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8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57" r:id="rId10"/>
    <p:sldId id="259" r:id="rId11"/>
    <p:sldId id="260" r:id="rId12"/>
    <p:sldId id="261" r:id="rId13"/>
    <p:sldId id="269" r:id="rId14"/>
    <p:sldId id="270" r:id="rId15"/>
    <p:sldId id="271" r:id="rId16"/>
    <p:sldId id="273" r:id="rId17"/>
    <p:sldId id="279" r:id="rId18"/>
    <p:sldId id="275" r:id="rId19"/>
    <p:sldId id="276" r:id="rId20"/>
    <p:sldId id="277" r:id="rId21"/>
    <p:sldId id="278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индивидуальной программой реабилитации инвалида.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Совместно с обучающимся распределяет и оценивает имеющиеся у него ресурсы всех видов для реализации поставленных целей; </a:t>
            </a:r>
            <a:endParaRPr lang="ru-RU" dirty="0" smtClean="0"/>
          </a:p>
          <a:p>
            <a:r>
              <a:rPr lang="ru-RU" dirty="0" smtClean="0"/>
              <a:t>координирует </a:t>
            </a:r>
            <a:r>
              <a:rPr lang="ru-RU" dirty="0" smtClean="0"/>
              <a:t>взаимосвязь познавательных интересов обучающихся и направлений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обучения: определяет перечень и методику преподаваемых предметных и ориентационных курсов, информационной и консультативной работы, системы профориентации, выбирает оптимальную организационную структуру для этой взаимосвязи.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Оказывает помощь обучающемуся в осознанном выборе стратегии образования, преодолении проблем и трудностей процесса самообразования; </a:t>
            </a:r>
          </a:p>
          <a:p>
            <a:r>
              <a:rPr lang="ru-RU" dirty="0" smtClean="0"/>
              <a:t>создает условия для </a:t>
            </a:r>
            <a:r>
              <a:rPr lang="ru-RU" dirty="0" smtClean="0">
                <a:solidFill>
                  <a:srgbClr val="C00000"/>
                </a:solidFill>
              </a:rPr>
              <a:t>реальной</a:t>
            </a:r>
            <a:r>
              <a:rPr lang="ru-RU" dirty="0" smtClean="0"/>
              <a:t> индивидуализации процесса обучения (составление индивидуальных учебных планов и планирование индивидуальных образовательно-профессиональных траекторий); </a:t>
            </a:r>
          </a:p>
          <a:p>
            <a:r>
              <a:rPr lang="ru-RU" dirty="0" smtClean="0"/>
              <a:t>обеспечивает уровень подготовки обучающихся, соответствующий требованиям федерального государственного образовательного стандарта, </a:t>
            </a:r>
          </a:p>
          <a:p>
            <a:r>
              <a:rPr lang="ru-RU" dirty="0" smtClean="0"/>
              <a:t>проводит совместный с обучающимся рефлексивный анализ его деятельности и результатов, направленных на анализ выбора его стратегии в обучении, корректировку индивидуальных учебных планов.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214554"/>
            <a:ext cx="8153400" cy="3881446"/>
          </a:xfrm>
        </p:spPr>
        <p:txBody>
          <a:bodyPr/>
          <a:lstStyle/>
          <a:p>
            <a:pPr algn="just"/>
            <a:r>
              <a:rPr lang="ru-RU" dirty="0" smtClean="0"/>
              <a:t>Организует взаимодействия обучающегося с учителями и другими педагогическими работниками для коррекции индивидуального учебного плана, содействует генерированию его творческого потенциала и участию в проектной и научно-исследовательской деятельности с учетом интересов.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Осуществляет мониторинг динамики процесса становления выбора обучающимся пути своего образования. </a:t>
            </a:r>
          </a:p>
          <a:p>
            <a:r>
              <a:rPr lang="ru-RU" dirty="0" smtClean="0"/>
              <a:t>Организует индивидуальные и групповые консультации для обучающихся, родителей (лиц, их заменяющих) по вопросам устранения учебных трудностей, коррекции индивидуальных потребностей, развития и реализации способностей и возможностей, используя различные технологии и способы коммуникации с обучающимся (группой обучающихся), включая электронные формы (</a:t>
            </a:r>
            <a:r>
              <a:rPr lang="ru-RU" dirty="0" err="1" smtClean="0"/>
              <a:t>интернет-технологии</a:t>
            </a:r>
            <a:r>
              <a:rPr lang="ru-RU" dirty="0" smtClean="0"/>
              <a:t>) для качественной реализации совместной с обучающимся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Поддерживает познавательный интерес обучающегося, анализируя перспективы развития и возможности расширения его диапазона. </a:t>
            </a:r>
          </a:p>
          <a:p>
            <a:r>
              <a:rPr lang="ru-RU" dirty="0" smtClean="0"/>
              <a:t>Синтезирует познавательный интерес с другими интересами, предметами обучения. </a:t>
            </a:r>
          </a:p>
          <a:p>
            <a:r>
              <a:rPr lang="ru-RU" dirty="0" smtClean="0"/>
              <a:t>Способствует наиболее полной реализации творческого потенциала и познавательной активности обучающегося.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Участвует в работе педагогических, методических советов, других формах методической работы, в подготовке и проведении родительских собраний, оздоровительных, воспитательных и других мероприятий, предусмотренных образовательной программой образовательного учреждения, в организации и проведении методической и консультативной помощи родителям обучающихся (лицам, их заменяющим).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Обеспечивает охрану жизни и здоровья обучающихся во время образовательного процесса. Выполняет правила по охране труда и пожарной безопасности.</a:t>
            </a:r>
          </a:p>
          <a:p>
            <a:r>
              <a:rPr lang="ru-RU" dirty="0" smtClean="0"/>
              <a:t>Обеспечивает и анализирует достижение и подтверждение обучающимися уровней образования (образовательных цензов). </a:t>
            </a:r>
          </a:p>
          <a:p>
            <a:r>
              <a:rPr lang="ru-RU" dirty="0" smtClean="0"/>
              <a:t>Контролирует и оценивает эффективность построения и реализации образовательной программы (индивидуальной и образовательного учреждения), учитывая успешность самоопределения обучающихся, овладение умениями, развитие опыта творческой деятельности, познавательного интереса обучающихся, используя компьютерные технологии, в т.ч. текстовые редакторы и электронные таблицы в своей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приоритетные направления развития образовательной системы Российской Федерации; </a:t>
            </a:r>
          </a:p>
          <a:p>
            <a:r>
              <a:rPr lang="ru-RU" dirty="0" smtClean="0"/>
              <a:t>законы и иные нормативные правовые акты, регламентирующие образовательную, физкультурно-спортивную деятельность; </a:t>
            </a:r>
          </a:p>
          <a:p>
            <a:r>
              <a:rPr lang="ru-RU" dirty="0" smtClean="0"/>
              <a:t>Конвенцию о правах ребенка; </a:t>
            </a:r>
          </a:p>
          <a:p>
            <a:r>
              <a:rPr lang="ru-RU" dirty="0" smtClean="0"/>
              <a:t>основы педагогики, детской, возрастной и социальной психологии; психологию отношений, индивидуальные и возрастные особенности детей и подростков, возрастную физиологию, школьную гигиену; </a:t>
            </a:r>
          </a:p>
          <a:p>
            <a:r>
              <a:rPr lang="ru-RU" dirty="0" smtClean="0"/>
              <a:t>методы и формы мониторинга деятельности обучающихся; </a:t>
            </a:r>
          </a:p>
          <a:p>
            <a:r>
              <a:rPr lang="ru-RU" dirty="0" smtClean="0"/>
              <a:t>педагогическую этику;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теорию и методику воспитательной работы, организации свободного времени обучающихся;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технологии открытого образования и </a:t>
            </a:r>
            <a:r>
              <a:rPr lang="ru-RU" dirty="0" err="1" smtClean="0">
                <a:solidFill>
                  <a:srgbClr val="FF0000"/>
                </a:solidFill>
              </a:rPr>
              <a:t>тьюторские</a:t>
            </a:r>
            <a:r>
              <a:rPr lang="ru-RU" dirty="0" smtClean="0">
                <a:solidFill>
                  <a:srgbClr val="FF0000"/>
                </a:solidFill>
              </a:rPr>
              <a:t> технологии; </a:t>
            </a:r>
          </a:p>
          <a:p>
            <a:r>
              <a:rPr lang="ru-RU" dirty="0" smtClean="0"/>
              <a:t>методы управления образовательными системами; современные педагогические технологии продуктивного, дифференцированного, развивающего обучения, реализации </a:t>
            </a:r>
            <a:r>
              <a:rPr lang="ru-RU" dirty="0" err="1" smtClean="0">
                <a:solidFill>
                  <a:srgbClr val="C00000"/>
                </a:solidFill>
              </a:rPr>
              <a:t>компетентностного</a:t>
            </a:r>
            <a:r>
              <a:rPr lang="ru-RU" dirty="0" smtClean="0">
                <a:solidFill>
                  <a:srgbClr val="C00000"/>
                </a:solidFill>
              </a:rPr>
              <a:t> подхода</a:t>
            </a:r>
            <a:r>
              <a:rPr lang="ru-RU" dirty="0" smtClean="0"/>
              <a:t>;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методы установления контактов с обучающимися разного возраста и их родителями (лицами, их заменяющими), коллегами по работе, </a:t>
            </a:r>
            <a:r>
              <a:rPr lang="ru-RU" dirty="0" smtClean="0">
                <a:solidFill>
                  <a:srgbClr val="FF0000"/>
                </a:solidFill>
              </a:rPr>
              <a:t>убеждения, аргументации своей позиции; </a:t>
            </a:r>
          </a:p>
          <a:p>
            <a:r>
              <a:rPr lang="ru-RU" dirty="0" smtClean="0"/>
              <a:t>технологии диагностики причин конфликтных ситуаций, их профилактики и разрешения; </a:t>
            </a:r>
          </a:p>
          <a:p>
            <a:r>
              <a:rPr lang="ru-RU" dirty="0" smtClean="0"/>
              <a:t>основы экологии, экономики, права, социологии; организацию финансово-хозяйственной деятельности образовательного учреждения;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создаются специальные условия для получения образования указанными обучающимися.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Должен знать: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административное, трудовое законодательство; </a:t>
            </a:r>
          </a:p>
          <a:p>
            <a:r>
              <a:rPr lang="ru-RU" dirty="0" smtClean="0"/>
              <a:t>основы работы с текстовыми редакторами, электронными таблицами, электронной почтой и браузерами, </a:t>
            </a:r>
            <a:r>
              <a:rPr lang="ru-RU" dirty="0" err="1" smtClean="0"/>
              <a:t>мультимедийным</a:t>
            </a:r>
            <a:r>
              <a:rPr lang="ru-RU" dirty="0" smtClean="0"/>
              <a:t> оборудованием; </a:t>
            </a:r>
          </a:p>
          <a:p>
            <a:r>
              <a:rPr lang="ru-RU" dirty="0" smtClean="0"/>
              <a:t>правила внутреннего трудового распорядка образовательного учреждения; </a:t>
            </a:r>
          </a:p>
          <a:p>
            <a:r>
              <a:rPr lang="ru-RU" dirty="0" smtClean="0"/>
              <a:t>правила по охране труда и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Требования к квалификации.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643182"/>
            <a:ext cx="8153400" cy="3452818"/>
          </a:xfrm>
        </p:spPr>
        <p:txBody>
          <a:bodyPr/>
          <a:lstStyle/>
          <a:p>
            <a:r>
              <a:rPr lang="ru-RU" dirty="0" smtClean="0"/>
              <a:t> Высшее профессиональное образование по направлению подготовки "Образование и педагогика" и стаж педагогической работы не менее 2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 кто же ОН – </a:t>
            </a:r>
            <a:r>
              <a:rPr lang="ru-RU" dirty="0" err="1" smtClean="0"/>
              <a:t>тьютор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Что он делает такого,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чего не делают другие участники образовательного процесса????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000132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7643866" cy="4929222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использование </a:t>
            </a:r>
            <a:r>
              <a:rPr lang="ru-RU" dirty="0" smtClean="0"/>
              <a:t>специальных образовательных программ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и </a:t>
            </a:r>
            <a:r>
              <a:rPr lang="ru-RU" dirty="0" smtClean="0"/>
              <a:t>методов обучения и воспитания,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специальных </a:t>
            </a:r>
            <a:r>
              <a:rPr lang="ru-RU" dirty="0" smtClean="0"/>
              <a:t>учебников, учебных пособий и дидактических материалов, </a:t>
            </a: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специальных </a:t>
            </a:r>
            <a:r>
              <a:rPr lang="ru-RU" dirty="0" smtClean="0"/>
              <a:t>технических средств обучения коллективного и индивидуального пользования,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358246" cy="7143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Статья 79, пункт 3 (продолжение)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072494" cy="4786346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предоставление </a:t>
            </a:r>
            <a:r>
              <a:rPr lang="ru-RU" dirty="0" smtClean="0">
                <a:solidFill>
                  <a:srgbClr val="FFFF00"/>
                </a:solidFill>
              </a:rPr>
              <a:t>услуг </a:t>
            </a:r>
            <a:r>
              <a:rPr lang="ru-RU" dirty="0" smtClean="0">
                <a:solidFill>
                  <a:srgbClr val="FF0000"/>
                </a:solidFill>
              </a:rPr>
              <a:t>ассистента (помощника), </a:t>
            </a:r>
            <a:r>
              <a:rPr lang="ru-RU" dirty="0" smtClean="0"/>
              <a:t>оказывающего обучающимся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1. </a:t>
            </a:r>
            <a:r>
              <a:rPr lang="ru-RU" dirty="0" smtClean="0"/>
              <a:t>необходимую </a:t>
            </a:r>
            <a:r>
              <a:rPr lang="ru-RU" dirty="0" smtClean="0"/>
              <a:t>техническую помощь,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2. </a:t>
            </a:r>
            <a:r>
              <a:rPr lang="ru-RU" dirty="0" smtClean="0"/>
              <a:t>проведение </a:t>
            </a:r>
            <a:r>
              <a:rPr lang="ru-RU" dirty="0" smtClean="0"/>
              <a:t>групповых и индивидуальных коррекционных занятий,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3. </a:t>
            </a:r>
            <a:r>
              <a:rPr lang="ru-RU" dirty="0" smtClean="0"/>
              <a:t>обеспечение </a:t>
            </a:r>
            <a:r>
              <a:rPr lang="ru-RU" dirty="0" smtClean="0"/>
              <a:t>доступа в здания организаций, осуществляющих образовательную деятельность,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4. </a:t>
            </a:r>
            <a:r>
              <a:rPr lang="ru-RU" dirty="0" smtClean="0"/>
              <a:t>и </a:t>
            </a:r>
            <a:r>
              <a:rPr lang="ru-RU" dirty="0" smtClean="0"/>
              <a:t>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214446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71612"/>
            <a:ext cx="7572428" cy="45005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4. </a:t>
            </a:r>
            <a:r>
              <a:rPr lang="ru-RU" sz="3200" dirty="0" smtClean="0"/>
              <a:t>Образование обучающихся с ограниченными возможностями здоровья может быть организовано </a:t>
            </a:r>
            <a:r>
              <a:rPr lang="ru-RU" sz="3200" dirty="0" smtClean="0">
                <a:solidFill>
                  <a:srgbClr val="FFFF00"/>
                </a:solidFill>
              </a:rPr>
              <a:t>как совместно с другими обучающимися,</a:t>
            </a:r>
            <a:r>
              <a:rPr lang="ru-RU" sz="3200" dirty="0" smtClean="0"/>
              <a:t> так и </a:t>
            </a:r>
            <a:r>
              <a:rPr lang="ru-RU" sz="3200" dirty="0" smtClean="0">
                <a:solidFill>
                  <a:srgbClr val="00B0F0"/>
                </a:solidFill>
              </a:rPr>
              <a:t>в отдельных классах, группах </a:t>
            </a:r>
            <a:r>
              <a:rPr lang="ru-RU" sz="3200" dirty="0" smtClean="0"/>
              <a:t>или в </a:t>
            </a:r>
            <a:r>
              <a:rPr lang="ru-RU" sz="3200" dirty="0" smtClean="0">
                <a:solidFill>
                  <a:srgbClr val="00FF00"/>
                </a:solidFill>
              </a:rPr>
              <a:t>отдельных организациях,</a:t>
            </a:r>
            <a:r>
              <a:rPr lang="ru-RU" sz="3200" dirty="0" smtClean="0"/>
              <a:t> осуществляющих образовательную деятельность.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5. Отдельные организации, осуществляющие образовательную деятельность по адаптированным основным общеобразовательным программам, создаются органами государственной власти субъектов Российской Федерации для глухих, слабослышащих,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спектра, со сложными дефектами и других обучающихся с ограниченными возможностями здоровья.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6. Особенности организации образовательной деятельности для обучающихся с ограниченными возможностями здоровья определяются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совместно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социальной защиты населения.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Статья 79.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215370" cy="428628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12.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</a:t>
            </a:r>
            <a:r>
              <a:rPr lang="ru-RU" dirty="0" smtClean="0">
                <a:solidFill>
                  <a:srgbClr val="00B0F0"/>
                </a:solidFill>
              </a:rPr>
              <a:t>обеспечивает подготовку педагогических работников, владеющих специальными педагогическими подходами и методами обучения и воспитания обучающихся с ограниченными возможностями здоровья,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FF00"/>
                </a:solidFill>
              </a:rPr>
              <a:t>содействует привлечению таких работников в организации, осуществляющие образовательную деятельность.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Тьютор</a:t>
            </a:r>
            <a:r>
              <a:rPr lang="ru-RU" b="1" baseline="30000" dirty="0" smtClean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Должностные обязанности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Организует процесс индивидуальной работы с обучающимися по выявлению, формированию и развитию их познавательных интересов; организует их персональное сопровождение в образовательном пространстве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обучения; </a:t>
            </a:r>
          </a:p>
          <a:p>
            <a:r>
              <a:rPr lang="ru-RU" dirty="0" smtClean="0"/>
              <a:t>координирует поиск информации обучающимися для самообразования; сопровождает процесс формирования их личности (помогает им разобраться в успехах, неудачах, сформулировать личный заказ к процессу обучения, выстроить цели на будущее).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1106</Words>
  <PresentationFormat>Экран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Статья 79.</vt:lpstr>
      <vt:lpstr>Статья 79.</vt:lpstr>
      <vt:lpstr>Статья 79.</vt:lpstr>
      <vt:lpstr>Статья 79, пункт 3 (продолжение)</vt:lpstr>
      <vt:lpstr>Статья 79.</vt:lpstr>
      <vt:lpstr>Статья 79.</vt:lpstr>
      <vt:lpstr>Статья 79.</vt:lpstr>
      <vt:lpstr>Статья 79.</vt:lpstr>
      <vt:lpstr>Тьютор4 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Должностные обязанности</vt:lpstr>
      <vt:lpstr>Должен знать: </vt:lpstr>
      <vt:lpstr>Должен знать: </vt:lpstr>
      <vt:lpstr>Должен знать: </vt:lpstr>
      <vt:lpstr>Должен знать: </vt:lpstr>
      <vt:lpstr>Требования к квалификации.</vt:lpstr>
      <vt:lpstr>Так кто же ОН – тьютор?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79.</dc:title>
  <cp:lastModifiedBy>XP GAME 2010</cp:lastModifiedBy>
  <cp:revision>7</cp:revision>
  <dcterms:modified xsi:type="dcterms:W3CDTF">2014-06-18T19:08:18Z</dcterms:modified>
</cp:coreProperties>
</file>