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9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rgbClr val="00B0F0"/>
            </a:gs>
            <a:gs pos="87000">
              <a:schemeClr val="tx2">
                <a:alpha val="91000"/>
              </a:scheme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EDE3-35B4-4CEA-B531-0918C95BE935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17361-9F86-4A7A-96FC-13908D889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edu5open.ru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86742" cy="33575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специальных условий для детей с нарушениями слуха в общеобразовательных учреждениях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0057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Методические рекомендации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anim0014-1_e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357694"/>
            <a:ext cx="2428892" cy="2225487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Таким образом, можно говорить о целостной системе специальных образовательных условий: начиная с предельно общих, необходимых для всех категорий детей с ОВЗ, до </a:t>
            </a:r>
            <a:r>
              <a:rPr lang="ru-RU" dirty="0" err="1" smtClean="0"/>
              <a:t>частноспецифических</a:t>
            </a:r>
            <a:r>
              <a:rPr lang="ru-RU" dirty="0" smtClean="0"/>
              <a:t> и индивидуально-ориентированных, определяющих эффективность реализации 6образовательного процесса и социальной </a:t>
            </a:r>
            <a:r>
              <a:rPr lang="ru-RU" dirty="0" err="1" smtClean="0"/>
              <a:t>адаптированности</a:t>
            </a:r>
            <a:r>
              <a:rPr lang="ru-RU" dirty="0" smtClean="0"/>
              <a:t> ребенка в полном соответствии с его конкретными особенностями и </a:t>
            </a:r>
            <a:r>
              <a:rPr lang="ru-RU" dirty="0" err="1" smtClean="0"/>
              <a:t>образова</a:t>
            </a:r>
            <a:r>
              <a:rPr lang="ru-RU" dirty="0" smtClean="0"/>
              <a:t> тельными возможностями.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При этом в обобщенном виде специальные образовательные условия, необходимые для детей с ОВЗ всех категорий, вариантов, форм и выраженности отклоняющегося развития подразделяются на: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Организационное обеспечение </a:t>
            </a:r>
          </a:p>
          <a:p>
            <a:r>
              <a:rPr lang="ru-RU" i="1" dirty="0" smtClean="0"/>
              <a:t>	</a:t>
            </a:r>
            <a:r>
              <a:rPr lang="ru-RU" dirty="0" smtClean="0"/>
              <a:t> </a:t>
            </a:r>
            <a:r>
              <a:rPr lang="ru-RU" i="1" dirty="0" smtClean="0"/>
              <a:t>Нормативноправовая база. </a:t>
            </a:r>
            <a:r>
              <a:rPr lang="ru-RU" dirty="0" smtClean="0"/>
              <a:t>Организационное обеспечение создания специальных условий образования для детей с ОВЗ прежде всего базируется на нормативноправовой базе. Создание этих условий должно обеспечить, не только реализацию образовательных прав самого ребенка на получение соответствующего его возможностям образования, но и реализацию прав всех остальных детей, включенных наравне с особым ребенком в инклюзивное образовательное пространство. Поэтому помимо нормативной базы, фиксирующей права ребенка с ОВЗ, необходима разработка соответствующих локальных актов, обеспечивающих эффективное образование и других детей.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2071702"/>
          </a:xfrm>
        </p:spPr>
        <p:txBody>
          <a:bodyPr/>
          <a:lstStyle/>
          <a:p>
            <a:r>
              <a:rPr lang="ru-RU" b="1" i="1" dirty="0" smtClean="0"/>
              <a:t>Организационное обеспечение </a:t>
            </a:r>
            <a:endParaRPr lang="ru-RU" dirty="0"/>
          </a:p>
        </p:txBody>
      </p:sp>
      <p:pic>
        <p:nvPicPr>
          <p:cNvPr id="4" name="Содержимое 3" descr="presentation5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4000504"/>
            <a:ext cx="3439958" cy="2357454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Организационное обеспечение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	Система взаимодействия и поддержки.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 Должна быть организована система взаимодействия и поддержки образовательного учреждения со стороны «внешних» социальных партнеров — территориальной ПМПК, методического центра, ППМСцентра, Окружного и городского ресурсного центра по развитию инклюзивного образования, специальных (коррекционных) школ, органов социальной защиты, организаций здравоохранения, общественных организаций. С этими организациями надо простроить отношения на основе договоров.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Организационное обеспечение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/>
              <a:t>Организация питания и медицинского сопровождения </a:t>
            </a:r>
            <a:r>
              <a:rPr lang="ru-RU" dirty="0" smtClean="0"/>
              <a:t>для определенных категорий детей. 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Финансовоэкономические условия </a:t>
            </a:r>
            <a:r>
              <a:rPr lang="ru-RU" dirty="0" smtClean="0"/>
              <a:t>должны обеспечивать образовательному учреждению возможность исполнения всех требований, включенных в индивидуальную образовательную программу, в том числе прописанный в ней штат специалистов, реализующих сопровождение, обучение и воспитание ребенка с ОВЗ, а также обеспечивать эф </a:t>
            </a:r>
            <a:r>
              <a:rPr lang="ru-RU" dirty="0" err="1" smtClean="0"/>
              <a:t>ективную</a:t>
            </a:r>
            <a:r>
              <a:rPr lang="ru-RU" dirty="0" smtClean="0"/>
              <a:t> реализацию самого образовательного маршрута.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Организационное обеспечение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Информационное обеспечение</a:t>
            </a:r>
            <a:r>
              <a:rPr lang="ru-RU" dirty="0" smtClean="0"/>
              <a:t>. Информационнообразовательная среда образовательного учреждения должна включать в себя </a:t>
            </a:r>
            <a:r>
              <a:rPr lang="ru-RU" dirty="0" err="1" smtClean="0"/>
              <a:t>совокуп</a:t>
            </a:r>
            <a:r>
              <a:rPr lang="ru-RU" dirty="0" smtClean="0"/>
              <a:t> </a:t>
            </a:r>
            <a:r>
              <a:rPr lang="ru-RU" dirty="0" err="1" smtClean="0"/>
              <a:t>ность</a:t>
            </a:r>
            <a:r>
              <a:rPr lang="ru-RU" dirty="0" smtClean="0"/>
              <a:t> технологических средств (компьютеры, базы данных, </a:t>
            </a:r>
            <a:r>
              <a:rPr lang="ru-RU" dirty="0" err="1" smtClean="0"/>
              <a:t>коммуника</a:t>
            </a:r>
            <a:r>
              <a:rPr lang="ru-RU" dirty="0" smtClean="0"/>
              <a:t> </a:t>
            </a:r>
            <a:r>
              <a:rPr lang="ru-RU" dirty="0" err="1" smtClean="0"/>
              <a:t>ционные</a:t>
            </a:r>
            <a:r>
              <a:rPr lang="ru-RU" dirty="0" smtClean="0"/>
              <a:t> каналы, программные продукты, созданные с учетом особых образовательных потребностей детей с ОВЗ, включая формирование жизненной компетенции, социализации и др.); культурные и </a:t>
            </a:r>
            <a:r>
              <a:rPr lang="ru-RU" dirty="0" err="1" smtClean="0"/>
              <a:t>организа</a:t>
            </a:r>
            <a:r>
              <a:rPr lang="ru-RU" dirty="0" smtClean="0"/>
              <a:t> </a:t>
            </a:r>
            <a:r>
              <a:rPr lang="ru-RU" dirty="0" err="1" smtClean="0"/>
              <a:t>ционные</a:t>
            </a:r>
            <a:r>
              <a:rPr lang="ru-RU" dirty="0" smtClean="0"/>
              <a:t> формы информационного взаимодействия с учетом особых образовательных потребностей детей с ОВЗ, применение </a:t>
            </a:r>
            <a:r>
              <a:rPr lang="ru-RU" dirty="0" err="1" smtClean="0"/>
              <a:t>информаци</a:t>
            </a:r>
            <a:r>
              <a:rPr lang="ru-RU" dirty="0" smtClean="0"/>
              <a:t> </a:t>
            </a:r>
            <a:r>
              <a:rPr lang="ru-RU" dirty="0" err="1" smtClean="0"/>
              <a:t>онно</a:t>
            </a:r>
            <a:r>
              <a:rPr lang="ru-RU" dirty="0" smtClean="0"/>
              <a:t>коммуникационных технологий (ИКТ), а также наличие служб поддержки применения ИКТ.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36841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Материально-техническое (включая архитектурное) обеспечение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Материальнотехнические условия реализации индивидуальной </a:t>
            </a:r>
            <a:r>
              <a:rPr lang="ru-RU" dirty="0" err="1" smtClean="0"/>
              <a:t>обра</a:t>
            </a:r>
            <a:r>
              <a:rPr lang="ru-RU" dirty="0" smtClean="0"/>
              <a:t> </a:t>
            </a:r>
            <a:r>
              <a:rPr lang="ru-RU" dirty="0" err="1" smtClean="0"/>
              <a:t>зовательной</a:t>
            </a:r>
            <a:r>
              <a:rPr lang="ru-RU" dirty="0" smtClean="0"/>
              <a:t> программы должны обеспечивать соблюдение: </a:t>
            </a:r>
          </a:p>
          <a:p>
            <a:r>
              <a:rPr lang="ru-RU" dirty="0" smtClean="0"/>
              <a:t>санитарногигиенических норм образовательного процесса с </a:t>
            </a:r>
            <a:r>
              <a:rPr lang="ru-RU" dirty="0" err="1" smtClean="0"/>
              <a:t>уче</a:t>
            </a:r>
            <a:r>
              <a:rPr lang="ru-RU" dirty="0" smtClean="0"/>
              <a:t> том потребностей детей с ОВЗ, обучающихся в данном учреждении (требования к водоснабжению, канализации, освещению, воздушно тепловому режиму и т. д.);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возможность для беспрепятственного доступа обучающихся с </a:t>
            </a:r>
            <a:r>
              <a:rPr lang="ru-RU" dirty="0" err="1" smtClean="0"/>
              <a:t>огра</a:t>
            </a:r>
            <a:r>
              <a:rPr lang="ru-RU" dirty="0" smtClean="0"/>
              <a:t> </a:t>
            </a:r>
            <a:r>
              <a:rPr lang="ru-RU" dirty="0" err="1" smtClean="0"/>
              <a:t>ниченными</a:t>
            </a:r>
            <a:r>
              <a:rPr lang="ru-RU" dirty="0" smtClean="0"/>
              <a:t> возможностями здоровья к объектам инфраструктуры об </a:t>
            </a:r>
            <a:r>
              <a:rPr lang="ru-RU" dirty="0" err="1" smtClean="0"/>
              <a:t>разовательного</a:t>
            </a:r>
            <a:r>
              <a:rPr lang="ru-RU" dirty="0" smtClean="0"/>
              <a:t> учреждения. </a:t>
            </a:r>
            <a:endParaRPr lang="ru-RU" dirty="0"/>
          </a:p>
          <a:p>
            <a:r>
              <a:rPr lang="ru-RU" dirty="0" smtClean="0"/>
              <a:t>санитарнобытовых условий с учетом потребностей детей с ОВЗ, обучающихся в данном учреждении (наличие оборудованных </a:t>
            </a:r>
            <a:r>
              <a:rPr lang="ru-RU" dirty="0" err="1" smtClean="0"/>
              <a:t>гардеро</a:t>
            </a:r>
            <a:r>
              <a:rPr lang="ru-RU" dirty="0" smtClean="0"/>
              <a:t> </a:t>
            </a:r>
            <a:r>
              <a:rPr lang="ru-RU" dirty="0" err="1" smtClean="0"/>
              <a:t>бов</a:t>
            </a:r>
            <a:r>
              <a:rPr lang="ru-RU" dirty="0" smtClean="0"/>
              <a:t>, санузлов, мест личной гигиены и т. д.);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социальнобытовых условий с учетом конкретных потребностей ребенка с ОВЗ, обучающегося в данном учреждении (наличие адекватно оборудованного пространства школьного учреждения, рабочего места ребенка, и т. д.); </a:t>
            </a:r>
          </a:p>
          <a:p>
            <a:r>
              <a:rPr lang="ru-RU" dirty="0" smtClean="0"/>
              <a:t>пожарной и </a:t>
            </a:r>
            <a:r>
              <a:rPr lang="ru-RU" dirty="0" err="1" smtClean="0"/>
              <a:t>электробезопасности</a:t>
            </a:r>
            <a:r>
              <a:rPr lang="ru-RU" dirty="0" smtClean="0"/>
              <a:t>, с учетом потребностей детей с ОВЗ, обучающихся в данном учреждении.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Организационно-педагогические условия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Эти условия ориентированы на полноценное и эффективное получение образования всеми учащимися образовательного учреждения, реализующего инклюзивную практику. Непосредственно в рамках образовательного процесса должна быть создана атмосфера эмоционального комфорта, формирование взаимоотношений в духе сотрудничества и принятия особенностей каждого, формирование у детей позитивной, социальнонаправленной учебной мотивации.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Общие положения о создании специальных условий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Организационное обеспечение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Материально-техническое обеспечение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Организационно-педагогическое обеспечение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Психолого-педагогическое сопровождение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Кадровое обеспечение общеобразовательного учреждения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Организационно-педагогические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Важным компонентом является создание условий для адаптации детей с ограниченными возможностями здоровья в группе сверстников, школь ном сообществе, организация уроков, </a:t>
            </a:r>
            <a:r>
              <a:rPr lang="ru-RU" dirty="0" err="1" smtClean="0"/>
              <a:t>внеучебных</a:t>
            </a:r>
            <a:r>
              <a:rPr lang="ru-RU" dirty="0" smtClean="0"/>
              <a:t> мероприятий с использованием интерактивных форм деятельности детей, организация внеклассной работы, направленной на раскрытие творческого потенциала каждого ребенка, реализацию его потребности в самовыражении, участии в жизни класса, школы, а также использование адекватных возможностям детей способов оценки их учебных достижений, продуктов учебной и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571636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Программно-методическое обеспечение образовательного и воспитательного процесса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</a:t>
            </a:r>
            <a:r>
              <a:rPr lang="ru-RU" dirty="0" smtClean="0"/>
              <a:t>дно из основных условий реализации индивидуальной образовательной программы ориентировано на возможность постоянного и устойчивого доступа для всех субъектов образовательного процесса к любой информации, связанной с реализацией ИОП, планируемыми в ней результатами, в целом — организацией образовательного процесса и условиями его осуществления.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29697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Программно-методическое обеспечение образовательного и воспитательного процесса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рамках реализации ИОП образовательное учреждение должно быть обеспечено удовлетворяющими особым образовательным потребностям детей с ОВЗ учебниками, в том числе, учебниками с электронными приложениями, являющимися их со ставной частью, соответствующей учебно-методической литературой и материалами по всем учебным предметам основной образовательной программы.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280" cy="1500198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Психолого</a:t>
            </a:r>
            <a:r>
              <a:rPr lang="ru-RU" sz="3600" b="1" i="1" dirty="0"/>
              <a:t>-</a:t>
            </a:r>
            <a:r>
              <a:rPr lang="ru-RU" sz="3600" b="1" i="1" dirty="0" smtClean="0"/>
              <a:t>педагогическое сопровождение детей с ОВЗ в образовательном учреждении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4525963"/>
          </a:xfrm>
        </p:spPr>
        <p:txBody>
          <a:bodyPr/>
          <a:lstStyle/>
          <a:p>
            <a:r>
              <a:rPr lang="ru-RU" dirty="0" smtClean="0"/>
              <a:t>Необходимо обеспечить комплексное психолого-педагогическое со провождение ребенка с ограниченными возможностями здоровья на протяжении всего периода его обучения в образовательном учреждении общего типа.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Для этого надо предусмотреть:</a:t>
            </a:r>
          </a:p>
          <a:p>
            <a:r>
              <a:rPr lang="ru-RU" dirty="0" smtClean="0"/>
              <a:t>в штатном расписании или по договору с ППМС центром специалистов психолого-педагогического сопровождения для детей с ОВЗ и инвалидностью, нуждающихся в нем; • организовать деятельность специалистов в форме консилиума для выявления, обследования детей, разработку Индивидуальной образовательной программы;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280" cy="1500198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Психолого</a:t>
            </a:r>
            <a:r>
              <a:rPr lang="ru-RU" sz="3600" b="1" i="1" dirty="0"/>
              <a:t>-</a:t>
            </a:r>
            <a:r>
              <a:rPr lang="ru-RU" sz="3600" b="1" i="1" dirty="0" smtClean="0"/>
              <a:t>педагогическое сопровождение детей с ОВЗ в образовательном учреждении</a:t>
            </a:r>
            <a:endParaRPr lang="ru-RU" sz="3600" b="1" i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r>
              <a:rPr lang="ru-RU" dirty="0" smtClean="0"/>
              <a:t>организовать в соответствии с разработанной программой процесс сопровождения детей. </a:t>
            </a:r>
            <a:endParaRPr lang="ru-RU" dirty="0"/>
          </a:p>
          <a:p>
            <a:r>
              <a:rPr lang="ru-RU" dirty="0" smtClean="0"/>
              <a:t>должно быть организовано привлечение специалистов психолого-педагогического сопровождения к участию в проектировании и организации образовательного процесса.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280" cy="1500198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Психолого</a:t>
            </a:r>
            <a:r>
              <a:rPr lang="ru-RU" sz="3600" b="1" i="1" dirty="0"/>
              <a:t>-</a:t>
            </a:r>
            <a:r>
              <a:rPr lang="ru-RU" sz="3600" b="1" i="1" dirty="0" smtClean="0"/>
              <a:t>педагогическое сопровождение детей с ОВЗ в образовательном учреждении</a:t>
            </a:r>
            <a:endParaRPr lang="ru-RU" sz="3600" b="1" i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Кадровое обеспечение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Требования к кадровым условиям реализации основной образовательной программы начального общего образования включают следующие положения: </a:t>
            </a:r>
          </a:p>
          <a:p>
            <a:r>
              <a:rPr lang="ru-RU" dirty="0" smtClean="0"/>
              <a:t>укомплектованность образовательного учреждения педагогически ми и руководящими работниками, компетентными в понимании особых образовательных потребностей детей с ОВЗ.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Кадровое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уровень квалификации педагогических и иных работников образовательного учреждения в области образования детей с ОВЗ. </a:t>
            </a:r>
          </a:p>
          <a:p>
            <a:r>
              <a:rPr lang="ru-RU" dirty="0" smtClean="0"/>
              <a:t>непрерывность профессионального развития педагогических работников образовательного учреждения в сфере коррекционной (специальной) педагогики, специальной психологии и клинической детской психологии </a:t>
            </a:r>
          </a:p>
          <a:p>
            <a:r>
              <a:rPr lang="ru-RU" dirty="0" smtClean="0"/>
              <a:t>включенность в реальное взаимодействие общеобразовательных и специальных (коррекционных) школ 1—8 видов.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Для различных категорий детей с ОВЗ в зависимости от их особенностей каждый из приведенных выше компонентов специальных условий, обеспечивающих реализацию необходимого уровня и качества образования, а также необходимую социализацию этой категории детей, должен будет реализовываться в различной степени выраженности, в различном качестве и объеме.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329642" cy="55435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Таким образом, при создании индивидуально ориентированных условий реализации образовательного процесса для конкретного ребенка с </a:t>
            </a:r>
            <a:r>
              <a:rPr lang="ru-RU" dirty="0" err="1" smtClean="0"/>
              <a:t>какимилибо</a:t>
            </a:r>
            <a:r>
              <a:rPr lang="ru-RU" dirty="0" smtClean="0"/>
              <a:t> ограниченными возможностями здоровья и особыми потребностями «проявляется» вся общая спецификация образовательных условий, которая каждый раз должна быть модифицирована, индивидуализирована в соответствии возможностями и особенностями данного ребенка. Именно такой процесс варьирования, индивидуализации специальных условий реализации заданного индивидуального образовательного маршрута должен лежать как в основе деятельности </a:t>
            </a:r>
            <a:r>
              <a:rPr lang="ru-RU" dirty="0" err="1" smtClean="0"/>
              <a:t>психолого-медико-педагогических</a:t>
            </a:r>
            <a:r>
              <a:rPr lang="ru-RU" dirty="0" smtClean="0"/>
              <a:t>  комиссий — в его итоговом заключении, определяющем образовательный маршрут и условия его реализации, так и в деятельности консилиума образовательного учреждения.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257176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pic>
        <p:nvPicPr>
          <p:cNvPr id="4" name="Содержимое 3" descr="bucщш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3357562"/>
            <a:ext cx="3071834" cy="305435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Одной из основных целей обучения детей с нарушениями слуха в общеобразовательной школе является обеспечение их компетенциями, необходимыми для успешной социализации в современном обществе.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>Организационное обеспечение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329642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Нормативноправовое обеспечение представлено в следующих локальных актах: </a:t>
            </a:r>
          </a:p>
          <a:p>
            <a:r>
              <a:rPr lang="ru-RU" dirty="0" smtClean="0"/>
              <a:t>внесение в устав пункта по организации работы с детьми с ОВЗ; </a:t>
            </a:r>
          </a:p>
          <a:p>
            <a:r>
              <a:rPr lang="ru-RU" dirty="0" smtClean="0"/>
              <a:t>положение об организации инклюзивной практики (локальный акт к уставу); </a:t>
            </a:r>
          </a:p>
          <a:p>
            <a:r>
              <a:rPr lang="ru-RU" dirty="0" smtClean="0"/>
              <a:t>образовательная программа, включающая коррекционно-развивающую программу; </a:t>
            </a:r>
          </a:p>
          <a:p>
            <a:r>
              <a:rPr lang="ru-RU" dirty="0" smtClean="0"/>
              <a:t>приказ о создании и положение о </a:t>
            </a:r>
            <a:r>
              <a:rPr lang="ru-RU" dirty="0" err="1" smtClean="0"/>
              <a:t>ПМПк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договор с родителями; • договор между ОУ и ОПМПК; </a:t>
            </a:r>
          </a:p>
          <a:p>
            <a:r>
              <a:rPr lang="ru-RU" dirty="0" smtClean="0"/>
              <a:t>договор с ППМСцентром; </a:t>
            </a:r>
          </a:p>
          <a:p>
            <a:r>
              <a:rPr lang="ru-RU" dirty="0" smtClean="0"/>
              <a:t>договор с Окружным ресурсным центром; </a:t>
            </a:r>
          </a:p>
          <a:p>
            <a:r>
              <a:rPr lang="ru-RU" dirty="0" smtClean="0"/>
              <a:t>договор с СКОУ (при необходимости); </a:t>
            </a:r>
          </a:p>
          <a:p>
            <a:r>
              <a:rPr lang="ru-RU" dirty="0" smtClean="0"/>
              <a:t>лицензии на программы дополнительного образования.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Взаимодействие с ресурсными организациями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	</a:t>
            </a:r>
            <a:r>
              <a:rPr lang="ru-RU" dirty="0" smtClean="0"/>
              <a:t>При недостаточном кадровом ресурсе самого образовательного учреждения сопровождение детей с нарушением слуха может быть организовано внешними организациями — ППМСцентрами, Ресурсными центрами на базе СКОУ или ППМСцентров. В этом случае ОУ учреждение заключает договор с внешними организациями.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Взаимодействие с ресурсными организациями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Моделью психолого-педагогического сопровождения глухих и слабослышащих учащихся в общеобразовательной школе будет организация деятельности выездной группы сопровождения, целью которой является создание адекватного социального пространства в общеобразовательном учреждении и оказание конкретной помощи всем участникам процесса инклюзивного обучения. В состав выездной группы сопровождения включены следующие специалисты: сурдопедагог, логопед, психолог, социальный педагог, методисты.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Взаимодействие с ресурсными организациями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Направления работы выездной группы: коррекционно-развивающее, психологическое, консультативнометодическое и социальное со провождение. Коррекционно-развивающее сопровождение осуществляется с плохо слышащими учащимися и направлено на преодоление возникающих у них трудностей включения в общеобразовательный процесс. Психологическое, консультативнометодическое и социальное сопровождение нацелены на оказание помощи слышащим учащимся, родителям, учителям и специалистам учреждения для создания </a:t>
            </a:r>
            <a:r>
              <a:rPr lang="ru-RU" dirty="0" err="1" smtClean="0"/>
              <a:t>адек</a:t>
            </a:r>
            <a:r>
              <a:rPr lang="ru-RU" dirty="0" smtClean="0"/>
              <a:t> ватного социального пространства.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Организация медицинского обслуживания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Здоровье сбережение выступает как одна из задач образовательного процесса, поэтому медицинское сопровождение школьников с нарушенным слухом является обязательным условием создания специальных образовательных условий. </a:t>
            </a:r>
          </a:p>
          <a:p>
            <a:r>
              <a:rPr lang="ru-RU" dirty="0" smtClean="0"/>
              <a:t>Основным направлением медицинского сопровождения является профилактика заболеваний органа слуха. По этому направлению необходимо организовать не только медицинское сопровождение детей с нарушенным слухом, но и всех учащихся школы.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Организация медицинского обслуживания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 профилактическим мероприятиям в школе относятся — контроль состояния органа слуха в школьных медицинских кабинетах и направление на лечение к врачам — отоларингологам в районные поликлиники; проведение педагогических советов, родительских собраний, консультаций, классных часов и социально значимых акций по проблеме сохранения слуха.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Информационное обеспечение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Информационнообразовательная среда образовательного учреждения должна включать в себя совокупность технологических средств (компьютеры, базы данных, коммуникационные каналы, программные продукты, созданные с учетом особых образовательных потребностей детей с ОВЗ. Необходимая информация должна быть представлена на сайте школы.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Информационное обеспечение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Для детей с нарушением слуха в информационной среде учреждения должны присутствовать удобно расположенные и доступные детям стенды с представленным на них наглядным материалом о внутри школьных правилах поведения, правилах безопасности, распорядках/режиме функционирования учреждения, расписании уроков, последних событиях в школе, ближайших планах и т. д. </a:t>
            </a:r>
          </a:p>
          <a:p>
            <a:r>
              <a:rPr lang="ru-RU" dirty="0" smtClean="0"/>
              <a:t>Кроме того, необходимо предусмотреть наличие «бегущей строки» на этажах и световой индикации начала и окончания урока в классах и помещениях общего пользования.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242889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Материально-техническое обеспечение</a:t>
            </a:r>
            <a:endParaRPr lang="ru-RU" b="1" i="1" dirty="0"/>
          </a:p>
        </p:txBody>
      </p:sp>
      <p:pic>
        <p:nvPicPr>
          <p:cNvPr id="4" name="Содержимое 3" descr="0651798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3857628"/>
            <a:ext cx="3500462" cy="2743216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51128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Согласно законам Российской Федерации и решению заседания президиума Совета при Президенте РФ по реализации приоритетных национальных проектов и демографической политике отмечается, что субъектами РФ должны быть приняты исчерпывающие меры организационно-правового характера, обеспечивающие решение вопросов организации предоставления образования детям с ограниченными возможностями здоровья, отнесенных к их компетенции.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специальных образовательных условий в школе должно предусматривать организацию материально-технической базы, включающей архитектурную среду (</a:t>
            </a:r>
            <a:r>
              <a:rPr lang="ru-RU" dirty="0" err="1" smtClean="0"/>
              <a:t>внеучебное</a:t>
            </a:r>
            <a:r>
              <a:rPr lang="ru-RU" dirty="0" smtClean="0"/>
              <a:t>, учебное пространство) и специальное оборудование.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детей с нарушениями слуха основным источником получения информации является зрительный анализатор. Следовательно, в архитектурной среде учреждения должны присутствовать </a:t>
            </a:r>
            <a:r>
              <a:rPr lang="ru-RU" smtClean="0"/>
              <a:t>удобно расположенные </a:t>
            </a:r>
            <a:r>
              <a:rPr lang="ru-RU" dirty="0" smtClean="0"/>
              <a:t>и доступные детям стенды с представленным на них наглядным материалом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Кроме того, необходимо предусмотреть наличие «бегущей строки» на этажах и световой индикации начала и окончания урока в классах и помещениях общего пользования</a:t>
            </a:r>
          </a:p>
          <a:p>
            <a:r>
              <a:rPr lang="ru-RU" dirty="0" smtClean="0"/>
              <a:t>В классах, на уроках возможно использование телевизоров, которые могут быть использованы при просмотре передач в </a:t>
            </a:r>
            <a:r>
              <a:rPr lang="ru-RU" dirty="0" smtClean="0"/>
              <a:t>учебно-воспитательных </a:t>
            </a:r>
            <a:r>
              <a:rPr lang="ru-RU" dirty="0" smtClean="0"/>
              <a:t>целях, должны быть снабжены дополнительной функцией, позволяющей подключать субтитры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актовых залах и других помещениях, где необходимо </a:t>
            </a:r>
            <a:r>
              <a:rPr lang="ru-RU" dirty="0" smtClean="0"/>
              <a:t>использование </a:t>
            </a:r>
            <a:r>
              <a:rPr lang="ru-RU" dirty="0" smtClean="0"/>
              <a:t>микрофонов, должна быть проведена индукционная петля. Немаловажным является обеспечение возможности ребенку с </a:t>
            </a:r>
            <a:r>
              <a:rPr lang="ru-RU" dirty="0" smtClean="0"/>
              <a:t>нарушенным </a:t>
            </a:r>
            <a:r>
              <a:rPr lang="ru-RU" dirty="0" smtClean="0"/>
              <a:t>слухом контактировать с родителями, сверстниками, учителя ми для получения необходимой информации с помощью телефона ОУ (обязательно наличие функции работы в режиме СМС — сообщений) и доступа к интернету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Организация рабочего пространства ребенка с нарушенным слухом в классе — значимая часть работы по созданию специальных </a:t>
            </a:r>
            <a:r>
              <a:rPr lang="ru-RU" dirty="0" smtClean="0"/>
              <a:t>образовательных </a:t>
            </a:r>
            <a:r>
              <a:rPr lang="ru-RU" dirty="0" smtClean="0"/>
              <a:t>условий. </a:t>
            </a:r>
          </a:p>
          <a:p>
            <a:r>
              <a:rPr lang="ru-RU" dirty="0" smtClean="0"/>
              <a:t>При включении детей с нарушениями слуха в общеобразовательное учреждение необходимо помнить об организации их </a:t>
            </a:r>
            <a:r>
              <a:rPr lang="ru-RU" dirty="0" smtClean="0"/>
              <a:t>психолого-педагогического </a:t>
            </a:r>
            <a:r>
              <a:rPr lang="ru-RU" dirty="0" smtClean="0"/>
              <a:t>сопровождения, которое включает </a:t>
            </a:r>
            <a:r>
              <a:rPr lang="ru-RU" dirty="0" smtClean="0"/>
              <a:t>коррекционно-развивающие </a:t>
            </a:r>
            <a:r>
              <a:rPr lang="ru-RU" dirty="0" smtClean="0"/>
              <a:t>занятия сурдопедагога, психолога и логопеда.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Для проведения </a:t>
            </a:r>
            <a:r>
              <a:rPr lang="ru-RU" dirty="0" smtClean="0"/>
              <a:t>таких </a:t>
            </a:r>
            <a:r>
              <a:rPr lang="ru-RU" dirty="0" smtClean="0"/>
              <a:t>индивидуальных и групповых занятий в учреждении необходимо создать специальный </a:t>
            </a:r>
            <a:r>
              <a:rPr lang="ru-RU" dirty="0" err="1" smtClean="0"/>
              <a:t>звуко-изолированный</a:t>
            </a:r>
            <a:r>
              <a:rPr lang="ru-RU" dirty="0" smtClean="0"/>
              <a:t> </a:t>
            </a:r>
            <a:r>
              <a:rPr lang="ru-RU" dirty="0" smtClean="0"/>
              <a:t>кабинет (не менее 1,5 × 2 м), оснащенный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аппаратурой (доска, компьютер </a:t>
            </a:r>
            <a:r>
              <a:rPr lang="ru-RU" dirty="0" err="1" smtClean="0"/>
              <a:t>c</a:t>
            </a:r>
            <a:r>
              <a:rPr lang="ru-RU" dirty="0" smtClean="0"/>
              <a:t> </a:t>
            </a:r>
            <a:r>
              <a:rPr lang="ru-RU" dirty="0" smtClean="0"/>
              <a:t>колонками </a:t>
            </a:r>
            <a:r>
              <a:rPr lang="ru-RU" dirty="0" smtClean="0"/>
              <a:t>и выходом в </a:t>
            </a:r>
            <a:r>
              <a:rPr lang="ru-RU" dirty="0" err="1" smtClean="0"/>
              <a:t>Internet,средства</a:t>
            </a:r>
            <a:r>
              <a:rPr lang="ru-RU" dirty="0" smtClean="0"/>
              <a:t> для хранения и переноса </a:t>
            </a:r>
            <a:r>
              <a:rPr lang="ru-RU" dirty="0" smtClean="0"/>
              <a:t>информации </a:t>
            </a:r>
            <a:r>
              <a:rPr lang="ru-RU" dirty="0" smtClean="0"/>
              <a:t>(USB накопители), принтер, сканер);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Специальным оборудованием для занятий сурдопедагога и логопеда (</a:t>
            </a:r>
            <a:r>
              <a:rPr lang="ru-RU" dirty="0" smtClean="0"/>
              <a:t>FM системы</a:t>
            </a:r>
            <a:r>
              <a:rPr lang="ru-RU" dirty="0" smtClean="0"/>
              <a:t>, индикатор </a:t>
            </a:r>
            <a:r>
              <a:rPr lang="ru-RU" dirty="0" smtClean="0"/>
              <a:t>звучания </a:t>
            </a:r>
            <a:r>
              <a:rPr lang="ru-RU" dirty="0" smtClean="0"/>
              <a:t>ИНЗ, сурдологопедический тренажер «Дэльфа142», специальные компьютерные программы </a:t>
            </a:r>
            <a:r>
              <a:rPr lang="ru-RU" dirty="0" err="1" smtClean="0"/>
              <a:t>Hear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World</a:t>
            </a:r>
            <a:r>
              <a:rPr lang="ru-RU" dirty="0" smtClean="0"/>
              <a:t>, </a:t>
            </a:r>
            <a:r>
              <a:rPr lang="ru-RU" dirty="0" err="1" smtClean="0"/>
              <a:t>Speech</a:t>
            </a:r>
            <a:r>
              <a:rPr lang="ru-RU" dirty="0" smtClean="0"/>
              <a:t> W и др.); </a:t>
            </a:r>
            <a:r>
              <a:rPr lang="ru-RU" dirty="0" smtClean="0"/>
              <a:t>музыкальным </a:t>
            </a:r>
            <a:r>
              <a:rPr lang="ru-RU" dirty="0" smtClean="0"/>
              <a:t>центром с набором аудиодисков со звуками живой и неживой при роды, музыкальными записями, аудиокниги; диагностическим набором для определения уровня слухового восприятия; дидактическим и </a:t>
            </a:r>
            <a:r>
              <a:rPr lang="ru-RU" dirty="0" smtClean="0"/>
              <a:t>наглядным </a:t>
            </a:r>
            <a:r>
              <a:rPr lang="ru-RU" dirty="0" smtClean="0"/>
              <a:t>материалом по темам (иллюстрации, презентации, учебные фильмы); специальной литературой по сурдопедагогике и </a:t>
            </a:r>
            <a:r>
              <a:rPr lang="ru-RU" dirty="0" err="1" smtClean="0"/>
              <a:t>сурдопсихологии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85738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Организационно-педагогическое обеспечение</a:t>
            </a:r>
            <a:endParaRPr lang="ru-RU" b="1" i="1" dirty="0"/>
          </a:p>
        </p:txBody>
      </p:sp>
      <p:pic>
        <p:nvPicPr>
          <p:cNvPr id="4" name="Содержимое 3" descr="51kg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3214686"/>
            <a:ext cx="3452831" cy="2782576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Программнометодическое обеспечение образования детей с нарушением слуха в СОШ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Включение в образовательный процесс школы ребенка с теми или иными особенностями требует от школьного коллектива разработки </a:t>
            </a:r>
            <a:r>
              <a:rPr lang="ru-RU" dirty="0" smtClean="0"/>
              <a:t>коррекционно-развивающей </a:t>
            </a:r>
            <a:r>
              <a:rPr lang="ru-RU" dirty="0" smtClean="0"/>
              <a:t>программы, являющейся частью </a:t>
            </a:r>
            <a:r>
              <a:rPr lang="ru-RU" dirty="0" smtClean="0"/>
              <a:t>общеобразовательной </a:t>
            </a:r>
            <a:r>
              <a:rPr lang="ru-RU" dirty="0" smtClean="0"/>
              <a:t>программы и Индивидуальной образовательной про граммы.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Программы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Программы специальных (коррекционных) образовательных </a:t>
            </a:r>
            <a:r>
              <a:rPr lang="ru-RU" dirty="0" smtClean="0"/>
              <a:t>учреждений </a:t>
            </a:r>
            <a:r>
              <a:rPr lang="ru-RU" dirty="0" smtClean="0"/>
              <a:t>I вида (для глухих детей) (Подготовительный, 1—7 классы) Под редакцией Т.С. Зыковой, М.А. Зыковой, Л.Н. </a:t>
            </a:r>
            <a:r>
              <a:rPr lang="ru-RU" dirty="0" err="1" smtClean="0"/>
              <a:t>Носковой</a:t>
            </a:r>
            <a:r>
              <a:rPr lang="ru-RU" dirty="0" smtClean="0"/>
              <a:t>, И.В. </a:t>
            </a:r>
            <a:r>
              <a:rPr lang="ru-RU" dirty="0" smtClean="0"/>
              <a:t>Больших</a:t>
            </a:r>
            <a:r>
              <a:rPr lang="ru-RU" dirty="0" smtClean="0"/>
              <a:t>, О.И. Кукушкиной, Э.Н. </a:t>
            </a:r>
            <a:r>
              <a:rPr lang="ru-RU" dirty="0" err="1" smtClean="0"/>
              <a:t>Хотеевой</a:t>
            </a:r>
            <a:r>
              <a:rPr lang="ru-RU" dirty="0" smtClean="0"/>
              <a:t>, М.Ю. </a:t>
            </a:r>
            <a:r>
              <a:rPr lang="ru-RU" dirty="0" err="1" smtClean="0"/>
              <a:t>Рау</a:t>
            </a:r>
            <a:r>
              <a:rPr lang="ru-RU" dirty="0" smtClean="0"/>
              <a:t>, Е.П. Кузьмичевой, И.Ф. Федосеевой, Н.Ф. </a:t>
            </a:r>
            <a:r>
              <a:rPr lang="ru-RU" dirty="0" err="1" smtClean="0"/>
              <a:t>Слезиной</a:t>
            </a:r>
            <a:r>
              <a:rPr lang="ru-RU" dirty="0" smtClean="0"/>
              <a:t>, Е.З Яхниной. М., «Просвещение», 2005 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Программы специальных (коррекционных) образовательных </a:t>
            </a:r>
            <a:r>
              <a:rPr lang="ru-RU" dirty="0" smtClean="0"/>
              <a:t>учреждений </a:t>
            </a:r>
            <a:r>
              <a:rPr lang="ru-RU" dirty="0" smtClean="0"/>
              <a:t>I вида (для глухих детей, имеющих задержку психического </a:t>
            </a:r>
            <a:r>
              <a:rPr lang="ru-RU" dirty="0" smtClean="0"/>
              <a:t>развития</a:t>
            </a:r>
            <a:r>
              <a:rPr lang="ru-RU" dirty="0" smtClean="0"/>
              <a:t>) (Подготовительный, 1—7 классы) Под редакцией Т.С. Зыковой, М.А. Зыковой, И.В. Больших, Э.Н. </a:t>
            </a:r>
            <a:r>
              <a:rPr lang="ru-RU" dirty="0" err="1" smtClean="0"/>
              <a:t>Хотеевой</a:t>
            </a:r>
            <a:r>
              <a:rPr lang="ru-RU" dirty="0" smtClean="0"/>
              <a:t>. М., «Просвещение», 2005 г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всеобъемлющих условий для получения образования всеми детьми указанной категории с учетом их психофизических особенностей следует рассматривать в качестве основной задачи в области реализации права на образование детей с ОВЗ.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 startAt="3"/>
            </a:pPr>
            <a:r>
              <a:rPr lang="ru-RU" dirty="0" smtClean="0"/>
              <a:t>Программы специальных образовательных учреждений I вида. Трудовое обучение 5—11 классы. Автор: Матвеев В.Ф. Издательство «Просвещение». 2003 г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Программы специальных (коррекционных) образовательных </a:t>
            </a:r>
            <a:r>
              <a:rPr lang="ru-RU" dirty="0" smtClean="0"/>
              <a:t>учреждений </a:t>
            </a:r>
            <a:r>
              <a:rPr lang="ru-RU" dirty="0" smtClean="0"/>
              <a:t>II вида (1е отделение, 2е отделение) Под редакцией К.Г. </a:t>
            </a:r>
            <a:r>
              <a:rPr lang="ru-RU" dirty="0" smtClean="0"/>
              <a:t>Коровина</a:t>
            </a:r>
            <a:r>
              <a:rPr lang="ru-RU" dirty="0" smtClean="0"/>
              <a:t>, А.Г. Зикеева, Л.И. </a:t>
            </a:r>
            <a:r>
              <a:rPr lang="ru-RU" dirty="0" err="1" smtClean="0"/>
              <a:t>Тиграновой</a:t>
            </a:r>
            <a:r>
              <a:rPr lang="ru-RU" dirty="0" smtClean="0"/>
              <a:t>, И.Г. Багровой и т. д. М., «</a:t>
            </a:r>
            <a:r>
              <a:rPr lang="ru-RU" dirty="0" smtClean="0"/>
              <a:t>Просвещение</a:t>
            </a:r>
            <a:r>
              <a:rPr lang="ru-RU" dirty="0" smtClean="0"/>
              <a:t>». 2006 г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		Программы специальных (коррекционных) образовательных </a:t>
            </a:r>
            <a:r>
              <a:rPr lang="ru-RU" dirty="0" smtClean="0"/>
              <a:t>учреждений </a:t>
            </a:r>
            <a:r>
              <a:rPr lang="ru-RU" dirty="0" smtClean="0"/>
              <a:t>II вида (для вспомогательных классов) Под редакцией К.Г. Коровина, А.Г. Зикеева, Л.И. </a:t>
            </a:r>
            <a:r>
              <a:rPr lang="ru-RU" dirty="0" err="1" smtClean="0"/>
              <a:t>Тиграновой</a:t>
            </a:r>
            <a:r>
              <a:rPr lang="ru-RU" dirty="0" smtClean="0"/>
              <a:t>, И.Г. Багровой и т. д. М., «Просвещение». 2006</a:t>
            </a:r>
            <a:endParaRPr lang="ru-RU" dirty="0"/>
          </a:p>
        </p:txBody>
      </p:sp>
      <p:pic>
        <p:nvPicPr>
          <p:cNvPr id="4" name="Рисунок 3" descr="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857736"/>
            <a:ext cx="2571768" cy="200026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Организация образовательного процесса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рамках сложившейся в школе традиционной </a:t>
            </a:r>
            <a:r>
              <a:rPr lang="ru-RU" dirty="0" smtClean="0"/>
              <a:t>классно-урочной системы </a:t>
            </a:r>
            <a:r>
              <a:rPr lang="ru-RU" dirty="0" smtClean="0"/>
              <a:t>можно рекомендовать более активное использование таких форм </a:t>
            </a:r>
            <a:r>
              <a:rPr lang="ru-RU" dirty="0" smtClean="0"/>
              <a:t>работы </a:t>
            </a:r>
            <a:r>
              <a:rPr lang="ru-RU" dirty="0" smtClean="0"/>
              <a:t>с детьми, имеющими нарушения слуха, как групповые, подгрупповые, работа в парах и индивидуальные занятия. Безусловным расширением </a:t>
            </a:r>
            <a:r>
              <a:rPr lang="ru-RU" dirty="0" smtClean="0"/>
              <a:t>возможностей </a:t>
            </a:r>
            <a:r>
              <a:rPr lang="ru-RU" dirty="0" smtClean="0"/>
              <a:t>глухого/слабослышащего ребенка будет использование не стандартных уроков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Организация образовательного процесса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Рекомендуется активно использовать дополнительные и </a:t>
            </a:r>
            <a:r>
              <a:rPr lang="ru-RU" dirty="0" smtClean="0"/>
              <a:t>вспомогательные </a:t>
            </a:r>
            <a:r>
              <a:rPr lang="ru-RU" dirty="0" smtClean="0"/>
              <a:t>формы организации образовательного процесса: экскурсии, </a:t>
            </a:r>
            <a:r>
              <a:rPr lang="ru-RU" dirty="0" smtClean="0"/>
              <a:t>дополнительные </a:t>
            </a:r>
            <a:r>
              <a:rPr lang="ru-RU" dirty="0" smtClean="0"/>
              <a:t>занятия и факультативы по предметам, кружковую и др. внеклассную работу.</a:t>
            </a:r>
          </a:p>
          <a:p>
            <a:r>
              <a:rPr lang="ru-RU" dirty="0" smtClean="0"/>
              <a:t>В не формальной обстановке школьникам с нарушениями слуха легче пре одолеть коммуникативные барьеры и начать полноценно </a:t>
            </a:r>
            <a:r>
              <a:rPr lang="ru-RU" dirty="0" smtClean="0"/>
              <a:t>взаимодействовать </a:t>
            </a:r>
            <a:r>
              <a:rPr lang="ru-RU" dirty="0" smtClean="0"/>
              <a:t>со сверстниками.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Правила организации образовательного процесса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Тесное сотрудничество с сурдопедагогом и родителями ребёнка;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Стимулирование полноценного взаимодействия глухого/слабо слышащего ребенка со сверстниками, адаптации в детском коллективе;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Организация рабочего пространства педагога: месторасположение относительно ученика с нарушенным слухом; соблюдение требований к речи педагога; использование наглядного и дидактического материала во время устных объяснений; контроль понимания ребёнком заданий и инструкций до их выполнения (обратная связь) и т. д.;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4. Организация рабочего пространства ученика с нарушением слуха: месторасположение; наличие исправных слуховых </a:t>
            </a:r>
            <a:r>
              <a:rPr lang="ru-RU" dirty="0" smtClean="0"/>
              <a:t>аппаратов/</a:t>
            </a:r>
            <a:r>
              <a:rPr lang="ru-RU" dirty="0" err="1" smtClean="0"/>
              <a:t>кохлеарного</a:t>
            </a:r>
            <a:r>
              <a:rPr lang="ru-RU" dirty="0" smtClean="0"/>
              <a:t> </a:t>
            </a:r>
            <a:r>
              <a:rPr lang="ru-RU" dirty="0" err="1" smtClean="0"/>
              <a:t>импланта</a:t>
            </a:r>
            <a:r>
              <a:rPr lang="ru-RU" dirty="0" smtClean="0"/>
              <a:t>; готовность работать по индивидуальным </a:t>
            </a:r>
            <a:r>
              <a:rPr lang="ru-RU" dirty="0" err="1" smtClean="0"/>
              <a:t>дидактичес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 пособиям и т. д.;  </a:t>
            </a:r>
          </a:p>
          <a:p>
            <a:pPr>
              <a:buNone/>
            </a:pPr>
            <a:r>
              <a:rPr lang="ru-RU" dirty="0" smtClean="0"/>
              <a:t>	5. Включение глухого/слабослышащего ребёнка в учебную </a:t>
            </a:r>
            <a:r>
              <a:rPr lang="ru-RU" dirty="0" smtClean="0"/>
              <a:t>деятельность </a:t>
            </a:r>
            <a:r>
              <a:rPr lang="ru-RU" dirty="0" smtClean="0"/>
              <a:t>на уроке, используя специальные методы, приемы и средства, учитывая возможности ученика и избегая </a:t>
            </a:r>
            <a:r>
              <a:rPr lang="ru-RU" dirty="0" err="1" smtClean="0"/>
              <a:t>гиперопеки</a:t>
            </a:r>
            <a:r>
              <a:rPr lang="ru-RU" dirty="0" smtClean="0"/>
              <a:t>, не снижая при этом темп проведения урока; </a:t>
            </a:r>
          </a:p>
          <a:p>
            <a:pPr>
              <a:buNone/>
            </a:pPr>
            <a:r>
              <a:rPr lang="ru-RU" dirty="0" smtClean="0"/>
              <a:t>	6. Решение задач коррекционной направленности в процессе урока: стимулирование </a:t>
            </a:r>
            <a:r>
              <a:rPr lang="ru-RU" dirty="0" err="1" smtClean="0"/>
              <a:t>слухо-зрительного</a:t>
            </a:r>
            <a:r>
              <a:rPr lang="ru-RU" dirty="0" smtClean="0"/>
              <a:t> </a:t>
            </a:r>
            <a:r>
              <a:rPr lang="ru-RU" dirty="0" smtClean="0"/>
              <a:t>внимания; коррекция речевых ошибок и закрепление навыков грамматически правильной речи; </a:t>
            </a:r>
            <a:r>
              <a:rPr lang="ru-RU" dirty="0" smtClean="0"/>
              <a:t>расширение </a:t>
            </a:r>
            <a:r>
              <a:rPr lang="ru-RU" dirty="0" smtClean="0"/>
              <a:t>словарного запаса и пояснение слов и словосочетаний; </a:t>
            </a:r>
            <a:r>
              <a:rPr lang="ru-RU" dirty="0" smtClean="0"/>
              <a:t>специальная </a:t>
            </a:r>
            <a:r>
              <a:rPr lang="ru-RU" dirty="0" smtClean="0"/>
              <a:t>помощь при написании изложений, диктантов, при составлении пересказов.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Методы, приемы и средства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Наибольшей спецификой в обучении детей с нарушениями слуха </a:t>
            </a:r>
            <a:r>
              <a:rPr lang="ru-RU" dirty="0" smtClean="0"/>
              <a:t>отличаются </a:t>
            </a:r>
            <a:r>
              <a:rPr lang="ru-RU" dirty="0" smtClean="0"/>
              <a:t>методы, приемы и средства, направленные на формирование речи и изучения языка. В сурдопедагогике (Р.М. </a:t>
            </a:r>
            <a:r>
              <a:rPr lang="ru-RU" dirty="0" err="1" smtClean="0"/>
              <a:t>Боскис</a:t>
            </a:r>
            <a:r>
              <a:rPr lang="ru-RU" dirty="0" smtClean="0"/>
              <a:t>, А.Г. </a:t>
            </a:r>
            <a:r>
              <a:rPr lang="ru-RU" dirty="0" err="1" smtClean="0"/>
              <a:t>Зикеев</a:t>
            </a:r>
            <a:r>
              <a:rPr lang="ru-RU" dirty="0" smtClean="0"/>
              <a:t>, К.Г. Коровин, М.И. Никитина, М.Л. Любимов, К.И. </a:t>
            </a:r>
            <a:r>
              <a:rPr lang="ru-RU" dirty="0" err="1" smtClean="0"/>
              <a:t>Туджанова</a:t>
            </a:r>
            <a:r>
              <a:rPr lang="ru-RU" dirty="0" smtClean="0"/>
              <a:t> и др.) выделяют </a:t>
            </a:r>
            <a:r>
              <a:rPr lang="ru-RU" dirty="0" smtClean="0"/>
              <a:t>следующие </a:t>
            </a:r>
            <a:r>
              <a:rPr lang="ru-RU" dirty="0" smtClean="0"/>
              <a:t>наиболее характерные особенности понимания </a:t>
            </a:r>
            <a:r>
              <a:rPr lang="ru-RU" dirty="0" smtClean="0"/>
              <a:t>слабослышащими </a:t>
            </a:r>
            <a:r>
              <a:rPr lang="ru-RU" dirty="0" smtClean="0"/>
              <a:t>детьми слов и словосочетаний, отражающиеся на понимании </a:t>
            </a:r>
            <a:r>
              <a:rPr lang="ru-RU" dirty="0" smtClean="0"/>
              <a:t>речевого </a:t>
            </a:r>
            <a:r>
              <a:rPr lang="ru-RU" dirty="0" smtClean="0"/>
              <a:t>высказывания в целом: </a:t>
            </a:r>
          </a:p>
          <a:p>
            <a:pPr>
              <a:buNone/>
            </a:pPr>
            <a:r>
              <a:rPr lang="ru-RU" dirty="0" smtClean="0"/>
              <a:t>	1. Недостаточное овладение звуковым составом слова.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2. Ограниченность словарного запаса, выражающаяся: </a:t>
            </a:r>
          </a:p>
          <a:p>
            <a:pPr>
              <a:buNone/>
            </a:pPr>
            <a:r>
              <a:rPr lang="ru-RU" dirty="0" smtClean="0"/>
              <a:t>	а) в незнании значений многих слов, </a:t>
            </a:r>
          </a:p>
          <a:p>
            <a:pPr>
              <a:buNone/>
            </a:pPr>
            <a:r>
              <a:rPr lang="ru-RU" dirty="0" smtClean="0"/>
              <a:t>	б) в суженном понимании значения слова, </a:t>
            </a:r>
          </a:p>
          <a:p>
            <a:pPr>
              <a:buNone/>
            </a:pPr>
            <a:r>
              <a:rPr lang="ru-RU" dirty="0" smtClean="0"/>
              <a:t>	в) В непонимании грамматической формы слова. </a:t>
            </a:r>
          </a:p>
          <a:p>
            <a:pPr>
              <a:buNone/>
            </a:pPr>
            <a:r>
              <a:rPr lang="ru-RU" dirty="0" smtClean="0"/>
              <a:t>3. Непонимание переносного смысла выражения. Первостепенное значение для таких детей приобретает зрительное восприятие речи, при этом наиболее доступной формой речи </a:t>
            </a:r>
            <a:r>
              <a:rPr lang="ru-RU" dirty="0" smtClean="0"/>
              <a:t>является </a:t>
            </a:r>
            <a:r>
              <a:rPr lang="ru-RU" dirty="0" smtClean="0"/>
              <a:t>— письменная.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Чтение и анализ прочитанного текста в значительной степени способствуют компенсации недостаточной речевой практики, влияют на развитие и совершенствование устной и письменной речи, обогащают словарный запас.</a:t>
            </a:r>
          </a:p>
          <a:p>
            <a:r>
              <a:rPr lang="ru-RU" dirty="0" smtClean="0"/>
              <a:t>Развитие речи </a:t>
            </a:r>
            <a:r>
              <a:rPr lang="ru-RU" dirty="0" smtClean="0"/>
              <a:t>плохо слышащих </a:t>
            </a:r>
            <a:r>
              <a:rPr lang="ru-RU" dirty="0" smtClean="0"/>
              <a:t>и </a:t>
            </a:r>
            <a:r>
              <a:rPr lang="ru-RU" dirty="0" err="1" smtClean="0"/>
              <a:t>неслышащих</a:t>
            </a:r>
            <a:r>
              <a:rPr lang="ru-RU" dirty="0" smtClean="0"/>
              <a:t> детей проводится по нескольким направлениям: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Лексическо</a:t>
            </a:r>
            <a:r>
              <a:rPr lang="ru-RU" dirty="0" err="1" smtClean="0"/>
              <a:t>-</a:t>
            </a:r>
            <a:r>
              <a:rPr lang="ru-RU" dirty="0" err="1" smtClean="0"/>
              <a:t>семантический</a:t>
            </a:r>
            <a:r>
              <a:rPr lang="ru-RU" dirty="0" smtClean="0"/>
              <a:t> </a:t>
            </a:r>
            <a:r>
              <a:rPr lang="ru-RU" dirty="0" smtClean="0"/>
              <a:t>уровень (слово);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С</a:t>
            </a:r>
            <a:r>
              <a:rPr lang="ru-RU" dirty="0" smtClean="0"/>
              <a:t>интаксический </a:t>
            </a:r>
            <a:r>
              <a:rPr lang="ru-RU" dirty="0" smtClean="0"/>
              <a:t>уровень (словосочетания и предложения);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У</a:t>
            </a:r>
            <a:r>
              <a:rPr lang="ru-RU" dirty="0" smtClean="0"/>
              <a:t>ровень </a:t>
            </a:r>
            <a:r>
              <a:rPr lang="ru-RU" dirty="0" smtClean="0"/>
              <a:t>текста.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Система оценивания достижений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Простраивается</a:t>
            </a:r>
            <a:r>
              <a:rPr lang="ru-RU" dirty="0" smtClean="0"/>
              <a:t> отдельно </a:t>
            </a:r>
            <a:r>
              <a:rPr lang="ru-RU" dirty="0" smtClean="0"/>
              <a:t>специалистами</a:t>
            </a:r>
            <a:r>
              <a:rPr lang="ru-RU" dirty="0" smtClean="0"/>
              <a:t>, сопровождающими глухого/слабослышащего ребенка в ОУ, и работающими с ним педагогами. Рекомендуется оценивать динамику развития ребенка по основным направлениям работы специалиста. </a:t>
            </a:r>
          </a:p>
          <a:p>
            <a:r>
              <a:rPr lang="ru-RU" dirty="0" smtClean="0"/>
              <a:t>Оценка осуществляется по следующей </a:t>
            </a:r>
            <a:r>
              <a:rPr lang="ru-RU" dirty="0" smtClean="0"/>
              <a:t>системе</a:t>
            </a:r>
            <a:r>
              <a:rPr lang="ru-RU" dirty="0" smtClean="0"/>
              <a:t>: 4 балла присваивается за высокий уровень развития изучаемого показателя (интенсивное устойчивое развитие навыка); 3 балла — за </a:t>
            </a:r>
            <a:r>
              <a:rPr lang="ru-RU" dirty="0" smtClean="0"/>
              <a:t>показатель </a:t>
            </a:r>
            <a:r>
              <a:rPr lang="ru-RU" dirty="0" smtClean="0"/>
              <a:t>выше среднего уровня (достигнуты удовлетворительные </a:t>
            </a:r>
            <a:r>
              <a:rPr lang="ru-RU" dirty="0" smtClean="0"/>
              <a:t>стабильные </a:t>
            </a:r>
            <a:r>
              <a:rPr lang="ru-RU" dirty="0" smtClean="0"/>
              <a:t>результаты); в 2 балла оценивается средний уровень (имеются незначительные положительные изменения) и 1 балл присуждается при низком уровне развития.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В результате в образовательных учреждениях, в том числе, реализующих инклюзивную практику, должны создаваться условия, гарантирующие возможность: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достижения планируемых результатов освоения основной образовательной программы начального общего образования всеми обучающимися;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использования обычных и специфических шкал оценки «академических» достижений ребенка с ОВЗ, соответствующих его особым образовательным потребностям;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адекватной оценки динамики развития жизненной компетенции ребенка с ОВЗ совместно всеми участниками образовательного процесса, включая и работников школы? и родителей (их законных представителей);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321471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Психолого-педагогическое </a:t>
            </a:r>
            <a:r>
              <a:rPr lang="ru-RU" b="1" i="1" dirty="0" smtClean="0"/>
              <a:t>сопровождение детей с нарушениями слуха в образовательном учреждении</a:t>
            </a:r>
            <a:endParaRPr lang="ru-RU" b="1" i="1" dirty="0"/>
          </a:p>
        </p:txBody>
      </p:sp>
      <p:pic>
        <p:nvPicPr>
          <p:cNvPr id="4" name="Содержимое 3" descr="working_mom_with_daughter_md_wh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3821890"/>
            <a:ext cx="2428888" cy="303611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Психолого-педагогическое </a:t>
            </a:r>
            <a:r>
              <a:rPr lang="ru-RU" b="1" i="1" dirty="0" smtClean="0"/>
              <a:t>сопровождение детей с нарушениями слуха в образовательном учреждении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643314"/>
            <a:ext cx="8229600" cy="2185990"/>
          </a:xfrm>
        </p:spPr>
        <p:txBody>
          <a:bodyPr/>
          <a:lstStyle/>
          <a:p>
            <a:r>
              <a:rPr lang="ru-RU" dirty="0" smtClean="0"/>
              <a:t>Модель </a:t>
            </a:r>
            <a:r>
              <a:rPr lang="ru-RU" dirty="0" smtClean="0"/>
              <a:t>психолого-педагогического </a:t>
            </a:r>
            <a:r>
              <a:rPr lang="ru-RU" dirty="0" smtClean="0"/>
              <a:t>сопровождения глухих и слабо слышащих учащихся в общеобразовательной школе реализуется через разные модели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Разработка Индивидуальной образовательной программы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Индивидуальная образовательная программа является результатом проектирования индивидуального образовательного маршрута для </a:t>
            </a:r>
            <a:r>
              <a:rPr lang="ru-RU" dirty="0" smtClean="0"/>
              <a:t>ребенка </a:t>
            </a:r>
            <a:r>
              <a:rPr lang="ru-RU" dirty="0" smtClean="0"/>
              <a:t>с ОВЗ в рамках ОУ и продуктом деятельности школьного </a:t>
            </a:r>
            <a:r>
              <a:rPr lang="ru-RU" dirty="0" smtClean="0"/>
              <a:t>психолого-педагогического </a:t>
            </a:r>
            <a:r>
              <a:rPr lang="ru-RU" dirty="0" smtClean="0"/>
              <a:t>консилиума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Разработка Индивидуальной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Основная цель ИОП — построение образовательного процесса для ребёнка с ОВЗ в соответствии с его реальными возможностями, исходя из особенностей его развития и образовательных потребностей. </a:t>
            </a:r>
          </a:p>
          <a:p>
            <a:r>
              <a:rPr lang="ru-RU" b="1" dirty="0" smtClean="0"/>
              <a:t>Индивидуальная образовательная программа </a:t>
            </a:r>
            <a:r>
              <a:rPr lang="ru-RU" dirty="0" smtClean="0"/>
              <a:t>— документ, </a:t>
            </a:r>
            <a:r>
              <a:rPr lang="ru-RU" dirty="0" smtClean="0"/>
              <a:t>описывающий </a:t>
            </a:r>
            <a:r>
              <a:rPr lang="ru-RU" dirty="0" smtClean="0"/>
              <a:t>специальные образовательные условия для максимальной </a:t>
            </a:r>
            <a:r>
              <a:rPr lang="ru-RU" dirty="0" smtClean="0"/>
              <a:t>реализации </a:t>
            </a:r>
            <a:r>
              <a:rPr lang="ru-RU" dirty="0" smtClean="0"/>
              <a:t>особых образовательных потребностей ребенка с ОВЗ в процессе обучения и воспитания на определенной ступени образования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Кадровая обеспеченность общеобразовательного учреждения</a:t>
            </a:r>
            <a:endParaRPr lang="ru-RU" b="1" i="1" dirty="0"/>
          </a:p>
        </p:txBody>
      </p:sp>
      <p:pic>
        <p:nvPicPr>
          <p:cNvPr id="4" name="Содержимое 3" descr="3b71d4a1ad6aa0f502699458725225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3143248"/>
            <a:ext cx="2428892" cy="357190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Учитель-дефектолог (сурдопедагог)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коррекционно-развивающих </a:t>
            </a:r>
            <a:r>
              <a:rPr lang="ru-RU" dirty="0" smtClean="0"/>
              <a:t>занятиях с ребенком с трудностями обучения дефектолог решает прежде всего коррекционные задачи: </a:t>
            </a:r>
            <a:r>
              <a:rPr lang="ru-RU" dirty="0" smtClean="0"/>
              <a:t>развивает </a:t>
            </a:r>
            <a:r>
              <a:rPr lang="ru-RU" dirty="0" smtClean="0"/>
              <a:t>мышление, тренирует зрительное и слуховое внимание, память, </a:t>
            </a:r>
            <a:r>
              <a:rPr lang="ru-RU" dirty="0" smtClean="0"/>
              <a:t>формирует </a:t>
            </a:r>
            <a:r>
              <a:rPr lang="ru-RU" dirty="0" smtClean="0"/>
              <a:t>зрительнопространственное и временное восприятие, развивает </a:t>
            </a:r>
            <a:r>
              <a:rPr lang="ru-RU" dirty="0" smtClean="0"/>
              <a:t>навыки </a:t>
            </a:r>
            <a:r>
              <a:rPr lang="ru-RU" dirty="0" smtClean="0"/>
              <a:t>анализа и синтеза, расширяет и активизирует словарный запас ребенка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Педагог-психолог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Основными задачами психолога в школе являются: разъяснение </a:t>
            </a:r>
            <a:r>
              <a:rPr lang="ru-RU" dirty="0" smtClean="0"/>
              <a:t>учителю</a:t>
            </a:r>
            <a:r>
              <a:rPr lang="ru-RU" dirty="0" smtClean="0"/>
              <a:t>, воспитателю, администрации школы тех или иных особенностей и причин поведения ребенка с ОВЗ; помощь в подборе тех или иных форм, приемов взаимодействия с ним; отслеживание динамики адаптации </a:t>
            </a:r>
            <a:r>
              <a:rPr lang="ru-RU" dirty="0" smtClean="0"/>
              <a:t>ребенка </a:t>
            </a:r>
            <a:r>
              <a:rPr lang="ru-RU" dirty="0" smtClean="0"/>
              <a:t>в социуме; раннее выявление тех или иных затруднений как у </a:t>
            </a:r>
            <a:r>
              <a:rPr lang="ru-RU" dirty="0" smtClean="0"/>
              <a:t>ребенка </a:t>
            </a:r>
            <a:r>
              <a:rPr lang="ru-RU" dirty="0" smtClean="0"/>
              <a:t>и его родителей, так и у учителя и воспитателя класса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Социальный педагог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Основной специалист, осуществляющий </a:t>
            </a:r>
            <a:r>
              <a:rPr lang="ru-RU" dirty="0" smtClean="0"/>
              <a:t>контроль </a:t>
            </a:r>
            <a:r>
              <a:rPr lang="ru-RU" dirty="0" smtClean="0"/>
              <a:t>за соблюдением прав любого ребенка, обучающегося в школе. На основе социальнопедагогической диагностики социальный педагог вы являет потребности ребенка и его семьи в сфере социальной поддержки, определяет направления помощи в адаптации ребенка в школе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Учитель-логопед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Учительдефектолог и учительлогопед — не репетиторы. </a:t>
            </a:r>
          </a:p>
          <a:p>
            <a:pPr>
              <a:buNone/>
            </a:pPr>
            <a:r>
              <a:rPr lang="ru-RU" dirty="0" smtClean="0"/>
              <a:t>	В круг </a:t>
            </a:r>
            <a:r>
              <a:rPr lang="ru-RU" dirty="0" smtClean="0"/>
              <a:t>обязанностей </a:t>
            </a:r>
            <a:r>
              <a:rPr lang="ru-RU" dirty="0" smtClean="0"/>
              <a:t>этих специалистов не входит повторение и выполнение с </a:t>
            </a:r>
            <a:r>
              <a:rPr lang="ru-RU" dirty="0" smtClean="0"/>
              <a:t>ребенком </a:t>
            </a:r>
            <a:r>
              <a:rPr lang="ru-RU" dirty="0" smtClean="0"/>
              <a:t>домашней учебной работы. </a:t>
            </a:r>
          </a:p>
          <a:p>
            <a:pPr>
              <a:buNone/>
            </a:pPr>
            <a:r>
              <a:rPr lang="ru-RU" dirty="0" smtClean="0"/>
              <a:t>	Как правило, занятия этих специалистов строятся в соответствии с программным материалом и </a:t>
            </a:r>
            <a:r>
              <a:rPr lang="ru-RU" dirty="0" smtClean="0"/>
              <a:t>календарно-тематическим </a:t>
            </a:r>
            <a:r>
              <a:rPr lang="ru-RU" dirty="0" smtClean="0"/>
              <a:t>планированием учителя, но не дублируют фронтальные уроки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Тьютор</a:t>
            </a:r>
            <a:r>
              <a:rPr lang="ru-RU" b="1" i="1" dirty="0" smtClean="0"/>
              <a:t> (педагог сопровождения)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задача </a:t>
            </a:r>
            <a:r>
              <a:rPr lang="ru-RU" dirty="0" err="1" smtClean="0"/>
              <a:t>тьютора</a:t>
            </a:r>
            <a:r>
              <a:rPr lang="ru-RU" dirty="0" smtClean="0"/>
              <a:t> — помощь самому </a:t>
            </a:r>
            <a:r>
              <a:rPr lang="ru-RU" dirty="0" smtClean="0"/>
              <a:t>ребенку</a:t>
            </a:r>
            <a:r>
              <a:rPr lang="ru-RU" dirty="0" smtClean="0"/>
              <a:t>, его родителям, учителю и другим участникам образовательного </a:t>
            </a:r>
            <a:r>
              <a:rPr lang="ru-RU" dirty="0" smtClean="0"/>
              <a:t>процесса </a:t>
            </a:r>
            <a:r>
              <a:rPr lang="ru-RU" dirty="0" smtClean="0"/>
              <a:t>в адаптации в новой среде, формировании учебных навыков, </a:t>
            </a:r>
            <a:r>
              <a:rPr lang="ru-RU" dirty="0" smtClean="0"/>
              <a:t>навыков </a:t>
            </a:r>
            <a:r>
              <a:rPr lang="ru-RU" dirty="0" smtClean="0"/>
              <a:t>адаптивного поведения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индивидуализации образовательного процесса в отношении детей с ОВЗ;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выявления и развития способностей обучающихся с ОВЗ через систему клубов, секций, студий и кружков, организацию общественно-полезной деятельности, в том числе социальной практики, используя возможности образовательных учреждений дополнительного образования детей;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включения детей с ОВЗ в доступные им интеллектуальные и творческие соревнования, научно-техническое творчество и проектно-исследовательскую деятельность;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включения детей с ОВЗ, их родителей (законных представителей), педагогических работников и общественности в разработку основной образовательной программы начального общего образования, проектирование и развитие </a:t>
            </a:r>
            <a:r>
              <a:rPr lang="ru-RU" dirty="0" err="1" smtClean="0"/>
              <a:t>внутришкольной</a:t>
            </a:r>
            <a:r>
              <a:rPr lang="ru-RU" dirty="0" smtClean="0"/>
              <a:t> социальной среды, а также формирование и реализацию индивидуальных образовательных маршрутов обучающихся;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Координатор по инклюзии (методист)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Координатор по инклюзии — основной «носитель» информации и помощник учителя в организации образовательного процесса в </a:t>
            </a:r>
            <a:r>
              <a:rPr lang="ru-RU" dirty="0" smtClean="0"/>
              <a:t>инклюзивном </a:t>
            </a:r>
            <a:r>
              <a:rPr lang="ru-RU" dirty="0" smtClean="0"/>
              <a:t>классе. При этом важно помнить, что координатор, как и </a:t>
            </a:r>
            <a:r>
              <a:rPr lang="ru-RU" dirty="0" smtClean="0"/>
              <a:t>специалисты психолого-педагогического </a:t>
            </a:r>
            <a:r>
              <a:rPr lang="ru-RU" dirty="0" smtClean="0"/>
              <a:t>сопровождения, ориентируется в своей деятельности на запрос учителя, его инициативу и информацию о состоянии, успехах и проблемах «особого» ребенка и всего класса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Учитель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4292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 является полноправным и основным участником </a:t>
            </a:r>
            <a:r>
              <a:rPr lang="ru-RU" dirty="0" smtClean="0"/>
              <a:t>междисциплинарной </a:t>
            </a:r>
            <a:r>
              <a:rPr lang="ru-RU" dirty="0" smtClean="0"/>
              <a:t>команды специалистов, осуществляющих </a:t>
            </a:r>
            <a:r>
              <a:rPr lang="ru-RU" dirty="0" smtClean="0"/>
              <a:t>психолого-педагогическое </a:t>
            </a:r>
            <a:r>
              <a:rPr lang="ru-RU" dirty="0" smtClean="0"/>
              <a:t>сопровождение ребенка с ОВЗ, его семьи, других </a:t>
            </a:r>
            <a:r>
              <a:rPr lang="ru-RU" dirty="0" smtClean="0"/>
              <a:t>участников </a:t>
            </a:r>
            <a:r>
              <a:rPr lang="ru-RU" dirty="0" smtClean="0"/>
              <a:t>образовательного процесса</a:t>
            </a:r>
          </a:p>
          <a:p>
            <a:r>
              <a:rPr lang="ru-RU" dirty="0" smtClean="0"/>
              <a:t>Учитель инклюзивного класса эффективно обеспечивает </a:t>
            </a:r>
            <a:r>
              <a:rPr lang="ru-RU" dirty="0" smtClean="0"/>
              <a:t>реализацию </a:t>
            </a:r>
            <a:r>
              <a:rPr lang="ru-RU" dirty="0" smtClean="0"/>
              <a:t>образовательных потребностей, успешность </a:t>
            </a:r>
            <a:r>
              <a:rPr lang="ru-RU" dirty="0" smtClean="0"/>
              <a:t>глухого/слабослышащего </a:t>
            </a:r>
            <a:r>
              <a:rPr lang="ru-RU" dirty="0" smtClean="0"/>
              <a:t>ребенка в учебе и его социализацию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Основные направления работы с педагогическим коллективом школы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ru-RU" dirty="0" smtClean="0"/>
              <a:t>мониторинг образовательных потребностей педагогов в системе интегрированного/инклюзивного образования;  </a:t>
            </a:r>
          </a:p>
          <a:p>
            <a:r>
              <a:rPr lang="ru-RU" dirty="0" smtClean="0"/>
              <a:t>расстановка кадров с учетом особенностей классов и </a:t>
            </a:r>
            <a:r>
              <a:rPr lang="ru-RU" dirty="0" smtClean="0"/>
              <a:t>квалификации </a:t>
            </a:r>
            <a:r>
              <a:rPr lang="ru-RU" dirty="0" smtClean="0"/>
              <a:t>педагогов;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взаимодействия со специалистами профильных </a:t>
            </a:r>
            <a:r>
              <a:rPr lang="ru-RU" dirty="0" smtClean="0"/>
              <a:t>психолого-педагогических </a:t>
            </a:r>
            <a:r>
              <a:rPr lang="ru-RU" dirty="0" smtClean="0"/>
              <a:t>центров/специальных коррекционных </a:t>
            </a:r>
            <a:r>
              <a:rPr lang="ru-RU" dirty="0" smtClean="0"/>
              <a:t>учреждений </a:t>
            </a:r>
            <a:r>
              <a:rPr lang="ru-RU" dirty="0" smtClean="0"/>
              <a:t>1 и 2 вида;  </a:t>
            </a:r>
          </a:p>
          <a:p>
            <a:r>
              <a:rPr lang="ru-RU" dirty="0" smtClean="0"/>
              <a:t>организация системы повышения квалификации и </a:t>
            </a:r>
            <a:r>
              <a:rPr lang="ru-RU" dirty="0" smtClean="0"/>
              <a:t>профессиональной </a:t>
            </a:r>
            <a:r>
              <a:rPr lang="ru-RU" dirty="0" smtClean="0"/>
              <a:t>переподготовки; </a:t>
            </a:r>
          </a:p>
          <a:p>
            <a:r>
              <a:rPr lang="ru-RU" dirty="0" smtClean="0"/>
              <a:t>анализ уровня преподавания учителем в классе, где обучается </a:t>
            </a:r>
            <a:r>
              <a:rPr lang="ru-RU" dirty="0" smtClean="0"/>
              <a:t>ребенок </a:t>
            </a:r>
            <a:r>
              <a:rPr lang="ru-RU" dirty="0" smtClean="0"/>
              <a:t>с нарушенным слухом.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Информация о портале Департамента образования города Москвы «Образование без границ»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14686"/>
            <a:ext cx="8229600" cy="27574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Портал «Образование без границ» </a:t>
            </a:r>
            <a:r>
              <a:rPr lang="ru-RU" dirty="0" smtClean="0">
                <a:hlinkClick r:id="rId2"/>
              </a:rPr>
              <a:t>http://edu5open.ru</a:t>
            </a:r>
            <a:endParaRPr lang="ru-RU" dirty="0" smtClean="0"/>
          </a:p>
          <a:p>
            <a:r>
              <a:rPr lang="ru-RU" dirty="0" smtClean="0"/>
              <a:t>Является масштабной базой научно-методических знаний по инклюзивному и специальному образованию для родителей, воспитывающих детей с ограниченными возможностями здоровья (ОВЗ), и специалистов образовательных учреждений.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dirty="0" smtClean="0"/>
              <a:t>Портал «Образование без границ» позволяет иметь быстрый доступ к ин формационному ресурсу знаний для оперативного разрешения конкретных профессиональных и жизненных ситуаций, получения необходимых </a:t>
            </a:r>
            <a:r>
              <a:rPr lang="ru-RU" dirty="0" err="1" smtClean="0"/>
              <a:t>информа</a:t>
            </a:r>
            <a:r>
              <a:rPr lang="ru-RU" dirty="0" smtClean="0"/>
              <a:t> </a:t>
            </a:r>
            <a:r>
              <a:rPr lang="ru-RU" dirty="0" err="1" smtClean="0"/>
              <a:t>ционных</a:t>
            </a:r>
            <a:r>
              <a:rPr lang="ru-RU" dirty="0" smtClean="0"/>
              <a:t> материалов и рекомендаций по вопросам организации обучения детей с ОВЗ в условиях общеобразовательного </a:t>
            </a:r>
            <a:r>
              <a:rPr lang="ru-RU" dirty="0" smtClean="0"/>
              <a:t>учреждения</a:t>
            </a:r>
            <a:endParaRPr lang="ru-RU" dirty="0"/>
          </a:p>
        </p:txBody>
      </p:sp>
      <p:pic>
        <p:nvPicPr>
          <p:cNvPr id="4" name="Рисунок 3" descr="mickglob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638287"/>
            <a:ext cx="1714480" cy="2219713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Создание специальных условий для детей с нарушениями слуха в общеобразовательных учреждениях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Методический сборник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/>
              <a:t>Авторы: М.Л. Любимов, Е.В. Кулакова, М.М. Семаго, М.М. Любимова, Т.П. Дмитриева </a:t>
            </a:r>
          </a:p>
          <a:p>
            <a:pPr algn="ctr">
              <a:buNone/>
            </a:pPr>
            <a:r>
              <a:rPr lang="ru-RU" sz="2400" dirty="0" smtClean="0"/>
              <a:t>Под редакцией Е.В. Самсоновой </a:t>
            </a:r>
          </a:p>
          <a:p>
            <a:pPr algn="ctr">
              <a:buNone/>
            </a:pPr>
            <a:r>
              <a:rPr lang="ru-RU" sz="2400" dirty="0" smtClean="0"/>
              <a:t>Ответственный редактор: С.В. Алехина 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Корректор К.М. </a:t>
            </a:r>
            <a:r>
              <a:rPr lang="ru-RU" sz="2400" dirty="0" err="1" smtClean="0"/>
              <a:t>Корепанова</a:t>
            </a:r>
            <a:r>
              <a:rPr lang="ru-RU" sz="2400" dirty="0" smtClean="0"/>
              <a:t> </a:t>
            </a:r>
          </a:p>
          <a:p>
            <a:pPr algn="ctr">
              <a:buNone/>
            </a:pPr>
            <a:r>
              <a:rPr lang="ru-RU" sz="2400" dirty="0" smtClean="0"/>
              <a:t>Компьютерная верстка: М.А. Баскакова Ф</a:t>
            </a:r>
            <a:endParaRPr lang="ru-RU" sz="2400" dirty="0"/>
          </a:p>
        </p:txBody>
      </p:sp>
      <p:pic>
        <p:nvPicPr>
          <p:cNvPr id="4" name="Рисунок 3" descr="3173097-3670b234a2f2caf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429132"/>
            <a:ext cx="2166941" cy="2166941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3dde9_2e2abae_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785794"/>
            <a:ext cx="5588886" cy="5668241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использования в образовательном процессе современных научно обоснованных и достоверных коррекционных технологий, адекватных особым образовательным потребностям детей с ОВЗ;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взаимодействия в едином образовательном пространстве общеобразовательной и специальной (коррекционной) школы в целях продуктивного использования накопленного педагогического опыта обучения детей с ОВЗ и созданных для этого ресурсов.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положения о создании специальных условий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Значительное разнообразие категорий детей с ОВЗ, включающих в себя, в том числе наличие или отсутствие инвалидности определяет значительную вариативность специальных образовательных условий распределенных по различным ресурсным сферам (материально-техническое обеспечение, включая и архитектурные условия, кадровое, ин формационное, программнометодическое и т. п.).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204</TotalTime>
  <Words>3121</Words>
  <Application>Microsoft Office PowerPoint</Application>
  <PresentationFormat>Экран (4:3)</PresentationFormat>
  <Paragraphs>212</Paragraphs>
  <Slides>77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Создание специальных условий для детей с нарушениями слуха в общеобразовательных учреждениях</vt:lpstr>
      <vt:lpstr>Содержание</vt:lpstr>
      <vt:lpstr>Общие положения о создании специальных условий</vt:lpstr>
      <vt:lpstr>Общие положения о создании специальных условий </vt:lpstr>
      <vt:lpstr>Общие положения о создании специальных условий</vt:lpstr>
      <vt:lpstr>Общие положения о создании специальных условий</vt:lpstr>
      <vt:lpstr>Общие положения о создании специальных условий</vt:lpstr>
      <vt:lpstr>Общие положения о создании специальных условий</vt:lpstr>
      <vt:lpstr>Общие положения о создании специальных условий</vt:lpstr>
      <vt:lpstr>Общие положения о создании специальных условий</vt:lpstr>
      <vt:lpstr>Общие положения о создании специальных условий</vt:lpstr>
      <vt:lpstr>Организационное обеспечение </vt:lpstr>
      <vt:lpstr>Организационное обеспечение </vt:lpstr>
      <vt:lpstr>Организационное обеспечение </vt:lpstr>
      <vt:lpstr>Организационное обеспечение </vt:lpstr>
      <vt:lpstr>Материально-техническое (включая архитектурное) обеспечение</vt:lpstr>
      <vt:lpstr>Материально-техническое обеспечение</vt:lpstr>
      <vt:lpstr>Материально-техническое обеспечение</vt:lpstr>
      <vt:lpstr>Организационно-педагогические условия</vt:lpstr>
      <vt:lpstr>Организационно-педагогические условия</vt:lpstr>
      <vt:lpstr>Программно-методическое обеспечение образовательного и воспитательного процесса</vt:lpstr>
      <vt:lpstr>Программно-методическое обеспечение образовательного и воспитательного процесса</vt:lpstr>
      <vt:lpstr>Психолого-педагогическое сопровождение детей с ОВЗ в образовательном учреждении</vt:lpstr>
      <vt:lpstr>Психолого-педагогическое сопровождение детей с ОВЗ в образовательном учреждении</vt:lpstr>
      <vt:lpstr>Психолого-педагогическое сопровождение детей с ОВЗ в образовательном учреждении</vt:lpstr>
      <vt:lpstr>Кадровое обеспечение</vt:lpstr>
      <vt:lpstr>Кадровое обеспечение</vt:lpstr>
      <vt:lpstr>Общие положения о создании специальных условий</vt:lpstr>
      <vt:lpstr>Общие положения о создании специальных условий</vt:lpstr>
      <vt:lpstr>Общие положения о создании специальных условий</vt:lpstr>
      <vt:lpstr>Организационное обеспечение</vt:lpstr>
      <vt:lpstr>Взаимодействие с ресурсными организациями </vt:lpstr>
      <vt:lpstr>Взаимодействие с ресурсными организациями </vt:lpstr>
      <vt:lpstr>Взаимодействие с ресурсными организациями </vt:lpstr>
      <vt:lpstr>Организация медицинского обслуживания</vt:lpstr>
      <vt:lpstr>Организация медицинского обслуживания</vt:lpstr>
      <vt:lpstr>Информационное обеспечение</vt:lpstr>
      <vt:lpstr>Информационное обеспечение</vt:lpstr>
      <vt:lpstr>Материально-техническое обеспечение</vt:lpstr>
      <vt:lpstr>Материально-техническое обеспечение</vt:lpstr>
      <vt:lpstr>Материально-техническое обеспечение</vt:lpstr>
      <vt:lpstr>Материально-техническое обеспечение</vt:lpstr>
      <vt:lpstr>Материально-техническое обеспечение</vt:lpstr>
      <vt:lpstr>Материально-техническое обеспечение</vt:lpstr>
      <vt:lpstr>Материально-техническое обеспечение</vt:lpstr>
      <vt:lpstr>Материально-техническое обеспечение</vt:lpstr>
      <vt:lpstr>Организационно-педагогическое обеспечение</vt:lpstr>
      <vt:lpstr>Программнометодическое обеспечение образования детей с нарушением слуха в СОШ</vt:lpstr>
      <vt:lpstr>Программы</vt:lpstr>
      <vt:lpstr>Программы</vt:lpstr>
      <vt:lpstr>Программы</vt:lpstr>
      <vt:lpstr>Организация образовательного процесса</vt:lpstr>
      <vt:lpstr>Организация образовательного процесса</vt:lpstr>
      <vt:lpstr>Правила организации образовательного процесса</vt:lpstr>
      <vt:lpstr>Слайд 55</vt:lpstr>
      <vt:lpstr>Методы, приемы и средства</vt:lpstr>
      <vt:lpstr>Слайд 57</vt:lpstr>
      <vt:lpstr>Слайд 58</vt:lpstr>
      <vt:lpstr>Система оценивания достижений</vt:lpstr>
      <vt:lpstr>Психолого-педагогическое сопровождение детей с нарушениями слуха в образовательном учреждении</vt:lpstr>
      <vt:lpstr>Психолого-педагогическое сопровождение детей с нарушениями слуха в образовательном учреждении</vt:lpstr>
      <vt:lpstr>Разработка Индивидуальной образовательной программы</vt:lpstr>
      <vt:lpstr>Разработка Индивидуальной образовательной программы</vt:lpstr>
      <vt:lpstr>Кадровая обеспеченность общеобразовательного учреждения</vt:lpstr>
      <vt:lpstr>Учитель-дефектолог (сурдопедагог)</vt:lpstr>
      <vt:lpstr>Педагог-психолог</vt:lpstr>
      <vt:lpstr>Социальный педагог</vt:lpstr>
      <vt:lpstr>Учитель-логопед</vt:lpstr>
      <vt:lpstr>Тьютор (педагог сопровождения)</vt:lpstr>
      <vt:lpstr>Координатор по инклюзии (методист)</vt:lpstr>
      <vt:lpstr>Учитель</vt:lpstr>
      <vt:lpstr>Основные направления работы с педагогическим коллективом школы</vt:lpstr>
      <vt:lpstr>Слайд 73</vt:lpstr>
      <vt:lpstr>Информация о портале Департамента образования города Москвы «Образование без границ»</vt:lpstr>
      <vt:lpstr>Слайд 75</vt:lpstr>
      <vt:lpstr>Слайд 76</vt:lpstr>
      <vt:lpstr>Слайд 77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специальных условий для детей с нарушениями слуха в общеобразовательных учреждениях</dc:title>
  <dc:creator>КОМПЬЮТЕР</dc:creator>
  <cp:lastModifiedBy>КОМПЬЮТЕР</cp:lastModifiedBy>
  <cp:revision>23</cp:revision>
  <dcterms:created xsi:type="dcterms:W3CDTF">2015-06-16T18:53:52Z</dcterms:created>
  <dcterms:modified xsi:type="dcterms:W3CDTF">2015-06-17T19:44:13Z</dcterms:modified>
</cp:coreProperties>
</file>