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352" r:id="rId2"/>
    <p:sldId id="356" r:id="rId3"/>
    <p:sldId id="357" r:id="rId4"/>
    <p:sldId id="363" r:id="rId5"/>
    <p:sldId id="358" r:id="rId6"/>
    <p:sldId id="359" r:id="rId7"/>
    <p:sldId id="362" r:id="rId8"/>
    <p:sldId id="361" r:id="rId9"/>
    <p:sldId id="364" r:id="rId10"/>
    <p:sldId id="351" r:id="rId11"/>
    <p:sldId id="368" r:id="rId12"/>
    <p:sldId id="365" r:id="rId13"/>
    <p:sldId id="369" r:id="rId14"/>
    <p:sldId id="371" r:id="rId15"/>
    <p:sldId id="372" r:id="rId16"/>
    <p:sldId id="373" r:id="rId17"/>
    <p:sldId id="374" r:id="rId18"/>
    <p:sldId id="370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4" r:id="rId27"/>
    <p:sldId id="382" r:id="rId28"/>
    <p:sldId id="383" r:id="rId29"/>
    <p:sldId id="385" r:id="rId30"/>
    <p:sldId id="386" r:id="rId31"/>
    <p:sldId id="387" r:id="rId32"/>
    <p:sldId id="388" r:id="rId33"/>
    <p:sldId id="389" r:id="rId34"/>
    <p:sldId id="390" r:id="rId35"/>
    <p:sldId id="39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2D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23FB0-557E-46D3-896B-B0E46C7AA074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B664-0957-4640-BA0E-518DF4FE0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748D3-B45C-4FE3-8356-E42D391FD062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F392-FB2C-432A-B5B9-9B84100C3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DB00-E40F-4C5E-B8EF-06F716D8C046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E7BC4-E4B5-469A-A0AA-074640FDF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87D4-29D1-4E1E-9359-426EC270B7A5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AE3B-D755-4559-B7EF-74E69C9BD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78D20-6B1A-4EB9-8721-25AA14CAEEE8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77F2-CBBB-4E67-BBE7-9FB32D65A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3E62C-75BE-4E85-91E9-D0FF6712B4B5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59049-5063-42DB-A517-548F63809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9F6B-31B4-4EBB-93EF-145197854D41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ABF76-9AD8-4365-8EED-2906C5849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F8E3-4E68-420D-BCD4-001A85404CD7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01701-021D-42B2-99F4-BFDCFD29C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A8116-D2DF-4CE9-9B69-89ED654449B1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BCE42-6F48-47B3-8600-06D5C7FC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50990-6672-4A8B-B0CA-481F8CCB5B09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CFF5-5E17-4892-89A1-287184F6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D6538-1CC6-4C5F-ABD3-34A506EB925F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9409F-0288-4DF0-BBCC-54A593E0D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1028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0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E5092C-7FA5-4D8E-8B49-5128CF401DFB}" type="datetimeFigureOut">
              <a:rPr lang="en-US"/>
              <a:pPr>
                <a:defRPr/>
              </a:pPr>
              <a:t>12/24/2015</a:t>
            </a:fld>
            <a:endParaRPr lang="en-US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097AB3-B9D3-47C6-8C0A-12427D377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4" name="Rectangle 3"/>
          <p:cNvSpPr>
            <a:spLocks noGrp="1"/>
          </p:cNvSpPr>
          <p:nvPr>
            <p:ph type="subTitle" idx="4294967295"/>
          </p:nvPr>
        </p:nvSpPr>
        <p:spPr>
          <a:xfrm>
            <a:off x="838200" y="2209800"/>
            <a:ext cx="8153400" cy="236220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4000" dirty="0" smtClean="0"/>
              <a:t>Особые образовательные потребности детей с ограниченными </a:t>
            </a:r>
            <a:r>
              <a:rPr lang="ru-RU" sz="4000" smtClean="0"/>
              <a:t>возможностями здоровья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В.И.Лубовский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«…где бы ни обучался ребенок с ограниченными возможностями здоровья – в специальном учреждении или в условиях интеграции – это должно быть специальное обучение. Только так можно добиться успешной  адаптации ребенка в школе и получения им образования, которое будет одним из условий его адаптации и интеграции  в последующей взрослой жизни.»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Выготский Л.С.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Специальная школа по самой природе своей </a:t>
            </a:r>
            <a:r>
              <a:rPr lang="ru-RU" dirty="0" err="1" smtClean="0"/>
              <a:t>антисоциальна</a:t>
            </a:r>
            <a:r>
              <a:rPr lang="ru-RU" dirty="0" smtClean="0"/>
              <a:t> и воспитывает </a:t>
            </a:r>
            <a:r>
              <a:rPr lang="ru-RU" dirty="0" err="1" smtClean="0"/>
              <a:t>антисоциальность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«…несмотря на хорошо поставленное преподавание устной речи, у глухонемого ребенка она остается в зачаточном состоянии, потому что замкнутый мир, в котором он живет, </a:t>
            </a:r>
            <a:r>
              <a:rPr lang="ru-RU" i="1" dirty="0" smtClean="0"/>
              <a:t>не создает в ней потребности</a:t>
            </a:r>
            <a:r>
              <a:rPr lang="ru-RU" dirty="0" smtClean="0"/>
              <a:t>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Л.С.Выготский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это «специальное» обучение должно утратить свой «специальный» характер, и тогда оно станет частью общей воспитательной работы. Оно должно пойти по линии детских интересов. Вспомогательная школа не должна никогда и ни в чем порывать связи с нормальной школой. Она создана только ей в помощь. Она должна часто забирать на время отсталых и возвращать их вновь. Установка на норму, полное изгнание всего, что отягчает дефект и отсталость,— вот задача школы.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Так в чем же заключаются особые образовательные потребности детей с нарушениями слуха???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условия нужно соблюсти, чтобы решать главную практическую задачу сурдопедагогики?</a:t>
            </a:r>
          </a:p>
          <a:p>
            <a:endParaRPr lang="ru-RU" dirty="0" smtClean="0"/>
          </a:p>
          <a:p>
            <a:r>
              <a:rPr lang="ru-RU" dirty="0" smtClean="0"/>
              <a:t>А в чем она заключается????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-304800"/>
            <a:ext cx="97536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381000"/>
            <a:ext cx="94488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00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52600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Проектируем сами!!!!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Образец – дети с нарушениями зрения</a:t>
            </a:r>
          </a:p>
          <a:p>
            <a:r>
              <a:rPr lang="ru-RU" b="1" dirty="0" smtClean="0"/>
              <a:t>Потребности слепых и слабовидящих детей при получении образования</a:t>
            </a:r>
            <a:r>
              <a:rPr lang="ru-RU" dirty="0" smtClean="0"/>
              <a:t>:</a:t>
            </a:r>
          </a:p>
          <a:p>
            <a:r>
              <a:rPr lang="ru-RU" b="1" i="1" dirty="0" smtClean="0"/>
              <a:t>1) потребности, касающиеся доступности среды: </a:t>
            </a:r>
            <a:endParaRPr lang="ru-RU" dirty="0" smtClean="0"/>
          </a:p>
          <a:p>
            <a:pPr lvl="0"/>
            <a:r>
              <a:rPr lang="ru-RU" sz="2000" dirty="0" smtClean="0"/>
              <a:t>направляющих линий при ориентировке в помещении; </a:t>
            </a:r>
          </a:p>
          <a:p>
            <a:pPr lvl="0"/>
            <a:r>
              <a:rPr lang="ru-RU" sz="2000" dirty="0" smtClean="0"/>
              <a:t>направляющих в виде расположения растений, которые служат ориентиром для людей с остаточным зрением, например, высадка рябины возле образовательного учреждения, цветов с приятным запахом и др.; </a:t>
            </a:r>
          </a:p>
          <a:p>
            <a:pPr lvl="0"/>
            <a:r>
              <a:rPr lang="ru-RU" sz="2000" dirty="0" smtClean="0"/>
              <a:t>размещение </a:t>
            </a:r>
            <a:r>
              <a:rPr lang="ru-RU" sz="2000" dirty="0" err="1" smtClean="0"/>
              <a:t>мнемокарт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smtClean="0"/>
              <a:t>размещение тактильных табличек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95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1"/>
            <a:ext cx="8763000" cy="5257800"/>
          </a:xfrm>
        </p:spPr>
        <p:txBody>
          <a:bodyPr/>
          <a:lstStyle/>
          <a:p>
            <a:r>
              <a:rPr lang="ru-RU" b="1" i="1" dirty="0" smtClean="0"/>
              <a:t>2) потребности, касающиеся организации учебного процесса: </a:t>
            </a:r>
            <a:endParaRPr lang="ru-RU" dirty="0" smtClean="0"/>
          </a:p>
          <a:p>
            <a:pPr lvl="0"/>
            <a:r>
              <a:rPr lang="ru-RU" sz="1800" dirty="0" smtClean="0"/>
              <a:t>учет </a:t>
            </a:r>
            <a:r>
              <a:rPr lang="ru-RU" sz="1800" dirty="0" err="1" smtClean="0"/>
              <a:t>офтальмо-гигиенических</a:t>
            </a:r>
            <a:r>
              <a:rPr lang="ru-RU" sz="1800" dirty="0" smtClean="0"/>
              <a:t> требований; </a:t>
            </a:r>
            <a:endParaRPr lang="ru-RU" sz="1800" dirty="0" smtClean="0"/>
          </a:p>
          <a:p>
            <a:pPr lvl="0"/>
            <a:r>
              <a:rPr lang="ru-RU" sz="1800" dirty="0" smtClean="0"/>
              <a:t>учет </a:t>
            </a:r>
            <a:r>
              <a:rPr lang="ru-RU" sz="1800" dirty="0" smtClean="0"/>
              <a:t>индивидуального режима зрительных и физических нагрузок; </a:t>
            </a:r>
            <a:endParaRPr lang="ru-RU" sz="1800" dirty="0" smtClean="0"/>
          </a:p>
          <a:p>
            <a:pPr lvl="0"/>
            <a:r>
              <a:rPr lang="ru-RU" sz="1800" dirty="0" smtClean="0"/>
              <a:t>соблюдение </a:t>
            </a:r>
            <a:r>
              <a:rPr lang="ru-RU" sz="1800" dirty="0" smtClean="0"/>
              <a:t>регламента зрительных нагрузок в соответствии с глубиной зрительных нарушений и клинических форм зрительных заболеваний; </a:t>
            </a:r>
            <a:endParaRPr lang="ru-RU" sz="1800" dirty="0" smtClean="0"/>
          </a:p>
          <a:p>
            <a:pPr lvl="0"/>
            <a:r>
              <a:rPr lang="ru-RU" sz="1800" dirty="0" smtClean="0"/>
              <a:t>использование </a:t>
            </a:r>
            <a:r>
              <a:rPr lang="ru-RU" sz="1800" dirty="0" smtClean="0"/>
              <a:t>приемов, обеспечивающих снятие зрительного напряжения и профилактику зрительного утомления, реализация которых повышает у детей с нарушением зрения эффективность всех видов деятельности, связанной с использованием зрения; </a:t>
            </a:r>
          </a:p>
          <a:p>
            <a:pPr lvl="0"/>
            <a:r>
              <a:rPr lang="ru-RU" sz="1800" dirty="0" smtClean="0"/>
              <a:t>использование слепыми учащимися специальной системы для письма и чтения, представленной рельефно – точечным шрифтом Брайля;</a:t>
            </a:r>
          </a:p>
          <a:p>
            <a:pPr lvl="0"/>
            <a:r>
              <a:rPr lang="ru-RU" sz="1800" dirty="0" smtClean="0"/>
              <a:t>использование слепыми учащимися специальных приспособлений для письма, учебников, напечатанных рельефно – точечным шрифтом Брайля;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 lIns="91440" rIns="91440" bIns="45720" anchor="ctr"/>
          <a:lstStyle/>
          <a:p>
            <a:pPr algn="ctr"/>
            <a:r>
              <a:rPr lang="ru-RU" sz="4000" smtClean="0"/>
              <a:t>Общие закономерности психического развития детей с ОВЗ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Трудности взаимодействия с окружающим миром, приводящие к обеднению социального опыта, изменению способов общения с другими людьми </a:t>
            </a:r>
          </a:p>
          <a:p>
            <a:r>
              <a:rPr lang="ru-RU" smtClean="0"/>
              <a:t>Особенности развития личности, неточное представление о собственном “Я”, неадекватная самооценка- переоценка или недооценка собственных возможностей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71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5943600"/>
          </a:xfrm>
        </p:spPr>
        <p:txBody>
          <a:bodyPr/>
          <a:lstStyle/>
          <a:p>
            <a:pPr lvl="0"/>
            <a:r>
              <a:rPr lang="ru-RU" sz="2000" dirty="0" smtClean="0"/>
              <a:t>использование пособий, рассчитанных, как минимум на </a:t>
            </a:r>
            <a:r>
              <a:rPr lang="ru-RU" sz="2000" dirty="0" err="1" smtClean="0"/>
              <a:t>бисенсорное</a:t>
            </a:r>
            <a:r>
              <a:rPr lang="ru-RU" sz="2000" dirty="0" smtClean="0"/>
              <a:t> восприятие (осязание и остаточное зрение);</a:t>
            </a:r>
          </a:p>
          <a:p>
            <a:pPr lvl="0"/>
            <a:r>
              <a:rPr lang="ru-RU" sz="2000" dirty="0" smtClean="0"/>
              <a:t>доступность учебной информации для зрительного восприятия слабовидящими обучающимися;</a:t>
            </a:r>
          </a:p>
          <a:p>
            <a:pPr lvl="0"/>
            <a:r>
              <a:rPr lang="ru-RU" sz="2000" dirty="0" smtClean="0"/>
              <a:t>направленная работа всех участников образовательного процесса по преодолению </a:t>
            </a:r>
            <a:r>
              <a:rPr lang="ru-RU" sz="2000" dirty="0" err="1" smtClean="0"/>
              <a:t>вербализма</a:t>
            </a:r>
            <a:r>
              <a:rPr lang="ru-RU" sz="2000" dirty="0" smtClean="0"/>
              <a:t>: по возможности наполняя слова чувственным опытом и подводя детей к стремлению вникать в суть непонятных слов;</a:t>
            </a:r>
          </a:p>
          <a:p>
            <a:pPr lvl="0"/>
            <a:r>
              <a:rPr lang="ru-RU" sz="2000" dirty="0" smtClean="0"/>
              <a:t>специальное обучение технологиям выполнения предметно – практических действий без зрительного контроля или под таким контролем остаточного зрения, которое не вызывает сильного утомления;</a:t>
            </a:r>
          </a:p>
          <a:p>
            <a:pPr lvl="0"/>
            <a:r>
              <a:rPr lang="ru-RU" sz="2000" dirty="0" smtClean="0"/>
              <a:t>использование </a:t>
            </a:r>
            <a:r>
              <a:rPr lang="ru-RU" sz="2000" dirty="0" err="1" smtClean="0"/>
              <a:t>тифлотехнических</a:t>
            </a:r>
            <a:r>
              <a:rPr lang="ru-RU" sz="2000" dirty="0" smtClean="0"/>
              <a:t> и оптических средств для обучения и реабилитации;</a:t>
            </a:r>
          </a:p>
          <a:p>
            <a:pPr lvl="0"/>
            <a:r>
              <a:rPr lang="ru-RU" sz="2000" dirty="0" smtClean="0"/>
              <a:t>персональный компьютер со звуковым выходом и </a:t>
            </a:r>
            <a:r>
              <a:rPr lang="ru-RU" sz="2000" dirty="0" err="1" smtClean="0"/>
              <a:t>брайлевской</a:t>
            </a:r>
            <a:r>
              <a:rPr lang="ru-RU" sz="2000" dirty="0" smtClean="0"/>
              <a:t> строкой, другие цифровые устройства.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33401"/>
            <a:ext cx="8382000" cy="5791200"/>
          </a:xfrm>
        </p:spPr>
        <p:txBody>
          <a:bodyPr/>
          <a:lstStyle/>
          <a:p>
            <a:r>
              <a:rPr lang="ru-RU" sz="2000" b="1" i="1" dirty="0" smtClean="0"/>
              <a:t>3)потребности, касающиеся методик преподавания и сопровождения</a:t>
            </a:r>
            <a:r>
              <a:rPr lang="ru-RU" sz="2000" i="1" dirty="0" smtClean="0"/>
              <a:t>: </a:t>
            </a:r>
            <a:endParaRPr lang="ru-RU" sz="2000" dirty="0" smtClean="0"/>
          </a:p>
          <a:p>
            <a:pPr lvl="0"/>
            <a:r>
              <a:rPr lang="ru-RU" sz="2000" dirty="0" smtClean="0"/>
              <a:t>осуществление процесса сопровождения и реабилитации детей средствами образования квалифицированными специалистами;</a:t>
            </a:r>
          </a:p>
          <a:p>
            <a:pPr lvl="0"/>
            <a:r>
              <a:rPr lang="ru-RU" sz="2000" dirty="0" err="1" smtClean="0"/>
              <a:t>психолого</a:t>
            </a:r>
            <a:r>
              <a:rPr lang="ru-RU" sz="2000" dirty="0" smtClean="0"/>
              <a:t> – педагогическое сопровождение семей детей с глубоким нарушением зрения с момента выявления нарушения зрения;</a:t>
            </a:r>
          </a:p>
          <a:p>
            <a:pPr lvl="0"/>
            <a:r>
              <a:rPr lang="ru-RU" sz="2000" dirty="0" smtClean="0"/>
              <a:t>специальные методики обучения, рассчитанные на использование сохранных анализаторов и глубоко нарушенного зрения;</a:t>
            </a:r>
          </a:p>
          <a:p>
            <a:pPr lvl="0"/>
            <a:r>
              <a:rPr lang="ru-RU" sz="2000" dirty="0" smtClean="0"/>
              <a:t>постоянно поддерживать познавательный и исследовательский (в пределах здоровье сохраняющей доступности) интерес;</a:t>
            </a:r>
          </a:p>
          <a:p>
            <a:pPr lvl="0"/>
            <a:r>
              <a:rPr lang="ru-RU" sz="2000" dirty="0" smtClean="0"/>
              <a:t>наличие специалистов, владеющих овладение методиками ориентировки в пространстве (замкнутом, открытом, большом и т.д.)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6019800"/>
          </a:xfrm>
        </p:spPr>
        <p:txBody>
          <a:bodyPr/>
          <a:lstStyle/>
          <a:p>
            <a:pPr lvl="0"/>
            <a:r>
              <a:rPr lang="ru-RU" sz="2000" dirty="0" smtClean="0"/>
              <a:t>специальное формирование коммуникативной компетентности и как её составляющих – мимики и пантомимики;</a:t>
            </a:r>
          </a:p>
          <a:p>
            <a:pPr lvl="0"/>
            <a:r>
              <a:rPr lang="ru-RU" sz="2000" dirty="0" smtClean="0"/>
              <a:t>необходимость введения в содержание обучения ребенка специальных разделов, отсутствующих в программах образования нормально развивающихся сверстников;</a:t>
            </a:r>
          </a:p>
          <a:p>
            <a:pPr lvl="0"/>
            <a:r>
              <a:rPr lang="ru-RU" sz="2000" dirty="0" smtClean="0"/>
              <a:t>максимальное расширение образовательного пространства за пределы образовательного учреждения;</a:t>
            </a:r>
          </a:p>
          <a:p>
            <a:pPr lvl="0"/>
            <a:r>
              <a:rPr lang="ru-RU" sz="2000" dirty="0" smtClean="0"/>
              <a:t>введение дополнительных предметов, увеличение количества часов, с целью удовлетворения, как образовательных потребностей, так и в плане адаптации;</a:t>
            </a:r>
          </a:p>
          <a:p>
            <a:pPr lvl="0"/>
            <a:r>
              <a:rPr lang="ru-RU" sz="2000" dirty="0" smtClean="0"/>
              <a:t>специальная </a:t>
            </a:r>
            <a:r>
              <a:rPr lang="ru-RU" sz="2000" dirty="0" err="1" smtClean="0"/>
              <a:t>профориентацинная</a:t>
            </a:r>
            <a:r>
              <a:rPr lang="ru-RU" sz="2000" dirty="0" smtClean="0"/>
              <a:t> работа со слепыми и слабовидящими подростками;</a:t>
            </a:r>
          </a:p>
          <a:p>
            <a:pPr lvl="0"/>
            <a:r>
              <a:rPr lang="ru-RU" sz="2000" dirty="0" smtClean="0"/>
              <a:t>знания о системе социальных и моральных норм поведения в мире людей с сохранным зрением;</a:t>
            </a:r>
          </a:p>
          <a:p>
            <a:pPr lvl="0"/>
            <a:r>
              <a:rPr lang="ru-RU" sz="2000" dirty="0" smtClean="0"/>
              <a:t>психологическая подготовка к экстремальным жизненным ситуациям;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1"/>
            <a:ext cx="8686800" cy="6019800"/>
          </a:xfrm>
        </p:spPr>
        <p:txBody>
          <a:bodyPr/>
          <a:lstStyle/>
          <a:p>
            <a:pPr lvl="0"/>
            <a:r>
              <a:rPr lang="ru-RU" sz="2400" dirty="0" smtClean="0"/>
              <a:t>необходимость взаимодействия специалистов разного профиля, участвующих в процессе обучения и воспитания ребенка: офтальмологов, </a:t>
            </a:r>
            <a:r>
              <a:rPr lang="ru-RU" sz="2400" dirty="0" err="1" smtClean="0"/>
              <a:t>тифлопсихологов</a:t>
            </a:r>
            <a:r>
              <a:rPr lang="ru-RU" sz="2400" dirty="0" smtClean="0"/>
              <a:t>, тифлопедагогов, социальных работников и др.;</a:t>
            </a:r>
          </a:p>
          <a:p>
            <a:pPr lvl="0"/>
            <a:r>
              <a:rPr lang="ru-RU" sz="2400" dirty="0" smtClean="0"/>
              <a:t>необходимость разработки индивидуальных коррекционных программ для детей, имеющих наряду с патологией зрения другие нарушения психофизического развития;</a:t>
            </a:r>
          </a:p>
          <a:p>
            <a:pPr lvl="0"/>
            <a:r>
              <a:rPr lang="ru-RU" sz="2400" dirty="0" smtClean="0"/>
              <a:t>специфичность использования традиционных методов обучения, в том числе и коррекционная направленность предметного преподавания;</a:t>
            </a:r>
          </a:p>
          <a:p>
            <a:pPr lvl="0"/>
            <a:r>
              <a:rPr lang="ru-RU" sz="2400" dirty="0" smtClean="0"/>
              <a:t>мониторинг успешности овладения детьми программным материалом и соответствия этих программ их познавательным возможностям;</a:t>
            </a:r>
          </a:p>
          <a:p>
            <a:pPr lvl="0"/>
            <a:r>
              <a:rPr lang="ru-RU" sz="2400" dirty="0" smtClean="0"/>
              <a:t>изменение задач реабилитации ребенка на разных возрастных этапах и др.</a:t>
            </a:r>
            <a:endParaRPr lang="ru-R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1"/>
            <a:ext cx="8458200" cy="6096000"/>
          </a:xfrm>
        </p:spPr>
        <p:txBody>
          <a:bodyPr/>
          <a:lstStyle/>
          <a:p>
            <a:r>
              <a:rPr lang="ru-RU" b="1" dirty="0" smtClean="0"/>
              <a:t>В  классе:</a:t>
            </a:r>
            <a:endParaRPr lang="ru-RU" dirty="0" smtClean="0"/>
          </a:p>
          <a:p>
            <a:pPr lvl="0"/>
            <a:r>
              <a:rPr lang="ru-RU" dirty="0" smtClean="0"/>
              <a:t>Номер парты, ее место в классе (кабинете) – определяется врачом в зависимости от вида глазной патологии и функциональных нарушений органа зрения.</a:t>
            </a:r>
          </a:p>
          <a:p>
            <a:pPr lvl="0"/>
            <a:r>
              <a:rPr lang="ru-RU" dirty="0" smtClean="0"/>
              <a:t>Режим зрительной и тактильно-осязательной работы. Освещенность: показатели зависят от структурно-функциональных нарушений, от уровня техники чтения и письма, которым овладел ученик.</a:t>
            </a:r>
          </a:p>
          <a:p>
            <a:pPr lvl="0"/>
            <a:r>
              <a:rPr lang="ru-RU" dirty="0" smtClean="0"/>
              <a:t>Режим физических нагрузок зависит от типа глазной патологии и общего физического статуса ребенка.</a:t>
            </a:r>
          </a:p>
          <a:p>
            <a:pPr lvl="0"/>
            <a:r>
              <a:rPr lang="ru-RU" dirty="0" smtClean="0"/>
              <a:t>Сроки лечения: педагог должен знать сроки, характер и место проведения офтальмологического лечения.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1"/>
            <a:ext cx="8458200" cy="6172200"/>
          </a:xfrm>
        </p:spPr>
        <p:txBody>
          <a:bodyPr/>
          <a:lstStyle/>
          <a:p>
            <a:r>
              <a:rPr lang="ru-RU" sz="2000" dirty="0" smtClean="0"/>
              <a:t>Из </a:t>
            </a:r>
            <a:r>
              <a:rPr lang="ru-RU" sz="2000" dirty="0" err="1" smtClean="0"/>
              <a:t>офтальмо-тифлопедагогических</a:t>
            </a:r>
            <a:r>
              <a:rPr lang="ru-RU" sz="2000" dirty="0" smtClean="0"/>
              <a:t> рекомендаций следуют требования к </a:t>
            </a:r>
            <a:r>
              <a:rPr lang="ru-RU" sz="2000" b="1" dirty="0" smtClean="0">
                <a:solidFill>
                  <a:srgbClr val="FFFF00"/>
                </a:solidFill>
              </a:rPr>
              <a:t>организации рабочего места и к учебным принадлежностям для ребенка с нарушенным зрением </a:t>
            </a:r>
            <a:r>
              <a:rPr lang="ru-RU" sz="2000" dirty="0" smtClean="0"/>
              <a:t>[</a:t>
            </a:r>
            <a:r>
              <a:rPr lang="ru-RU" sz="2000" dirty="0" err="1" smtClean="0"/>
              <a:t>Тупоногов</a:t>
            </a:r>
            <a:r>
              <a:rPr lang="ru-RU" sz="2000" dirty="0" smtClean="0"/>
              <a:t>, 2011, Фомичёва, 2007].</a:t>
            </a:r>
          </a:p>
          <a:p>
            <a:pPr lvl="0"/>
            <a:r>
              <a:rPr lang="ru-RU" sz="2000" dirty="0" smtClean="0"/>
              <a:t>Определение местоположения парты в классе (кабинете) осуществляется в соответствии с рекомендациями врача – офтальмолога. Данная рекомендация важна не только для слабовидящих обучающихся, но и для слепых обучающихся с прогрессирующим течением зрительного заболевания, со светобоязнью и т.д.</a:t>
            </a:r>
          </a:p>
          <a:p>
            <a:pPr lvl="0"/>
            <a:r>
              <a:rPr lang="ru-RU" sz="2000" dirty="0" smtClean="0"/>
              <a:t>В соответствии с рекомендациями врача-офтальмолога, рабочее место должно быть снабжено дополнительным индивидуальным источником света.</a:t>
            </a:r>
          </a:p>
          <a:p>
            <a:pPr lvl="0"/>
            <a:r>
              <a:rPr lang="ru-RU" sz="2000" dirty="0" smtClean="0"/>
              <a:t>По рекомендациям учителя-дефектолога, рабочая парта должна быть снабжена ограничительными бортиками, обеспечивающими предметную стабильность рабочей зоны.</a:t>
            </a:r>
          </a:p>
          <a:p>
            <a:pPr lvl="0"/>
            <a:r>
              <a:rPr lang="ru-RU" sz="2000" dirty="0" smtClean="0"/>
              <a:t>Учебники для обучающихся с нарушением зрения создаются на основе учебников для обучающихся с сохранным зрением, но отвечающие особым образовательным потребностям слепых и слабовидящих.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6019800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/>
              <a:t>для слепых обучающихся:</a:t>
            </a:r>
          </a:p>
          <a:p>
            <a:pPr lvl="0"/>
            <a:r>
              <a:rPr lang="ru-RU" dirty="0" smtClean="0"/>
              <a:t>ученики, изданные рельефно-точечным шрифтом;</a:t>
            </a:r>
          </a:p>
          <a:p>
            <a:pPr lvl="0"/>
            <a:r>
              <a:rPr lang="ru-RU" dirty="0" smtClean="0"/>
              <a:t>иллюстративно-графический материал, выполненный рельефом или рельефом и цветом (для слепых с остаточным форменным зрением);</a:t>
            </a:r>
          </a:p>
          <a:p>
            <a:pPr lvl="0"/>
            <a:r>
              <a:rPr lang="ru-RU" dirty="0" smtClean="0"/>
              <a:t>дополнительные источники получения учебной информации: «озвученные» учебники, фонетические материалы, записанные на цифровые носители; </a:t>
            </a:r>
            <a:r>
              <a:rPr lang="ru-RU" dirty="0" err="1" smtClean="0"/>
              <a:t>тифлоплеер</a:t>
            </a:r>
            <a:r>
              <a:rPr lang="ru-RU" dirty="0" smtClean="0"/>
              <a:t> с функцией диктофона; портативные устройства для чтения.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6096000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для слабовидящих обучающихся:</a:t>
            </a:r>
          </a:p>
          <a:p>
            <a:pPr lvl="0"/>
            <a:r>
              <a:rPr lang="ru-RU" dirty="0" smtClean="0"/>
              <a:t>учебники, отпечатанные увеличенным шрифтом;</a:t>
            </a:r>
          </a:p>
          <a:p>
            <a:pPr lvl="0"/>
            <a:r>
              <a:rPr lang="ru-RU" dirty="0" smtClean="0"/>
              <a:t>расположение текстов – не менее 13 мм от корешка и 15 мм от внешнего края;</a:t>
            </a:r>
          </a:p>
          <a:p>
            <a:pPr lvl="0"/>
            <a:r>
              <a:rPr lang="ru-RU" dirty="0" smtClean="0"/>
              <a:t>размер шрифта (кг): для основного текста – 20 кг для 1–2 классов; 18 кг для 3–4 </a:t>
            </a:r>
            <a:r>
              <a:rPr lang="ru-RU" dirty="0" err="1" smtClean="0"/>
              <a:t>кл</a:t>
            </a:r>
            <a:r>
              <a:rPr lang="ru-RU" dirty="0" smtClean="0"/>
              <a:t>.; для дополнительного текста – 18 кг для 1–2 классов; 16 кг для 3–4 </a:t>
            </a:r>
            <a:r>
              <a:rPr lang="ru-RU" dirty="0" err="1" smtClean="0"/>
              <a:t>кл</a:t>
            </a:r>
            <a:r>
              <a:rPr lang="ru-RU" dirty="0" smtClean="0"/>
              <a:t>.;</a:t>
            </a:r>
          </a:p>
          <a:p>
            <a:pPr lvl="0"/>
            <a:r>
              <a:rPr lang="ru-RU" dirty="0" smtClean="0"/>
              <a:t>гарнитура: для книг – </a:t>
            </a:r>
            <a:r>
              <a:rPr lang="ru-RU" dirty="0" err="1" smtClean="0"/>
              <a:t>PragmaticaC</a:t>
            </a:r>
            <a:r>
              <a:rPr lang="ru-RU" dirty="0" smtClean="0"/>
              <a:t>, </a:t>
            </a:r>
            <a:r>
              <a:rPr lang="ru-RU" dirty="0" err="1" smtClean="0"/>
              <a:t>Textbook</a:t>
            </a:r>
            <a:r>
              <a:rPr lang="ru-RU" dirty="0" smtClean="0"/>
              <a:t>; для индивидуальных карточек, набранных на компьютере – </a:t>
            </a:r>
            <a:r>
              <a:rPr lang="ru-RU" dirty="0" err="1" smtClean="0"/>
              <a:t>Arial</a:t>
            </a:r>
            <a:r>
              <a:rPr lang="ru-RU" dirty="0" smtClean="0"/>
              <a:t>, </a:t>
            </a:r>
            <a:r>
              <a:rPr lang="ru-RU" dirty="0" err="1" smtClean="0"/>
              <a:t>Verdana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расстояние между строк – не менее 5 мм для 1–2 </a:t>
            </a:r>
            <a:r>
              <a:rPr lang="ru-RU" dirty="0" err="1" smtClean="0"/>
              <a:t>кл</a:t>
            </a:r>
            <a:r>
              <a:rPr lang="ru-RU" dirty="0" smtClean="0"/>
              <a:t>.; 4мм для 3–4 </a:t>
            </a:r>
            <a:r>
              <a:rPr lang="ru-RU" dirty="0" err="1" smtClean="0"/>
              <a:t>кл</a:t>
            </a:r>
            <a:r>
              <a:rPr lang="ru-RU" dirty="0" smtClean="0"/>
              <a:t>.;</a:t>
            </a:r>
          </a:p>
          <a:p>
            <a:pPr lvl="0"/>
            <a:r>
              <a:rPr lang="ru-RU" dirty="0" smtClean="0"/>
              <a:t>И др……………………</a:t>
            </a:r>
            <a:endParaRPr lang="ru-RU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4801"/>
            <a:ext cx="8686800" cy="6019800"/>
          </a:xfrm>
        </p:spPr>
        <p:txBody>
          <a:bodyPr/>
          <a:lstStyle/>
          <a:p>
            <a:pPr lvl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Требования к учебным принадлежностям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/>
              <a:t>а) для слепых обучающихся необходимы:</a:t>
            </a:r>
          </a:p>
          <a:p>
            <a:pPr lvl="0"/>
            <a:r>
              <a:rPr lang="ru-RU" dirty="0" smtClean="0"/>
              <a:t>прибор, грифель, специальная бумага / тетради для письма по системе Брайля;</a:t>
            </a:r>
          </a:p>
          <a:p>
            <a:pPr lvl="0"/>
            <a:r>
              <a:rPr lang="ru-RU" dirty="0" smtClean="0"/>
              <a:t>прибор для плоского письма (по системе </a:t>
            </a:r>
            <a:r>
              <a:rPr lang="ru-RU" dirty="0" err="1" smtClean="0"/>
              <a:t>Гебольда</a:t>
            </a:r>
            <a:r>
              <a:rPr lang="ru-RU" dirty="0" smtClean="0"/>
              <a:t>);</a:t>
            </a:r>
          </a:p>
          <a:p>
            <a:pPr lvl="0"/>
            <a:r>
              <a:rPr lang="ru-RU" dirty="0" err="1" smtClean="0"/>
              <a:t>брайлевские</a:t>
            </a:r>
            <a:r>
              <a:rPr lang="ru-RU" dirty="0" smtClean="0"/>
              <a:t> печатные машинки;</a:t>
            </a:r>
          </a:p>
          <a:p>
            <a:pPr lvl="0"/>
            <a:r>
              <a:rPr lang="ru-RU" dirty="0" err="1" smtClean="0"/>
              <a:t>брайлевский</a:t>
            </a:r>
            <a:r>
              <a:rPr lang="ru-RU" dirty="0" smtClean="0"/>
              <a:t> дисплей;</a:t>
            </a:r>
          </a:p>
          <a:p>
            <a:pPr lvl="0"/>
            <a:r>
              <a:rPr lang="ru-RU" dirty="0" smtClean="0"/>
              <a:t>принадлежность для рельефного черчения (линейка и транспортир с тактильной </a:t>
            </a:r>
            <a:r>
              <a:rPr lang="ru-RU" dirty="0" err="1" smtClean="0"/>
              <a:t>индификацией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приспособления для рельефного черчения – прибор «Школьник», «</a:t>
            </a:r>
            <a:r>
              <a:rPr lang="ru-RU" dirty="0" err="1" smtClean="0"/>
              <a:t>Draftsman</a:t>
            </a:r>
            <a:r>
              <a:rPr lang="ru-RU" dirty="0" smtClean="0"/>
              <a:t>»;</a:t>
            </a:r>
          </a:p>
          <a:p>
            <a:pPr lvl="0"/>
            <a:r>
              <a:rPr lang="ru-RU" dirty="0" smtClean="0"/>
              <a:t>многофункциональные приборы «Графика», «Ориентир».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6324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для слабовидящих обучающихся необходимы</a:t>
            </a:r>
            <a:r>
              <a:rPr lang="ru-RU" dirty="0" smtClean="0"/>
              <a:t>:</a:t>
            </a:r>
          </a:p>
          <a:p>
            <a:pPr lvl="0"/>
            <a:r>
              <a:rPr lang="ru-RU" sz="2000" dirty="0" smtClean="0"/>
              <a:t>индивидуальные дидактические материалы и наглядные пособия, выполняются с учетом типологических и индивидуальных зрительных возможностей обучающихся;</a:t>
            </a:r>
          </a:p>
          <a:p>
            <a:pPr lvl="0"/>
            <a:r>
              <a:rPr lang="ru-RU" sz="2000" dirty="0" smtClean="0"/>
              <a:t>бумага, на которой пишут дети, должна иметь матовую поверхность;</a:t>
            </a:r>
          </a:p>
          <a:p>
            <a:pPr lvl="0"/>
            <a:r>
              <a:rPr lang="ru-RU" sz="2000" dirty="0" smtClean="0"/>
              <a:t>усиление разлиновки в тетрадях для детей с очень низкой остротой зрения (по рекомендациям врача-офтальмолога);</a:t>
            </a:r>
          </a:p>
          <a:p>
            <a:pPr lvl="0"/>
            <a:r>
              <a:rPr lang="ru-RU" sz="2000" dirty="0" smtClean="0"/>
              <a:t>тетради для письма должны обязательно иметь поля. Их делают на правой стороне листа шириной 2,5–3,0 см. Не рекомендуется детям писать на оборотной стороне листа;</a:t>
            </a:r>
          </a:p>
          <a:p>
            <a:pPr lvl="0"/>
            <a:r>
              <a:rPr lang="ru-RU" sz="2000" dirty="0" smtClean="0"/>
              <a:t>при письме используются шариковые ручки (диаметр 7–8 мм, длина 15–17 см) с черной пастой для записи основного материала и зеленой для выполнения графических работ;</a:t>
            </a:r>
          </a:p>
          <a:p>
            <a:pPr lvl="0"/>
            <a:r>
              <a:rPr lang="ru-RU" sz="2000" dirty="0" smtClean="0"/>
              <a:t>карандаши должны быть насыщенных цветов, достаточно мягкими и хорошо отточенными.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Специфические закономерности психического развития детей с ОВЗ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  <a:buNone/>
            </a:pPr>
            <a:r>
              <a:rPr lang="ru-RU" sz="3200" dirty="0" smtClean="0"/>
              <a:t>1.Снижение способности к приему, переработке, хранению и использованию информации; 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ru-RU" sz="3200" dirty="0" smtClean="0"/>
              <a:t>2. Трудности использования средств    психической деятельности; 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ru-RU" sz="3200" dirty="0" smtClean="0"/>
              <a:t>3.  Замедление процесса формирования     понятий    </a:t>
            </a:r>
          </a:p>
          <a:p>
            <a:pPr marL="609600" indent="-609600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1"/>
            <a:ext cx="8229600" cy="6172200"/>
          </a:xfrm>
        </p:spPr>
        <p:txBody>
          <a:bodyPr/>
          <a:lstStyle/>
          <a:p>
            <a:pPr lvl="0" algn="ctr"/>
            <a:r>
              <a:rPr lang="ru-RU" dirty="0" smtClean="0">
                <a:solidFill>
                  <a:srgbClr val="FFFF00"/>
                </a:solidFill>
              </a:rPr>
              <a:t>Требования к дидактическим материалам, иллюстративной наглядности.</a:t>
            </a:r>
          </a:p>
          <a:p>
            <a:r>
              <a:rPr lang="ru-RU" dirty="0" smtClean="0"/>
              <a:t>а) для слепых обучающихся:</a:t>
            </a:r>
          </a:p>
          <a:p>
            <a:pPr lvl="0"/>
            <a:r>
              <a:rPr lang="ru-RU" dirty="0" smtClean="0"/>
              <a:t>иллюстративно-графические пособия, выполненные рельефом на плоскости и рассчитанные только на осязательное восприятие (для тотально слепых обучающихся);</a:t>
            </a:r>
          </a:p>
          <a:p>
            <a:pPr lvl="0"/>
            <a:r>
              <a:rPr lang="ru-RU" dirty="0" smtClean="0"/>
              <a:t>иллюстративно-графические пособия, выполненные рельефом на плоскости, но имеющие цветовое оформление, рассчитанные на осязательное и зрительное восприятие (для слепых обучающихся со </a:t>
            </a:r>
            <a:r>
              <a:rPr lang="ru-RU" dirty="0" err="1" smtClean="0"/>
              <a:t>светоощущением</a:t>
            </a:r>
            <a:r>
              <a:rPr lang="ru-RU" dirty="0" smtClean="0"/>
              <a:t> или имеющих остаточное форменное (предметное) зрение).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63246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для </a:t>
            </a:r>
            <a:r>
              <a:rPr lang="ru-RU" b="1" dirty="0" smtClean="0">
                <a:solidFill>
                  <a:srgbClr val="FFFF00"/>
                </a:solidFill>
              </a:rPr>
              <a:t>слабовидящих и слепых обучающихся с остаточным форменным зрением:</a:t>
            </a:r>
          </a:p>
          <a:p>
            <a:pPr lvl="0"/>
            <a:r>
              <a:rPr lang="ru-RU" dirty="0" smtClean="0"/>
              <a:t>чёткое выделение общего контура изображения;</a:t>
            </a:r>
          </a:p>
          <a:p>
            <a:pPr lvl="0"/>
            <a:r>
              <a:rPr lang="ru-RU" dirty="0" smtClean="0"/>
              <a:t>усиление цветового контраста изображения;</a:t>
            </a:r>
          </a:p>
          <a:p>
            <a:pPr lvl="0"/>
            <a:r>
              <a:rPr lang="ru-RU" dirty="0" smtClean="0"/>
              <a:t>выделение контуром, разными линиями, штрихами, цветом главного в изображении;</a:t>
            </a:r>
          </a:p>
          <a:p>
            <a:pPr lvl="0"/>
            <a:r>
              <a:rPr lang="ru-RU" dirty="0" smtClean="0"/>
              <a:t>уменьшение количества второстепенных деталей;</a:t>
            </a:r>
          </a:p>
          <a:p>
            <a:pPr lvl="0"/>
            <a:r>
              <a:rPr lang="ru-RU" dirty="0" smtClean="0"/>
              <a:t>в многоплановых сюжетных изображениях – выделение переднего, среднего и заднего планов.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5943600"/>
          </a:xfrm>
        </p:spPr>
        <p:txBody>
          <a:bodyPr/>
          <a:lstStyle/>
          <a:p>
            <a:pPr lvl="0"/>
            <a:r>
              <a:rPr lang="ru-RU" dirty="0" smtClean="0"/>
              <a:t>Для комфортного доступа слепого и слабовидящего (с тяжелой степенью слабовидения) обучающегося к образованию важно использовать персональный компьютер или ноутбук, оснащенный программным обеспечением, в т.ч. программой не визуального доступа и синтезатором речи, например, </a:t>
            </a:r>
            <a:r>
              <a:rPr lang="en-US" dirty="0" err="1" smtClean="0"/>
              <a:t>JAWSforWindows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6019800"/>
          </a:xfrm>
        </p:spPr>
        <p:txBody>
          <a:bodyPr/>
          <a:lstStyle/>
          <a:p>
            <a:r>
              <a:rPr lang="ru-RU" b="1" dirty="0" smtClean="0"/>
              <a:t>Требования к организации пространства</a:t>
            </a:r>
            <a:endParaRPr lang="ru-RU" dirty="0" smtClean="0"/>
          </a:p>
          <a:p>
            <a:pPr lvl="0"/>
            <a:r>
              <a:rPr lang="ru-RU" dirty="0" smtClean="0"/>
              <a:t>Оснащение образовательных организаций специальными ориентирами:</a:t>
            </a:r>
          </a:p>
          <a:p>
            <a:r>
              <a:rPr lang="ru-RU" dirty="0" smtClean="0"/>
              <a:t>а) Тактильные пиктограммы (по СП35-101-2001)</a:t>
            </a:r>
          </a:p>
          <a:p>
            <a:r>
              <a:rPr lang="ru-RU" dirty="0" smtClean="0"/>
              <a:t>б) Тактильные вывески и таблички</a:t>
            </a:r>
          </a:p>
          <a:p>
            <a:r>
              <a:rPr lang="ru-RU" dirty="0" smtClean="0"/>
              <a:t>в) Информационные знаки и таблички</a:t>
            </a:r>
          </a:p>
          <a:p>
            <a:r>
              <a:rPr lang="ru-RU" dirty="0" smtClean="0"/>
              <a:t>г) Тактильные мнемосхемы</a:t>
            </a:r>
          </a:p>
          <a:p>
            <a:r>
              <a:rPr lang="ru-RU" dirty="0" smtClean="0"/>
              <a:t>Мнемосхема – тактильное табло, представляющее собой схему движения по кабинетам в учреждении.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5943600"/>
          </a:xfrm>
        </p:spPr>
        <p:txBody>
          <a:bodyPr/>
          <a:lstStyle/>
          <a:p>
            <a:r>
              <a:rPr lang="ru-RU" sz="2000" dirty="0" err="1" smtClean="0"/>
              <a:t>д</a:t>
            </a:r>
            <a:r>
              <a:rPr lang="ru-RU" sz="2000" dirty="0" smtClean="0"/>
              <a:t>) Тактильные наклейки</a:t>
            </a:r>
          </a:p>
          <a:p>
            <a:r>
              <a:rPr lang="ru-RU" sz="2000" dirty="0" smtClean="0"/>
              <a:t>Тактильные наклейки предназначены для установки в тех местах, где тактильные таблички из пластика разместить не получается: клавиши лифта, телефона, </a:t>
            </a:r>
            <a:r>
              <a:rPr lang="ru-RU" sz="2000" dirty="0" err="1" smtClean="0"/>
              <a:t>домофона</a:t>
            </a:r>
            <a:r>
              <a:rPr lang="ru-RU" sz="2000" dirty="0" smtClean="0"/>
              <a:t>, калькулятора, круглые поручни лестниц и т. На тактильных наклейках совмещаются надписи в плоскопечатным и рельефно-точечным шрифтом.</a:t>
            </a:r>
          </a:p>
          <a:p>
            <a:r>
              <a:rPr lang="ru-RU" sz="2000" dirty="0" smtClean="0"/>
              <a:t>е) Тактильная плитка</a:t>
            </a:r>
          </a:p>
          <a:p>
            <a:r>
              <a:rPr lang="ru-RU" sz="2000" dirty="0" smtClean="0"/>
              <a:t>Тактильная плитка позволяет слабовидящим и слепым людям получать информацию о направлении движения (на улице и в помещении), наличии препятствий (двери, дорога, ступени).</a:t>
            </a:r>
          </a:p>
          <a:p>
            <a:r>
              <a:rPr lang="ru-RU" sz="2000" dirty="0" smtClean="0"/>
              <a:t>ж) Знак «Осторожно! Препятствие!»</a:t>
            </a:r>
          </a:p>
          <a:p>
            <a:r>
              <a:rPr lang="ru-RU" sz="2000" dirty="0" smtClean="0"/>
              <a:t>Предупредительный знак «Осторожно! Препятствие!» – желтый </a:t>
            </a:r>
            <a:r>
              <a:rPr lang="ru-RU" sz="2000" dirty="0" err="1" smtClean="0"/>
              <a:t>кругнаклеивается</a:t>
            </a:r>
            <a:r>
              <a:rPr lang="ru-RU" sz="2000" dirty="0" smtClean="0"/>
              <a:t> с двух сторон на стеклянную дверь для слабовидящих и слепых с остаточным зрением.</a:t>
            </a:r>
            <a:r>
              <a:rPr lang="ru-RU" sz="2000" b="1" i="1" dirty="0" smtClean="0"/>
              <a:t> </a:t>
            </a:r>
            <a:endParaRPr lang="ru-RU" sz="2000" dirty="0" smtClean="0"/>
          </a:p>
          <a:p>
            <a:r>
              <a:rPr lang="ru-RU" sz="2000" b="1" i="1" dirty="0" smtClean="0">
                <a:solidFill>
                  <a:srgbClr val="FFFF00"/>
                </a:solidFill>
              </a:rPr>
              <a:t>Требования к школьным помещениям</a:t>
            </a:r>
            <a:endParaRPr lang="ru-RU" sz="2000" dirty="0" smtClean="0">
              <a:solidFill>
                <a:srgbClr val="FFFF00"/>
              </a:solidFill>
            </a:endParaRPr>
          </a:p>
          <a:p>
            <a:r>
              <a:rPr lang="ru-RU" sz="2000" dirty="0" smtClean="0"/>
              <a:t>а) Лестничные марши</a:t>
            </a:r>
          </a:p>
          <a:p>
            <a:r>
              <a:rPr lang="ru-RU" sz="2000" dirty="0" smtClean="0"/>
              <a:t>б) Поручни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6096000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Коррекционно-развивающая область </a:t>
            </a:r>
          </a:p>
          <a:p>
            <a:r>
              <a:rPr lang="ru-RU" sz="2000" dirty="0" smtClean="0"/>
              <a:t>является обязательной частью </a:t>
            </a:r>
            <a:r>
              <a:rPr lang="ru-RU" sz="2000" b="1" dirty="0" smtClean="0"/>
              <a:t>внеурочной</a:t>
            </a:r>
            <a:r>
              <a:rPr lang="ru-RU" sz="2000" dirty="0" smtClean="0"/>
              <a:t> деятельности, поддерживающей процесс освоения содержания АООП НОО для слепых и слабовидящих обучающихся. Содержание представлено коррекционными курсами:</a:t>
            </a:r>
          </a:p>
          <a:p>
            <a:pPr lvl="0"/>
            <a:r>
              <a:rPr lang="ru-RU" sz="2000" dirty="0" smtClean="0"/>
              <a:t>ритмика;</a:t>
            </a:r>
          </a:p>
          <a:p>
            <a:pPr lvl="0"/>
            <a:r>
              <a:rPr lang="ru-RU" sz="2000" dirty="0" smtClean="0"/>
              <a:t>адаптивная физическая культура;</a:t>
            </a:r>
          </a:p>
          <a:p>
            <a:pPr lvl="0"/>
            <a:r>
              <a:rPr lang="ru-RU" sz="2000" dirty="0" smtClean="0"/>
              <a:t>охрана, развитие остаточного зрения и зрительного восприятия (для слепых обучающихся) / Развитие зрительного восприятия (для слабовидящих обучающихся);</a:t>
            </a:r>
          </a:p>
          <a:p>
            <a:pPr lvl="0"/>
            <a:r>
              <a:rPr lang="ru-RU" sz="2000" dirty="0" smtClean="0"/>
              <a:t>социально-бытовая ориентировка;</a:t>
            </a:r>
          </a:p>
          <a:p>
            <a:pPr lvl="0"/>
            <a:r>
              <a:rPr lang="ru-RU" sz="2000" dirty="0" smtClean="0"/>
              <a:t>пространственная ориентировка;</a:t>
            </a:r>
          </a:p>
          <a:p>
            <a:pPr lvl="0"/>
            <a:r>
              <a:rPr lang="ru-RU" sz="2000" dirty="0" smtClean="0"/>
              <a:t>развитие осязания и мелкой моторики (для слепых обучающихся);</a:t>
            </a:r>
          </a:p>
          <a:p>
            <a:pPr lvl="0"/>
            <a:r>
              <a:rPr lang="ru-RU" sz="2000" dirty="0" smtClean="0"/>
              <a:t>развитие коммуникативной деятельности.</a:t>
            </a:r>
          </a:p>
          <a:p>
            <a:r>
              <a:rPr lang="ru-RU" sz="2000" dirty="0" smtClean="0"/>
              <a:t>Содержание коррекционно-развивающей области дополняется организацией на основании рекомендаций ПМПК и ИПР.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1000" y="609600"/>
            <a:ext cx="8458200" cy="604837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У всех групп детей с ограниченными возможностями здоровья отмечаются особенности в развитии движений.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sz="1700" dirty="0" smtClean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Недостатки могут распространяться как на крупную, так и на мелкую моторику. Это приводит к замедлению темпов формирования разнообразных двигательных навыков, автоматизация которых требует много времени и усилий. Сформированные навыки характеризуются непрочностью и тенденцией к быстрому распаду. Недостатки в моторной сфере часто проявляются в многообразных стереотипно повторяющихся движениях.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600" smtClean="0"/>
              <a:t>Особые образовательные потребности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это потребности в условиях, необходимых для оптимальной реализации когнитивных, энергетических и эмоционально-волевых возможностей ребенка с ОВЗ  в процессе обучения</a:t>
            </a:r>
          </a:p>
          <a:p>
            <a:r>
              <a:rPr lang="ru-RU" smtClean="0"/>
              <a:t>это потребности в условиях, необходимых для оптимальной реализации актуальных и потенциальных возможностей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600" smtClean="0"/>
              <a:t>Особые образовательные потребности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200" smtClean="0"/>
              <a:t> </a:t>
            </a:r>
            <a:r>
              <a:rPr lang="ru-RU" sz="2800" smtClean="0">
                <a:solidFill>
                  <a:schemeClr val="bg1"/>
                </a:solidFill>
              </a:rPr>
              <a:t>когнитивные составляющие </a:t>
            </a:r>
            <a:r>
              <a:rPr lang="ru-RU" sz="2800" smtClean="0"/>
              <a:t>– владение мыслительными операциями, возможности запечатления и сохранения воспринятой информации, объем словаря, знания и представления об окружающем мире;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 </a:t>
            </a:r>
            <a:r>
              <a:rPr lang="ru-RU" sz="2800" smtClean="0">
                <a:solidFill>
                  <a:schemeClr val="bg1"/>
                </a:solidFill>
              </a:rPr>
              <a:t>энергетические:</a:t>
            </a:r>
            <a:r>
              <a:rPr lang="ru-RU" sz="2800" smtClean="0"/>
              <a:t> умственная активность и работоспособность;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</a:rPr>
              <a:t>эмоционально-волевые</a:t>
            </a:r>
            <a:r>
              <a:rPr lang="ru-RU" sz="2800" smtClean="0"/>
              <a:t> – направленность активности ребенка, познавательная мотивация, возможности сосредоточения и удержания внимания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600" smtClean="0"/>
              <a:t>Особые образовательные потребности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2200" b="1" dirty="0" smtClean="0"/>
              <a:t>не являются едиными и  постоянными,</a:t>
            </a:r>
          </a:p>
          <a:p>
            <a:pPr algn="just">
              <a:buFont typeface="Wingdings" pitchFamily="2" charset="2"/>
              <a:buNone/>
            </a:pPr>
            <a:endParaRPr lang="ru-RU" sz="900" b="1" dirty="0" smtClean="0"/>
          </a:p>
          <a:p>
            <a:pPr algn="just"/>
            <a:r>
              <a:rPr lang="ru-RU" sz="2200" b="1" dirty="0" smtClean="0"/>
              <a:t>проявляются в разной степени 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	при каждом типе нарушения, 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	разной степени его выраженности;</a:t>
            </a:r>
          </a:p>
          <a:p>
            <a:pPr algn="just">
              <a:buFont typeface="Wingdings" pitchFamily="2" charset="2"/>
              <a:buNone/>
            </a:pPr>
            <a:endParaRPr lang="ru-RU" sz="900" b="1" dirty="0" smtClean="0"/>
          </a:p>
          <a:p>
            <a:pPr algn="just"/>
            <a:r>
              <a:rPr lang="ru-RU" sz="2200" b="1" dirty="0" smtClean="0"/>
              <a:t>определяют возможные условия обучения: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 	в условиях интеграции,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 	в условиях инклюзивного обучения, 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	в специальной   школе, </a:t>
            </a:r>
          </a:p>
          <a:p>
            <a:pPr algn="just">
              <a:buFont typeface="Wingdings" pitchFamily="2" charset="2"/>
              <a:buNone/>
            </a:pPr>
            <a:r>
              <a:rPr lang="ru-RU" sz="2200" b="1" dirty="0" smtClean="0"/>
              <a:t>	дистанционно и т.д.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Учет особых образовательных потребностей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/>
              <a:t> Подготовка детей с ОВЗ к овладению школьной программой;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Формирование познавательной мотивации и положительного отношения к учению;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Замедленный темп преподнесения новых знаний;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Меньший объем новых знаний, а также всех инструкций и высказываний педагогов;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Использование наиболее эффективных методов обучения (в том числе усиление наглядности в разных ее формах, включение практической деятельности);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Учет особых образовательных потребностей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/>
              <a:t>Максимальное ограничение посторонней по отношению к учебному процессу стимуляции;</a:t>
            </a:r>
          </a:p>
          <a:p>
            <a:r>
              <a:rPr lang="ru-RU" sz="2800" smtClean="0"/>
              <a:t>Контроль понимания детьми всего учебного материала;</a:t>
            </a:r>
          </a:p>
          <a:p>
            <a:r>
              <a:rPr lang="ru-RU" sz="2800" smtClean="0"/>
              <a:t>Учет сенсорных возможностей ребенка, использование специальных технических средств</a:t>
            </a:r>
          </a:p>
          <a:p>
            <a:r>
              <a:rPr lang="ru-RU" sz="2800" smtClean="0"/>
              <a:t>Медицинская помощь – лечебная и профилактическая</a:t>
            </a:r>
          </a:p>
          <a:p>
            <a:pPr>
              <a:buFont typeface="Wingdings 2" pitchFamily="18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Поток">
  <a:themeElements>
    <a:clrScheme name="1_Поток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Поток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Поток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2860</TotalTime>
  <Words>2074</Words>
  <Application>Microsoft Office PowerPoint</Application>
  <PresentationFormat>Экран (4:3)</PresentationFormat>
  <Paragraphs>165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1_Поток</vt:lpstr>
      <vt:lpstr>Слайд 1</vt:lpstr>
      <vt:lpstr>Общие закономерности психического развития детей с ОВЗ</vt:lpstr>
      <vt:lpstr>Специфические закономерности психического развития детей с ОВЗ</vt:lpstr>
      <vt:lpstr>Слайд 4</vt:lpstr>
      <vt:lpstr>Особые образовательные потребности</vt:lpstr>
      <vt:lpstr>Особые образовательные потребности</vt:lpstr>
      <vt:lpstr>Особые образовательные потребности</vt:lpstr>
      <vt:lpstr>Учет особых образовательных потребностей</vt:lpstr>
      <vt:lpstr>Учет особых образовательных потребностей</vt:lpstr>
      <vt:lpstr>В.И.Лубовский</vt:lpstr>
      <vt:lpstr>Выготский Л.С.</vt:lpstr>
      <vt:lpstr>Л.С.Выготский</vt:lpstr>
      <vt:lpstr>Так в чем же заключаются особые образовательные потребности детей с нарушениями слуха???</vt:lpstr>
      <vt:lpstr>Слайд 14</vt:lpstr>
      <vt:lpstr>Слайд 15</vt:lpstr>
      <vt:lpstr>Слайд 16</vt:lpstr>
      <vt:lpstr>Слайд 17</vt:lpstr>
      <vt:lpstr>Проектируем сами!!!!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XP GAME 2010</cp:lastModifiedBy>
  <cp:revision>248</cp:revision>
  <dcterms:modified xsi:type="dcterms:W3CDTF">2015-12-24T10:30:20Z</dcterms:modified>
</cp:coreProperties>
</file>