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64"/>
  </p:notesMasterIdLst>
  <p:sldIdLst>
    <p:sldId id="267" r:id="rId2"/>
    <p:sldId id="257" r:id="rId3"/>
    <p:sldId id="273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56" r:id="rId12"/>
    <p:sldId id="270" r:id="rId13"/>
    <p:sldId id="265" r:id="rId14"/>
    <p:sldId id="266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31" autoAdjust="0"/>
    <p:restoredTop sz="94631" autoAdjust="0"/>
  </p:normalViewPr>
  <p:slideViewPr>
    <p:cSldViewPr>
      <p:cViewPr varScale="1">
        <p:scale>
          <a:sx n="74" d="100"/>
          <a:sy n="74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8B12-EC89-4A98-94A1-69FA5ACBEF8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3D73-A895-46C7-81FF-D20F84953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7675E-BA59-463D-AA05-83E74B26138D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613A2-2322-475E-A2F2-A1845A1EC8D7}" type="slidenum">
              <a:rPr lang="ru-RU"/>
              <a:pPr/>
              <a:t>15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976B0-06A0-42E2-862A-5B12D638CE85}" type="slidenum">
              <a:rPr lang="ru-RU"/>
              <a:pPr/>
              <a:t>16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35F6B4-32A3-4592-86EE-C2ADEECC6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76643A-BB0F-446B-9CD5-ED59878EA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0%B4%D0%B0%D0%B3%D0%BE%D0%B3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A%D1%81%D1%84%D0%BE%D1%80%D0%B4" TargetMode="External"/><Relationship Id="rId2" Type="http://schemas.openxmlformats.org/officeDocument/2006/relationships/hyperlink" Target="http://ru.wikipedia.org/wiki/%D0%92%D0%B5%D0%BB%D0%B8%D0%BA%D0%BE%D0%B1%D1%80%D0%B8%D1%82%D0%B0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0%B5%D0%BC%D0%B1%D1%80%D0%B8%D0%B4%D0%B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library.ru/author_items.asp?authorid=527532&amp;show_refs=0&amp;SesCookieID=353840887&amp;UserID=10412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-uchet.ru/ndoc/61649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Тьюторское</a:t>
            </a:r>
            <a:r>
              <a:rPr lang="ru-RU" sz="3200" dirty="0" smtClean="0">
                <a:solidFill>
                  <a:srgbClr val="C00000"/>
                </a:solidFill>
              </a:rPr>
              <a:t> сопровождение особого ребенка в условиях образовательной организации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О. Л. Беляева, к.п.н., </a:t>
            </a:r>
          </a:p>
          <a:p>
            <a:r>
              <a:rPr lang="ru-RU" dirty="0" smtClean="0"/>
              <a:t>доцент кафедры коррекционной </a:t>
            </a:r>
          </a:p>
          <a:p>
            <a:r>
              <a:rPr lang="ru-RU" dirty="0" smtClean="0"/>
              <a:t>педагогики КГПУ им. В.П.Астафьева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Должностные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Поддерживает </a:t>
            </a:r>
            <a:r>
              <a:rPr lang="ru-RU" dirty="0" smtClean="0"/>
              <a:t>познавательный интерес обучающегося, анализируя перспективы развития и возможности расширения его диапазона.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Синтезирует</a:t>
            </a:r>
            <a:r>
              <a:rPr lang="ru-RU" dirty="0" smtClean="0"/>
              <a:t> познавательный интерес с другими интересами, предметами обучения.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Способствует </a:t>
            </a:r>
            <a:r>
              <a:rPr lang="ru-RU" dirty="0" smtClean="0"/>
              <a:t>наиболее полной реализации творческого потенциала и познавательной активности обучающегося.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Главная организационная трудность - определение должностных обязанностей </a:t>
            </a:r>
            <a:r>
              <a:rPr lang="ru-RU" dirty="0" err="1" smtClean="0"/>
              <a:t>тьютора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3380"/>
            <a:ext cx="7772400" cy="2071702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Что делает ассистент?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Что делает </a:t>
            </a:r>
            <a:r>
              <a:rPr lang="ru-RU" dirty="0" err="1" smtClean="0"/>
              <a:t>тьютор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447800"/>
            <a:ext cx="4500594" cy="44100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Оказывает</a:t>
            </a:r>
            <a:r>
              <a:rPr lang="ru-RU" dirty="0" smtClean="0"/>
              <a:t> необходимую техническую помощь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Проводит </a:t>
            </a:r>
            <a:r>
              <a:rPr lang="ru-RU" dirty="0" smtClean="0"/>
              <a:t>групповые и индивидуальные коррекционные занятия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Обеспечивает</a:t>
            </a:r>
            <a:r>
              <a:rPr lang="ru-RU" dirty="0" smtClean="0"/>
              <a:t> доступ ученика в здание  организации, осуществляющей образовательную деятельность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Выполняет </a:t>
            </a:r>
            <a:r>
              <a:rPr lang="ru-RU" dirty="0" smtClean="0"/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72065" y="1447800"/>
            <a:ext cx="3512023" cy="34899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Организует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координирует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распределяет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координирует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выбирает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создает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условия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Тьютор</a:t>
            </a:r>
            <a:r>
              <a:rPr lang="ru-RU" dirty="0" smtClean="0"/>
              <a:t> — (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tutor</a:t>
            </a:r>
            <a:r>
              <a:rPr lang="ru-RU" dirty="0" smtClean="0"/>
              <a:t>) исторически сложившаяся особая </a:t>
            </a:r>
            <a:r>
              <a:rPr lang="ru-RU" dirty="0" smtClean="0">
                <a:hlinkClick r:id="rId3" tooltip="Педагог"/>
              </a:rPr>
              <a:t>педагогическая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должность.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01488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Тьютор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обеспечивает разработку </a:t>
            </a:r>
            <a:r>
              <a:rPr lang="ru-RU" dirty="0" smtClean="0"/>
              <a:t>индивидуальных образовательных программ учащихся и студентов и сопровождает процесс индивидуального образования в школе, вузе, в системах дополнительного и непрерывного образования. Британская модель </a:t>
            </a:r>
            <a:r>
              <a:rPr lang="ru-RU" dirty="0" err="1" smtClean="0"/>
              <a:t>интернатного</a:t>
            </a:r>
            <a:r>
              <a:rPr lang="ru-RU" dirty="0" smtClean="0"/>
              <a:t> типа.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Википедия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Историческая справка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Феномен </a:t>
            </a:r>
            <a:r>
              <a:rPr lang="ru-RU" dirty="0" err="1" smtClean="0"/>
              <a:t>тьюторства</a:t>
            </a:r>
            <a:r>
              <a:rPr lang="ru-RU" dirty="0" smtClean="0"/>
              <a:t> тесно связан с историей европейских университетов и происходит из </a:t>
            </a:r>
            <a:r>
              <a:rPr lang="ru-RU" u="sng" dirty="0" smtClean="0">
                <a:hlinkClick r:id="rId2" tooltip="Великобритания"/>
              </a:rPr>
              <a:t>Великобритании</a:t>
            </a:r>
            <a:r>
              <a:rPr lang="ru-RU" u="sng" dirty="0" smtClean="0"/>
              <a:t>.</a:t>
            </a:r>
            <a:r>
              <a:rPr lang="ru-RU" dirty="0" smtClean="0"/>
              <a:t> Он оформился примерно в XIV веке в классических английских университетах — </a:t>
            </a:r>
            <a:r>
              <a:rPr lang="ru-RU" u="sng" dirty="0" smtClean="0">
                <a:hlinkClick r:id="rId3" tooltip="Оксфорд"/>
              </a:rPr>
              <a:t>Оксфорде</a:t>
            </a:r>
            <a:r>
              <a:rPr lang="ru-RU" dirty="0" smtClean="0"/>
              <a:t> и несколько позднее — в </a:t>
            </a:r>
            <a:r>
              <a:rPr lang="ru-RU" dirty="0" smtClean="0">
                <a:hlinkClick r:id="rId4" tooltip="Кембридж"/>
              </a:rPr>
              <a:t>Кембридже</a:t>
            </a:r>
            <a:r>
              <a:rPr lang="ru-RU" dirty="0" smtClean="0"/>
              <a:t>. С этого времени под </a:t>
            </a:r>
            <a:r>
              <a:rPr lang="ru-RU" dirty="0" err="1" smtClean="0"/>
              <a:t>тьюторством</a:t>
            </a:r>
            <a:r>
              <a:rPr lang="ru-RU" dirty="0" smtClean="0"/>
              <a:t> понимают сложившуюся форму университетского </a:t>
            </a:r>
            <a:r>
              <a:rPr lang="ru-RU" dirty="0" smtClean="0">
                <a:solidFill>
                  <a:srgbClr val="FF0000"/>
                </a:solidFill>
              </a:rPr>
              <a:t>наставничества.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88" name="Picture 24" descr="Untitled-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85728"/>
            <a:ext cx="3810000" cy="3848100"/>
          </a:xfrm>
          <a:noFill/>
          <a:ln/>
        </p:spPr>
      </p:pic>
      <p:pic>
        <p:nvPicPr>
          <p:cNvPr id="36892" name="Picture 28" descr="Untitled-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4942" y="214290"/>
            <a:ext cx="3779837" cy="3816350"/>
          </a:xfrm>
          <a:noFill/>
          <a:ln/>
        </p:spPr>
      </p:pic>
      <p:pic>
        <p:nvPicPr>
          <p:cNvPr id="36901" name="Picture 37" descr="Untitled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57488" y="2857496"/>
            <a:ext cx="3779838" cy="3816350"/>
          </a:xfrm>
          <a:noFill/>
          <a:ln/>
        </p:spPr>
      </p:pic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500694" y="1857364"/>
            <a:ext cx="32400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Индивидуализация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+ индивидуальный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подход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3500430" y="4500570"/>
            <a:ext cx="2597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Открытое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857224" y="2143116"/>
            <a:ext cx="2740026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Тьюторское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сопровождение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458596">
            <a:off x="2673455" y="3285218"/>
            <a:ext cx="104984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9448972">
            <a:off x="5469668" y="3268259"/>
            <a:ext cx="107157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6" name="Picture 30" descr="aj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5"/>
            <a:ext cx="4184650" cy="6072230"/>
          </a:xfrm>
          <a:prstGeom prst="rect">
            <a:avLst/>
          </a:prstGeom>
          <a:noFill/>
        </p:spPr>
      </p:pic>
      <p:pic>
        <p:nvPicPr>
          <p:cNvPr id="39965" name="Picture 29" descr="aj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4078316" cy="6167459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3925" y="620713"/>
            <a:ext cx="3870325" cy="638175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</a:rPr>
              <a:t>Индивидуальный подход</a:t>
            </a:r>
          </a:p>
        </p:txBody>
      </p:sp>
      <p:pic>
        <p:nvPicPr>
          <p:cNvPr id="39949" name="Picture 13" descr="1_мальчик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flipH="1">
            <a:off x="387350" y="1617663"/>
            <a:ext cx="1130300" cy="1577975"/>
          </a:xfrm>
          <a:noFill/>
          <a:ln/>
        </p:spPr>
      </p:pic>
      <p:pic>
        <p:nvPicPr>
          <p:cNvPr id="39951" name="Picture 15" descr="2_девочка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flipH="1">
            <a:off x="530225" y="2995613"/>
            <a:ext cx="1127125" cy="1574800"/>
          </a:xfrm>
          <a:noFill/>
          <a:ln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4213" y="620713"/>
            <a:ext cx="3367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b="1" dirty="0">
                <a:solidFill>
                  <a:srgbClr val="CC3399"/>
                </a:solidFill>
              </a:rPr>
              <a:t>Индивидуализация</a:t>
            </a:r>
          </a:p>
        </p:txBody>
      </p:sp>
      <p:pic>
        <p:nvPicPr>
          <p:cNvPr id="39954" name="Picture 18" descr="3_мальч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0225" y="4651375"/>
            <a:ext cx="950913" cy="1346200"/>
          </a:xfrm>
          <a:prstGeom prst="rect">
            <a:avLst/>
          </a:prstGeom>
          <a:noFill/>
        </p:spPr>
      </p:pic>
      <p:pic>
        <p:nvPicPr>
          <p:cNvPr id="39958" name="Picture 22" descr="1_мальч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3788" y="1547813"/>
            <a:ext cx="11128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3" descr="2_девочка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88" y="2922588"/>
            <a:ext cx="11096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Picture 24" descr="3_мальчик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3338" y="4578350"/>
            <a:ext cx="935037" cy="1346200"/>
          </a:xfrm>
          <a:prstGeom prst="rect">
            <a:avLst/>
          </a:prstGeom>
          <a:noFill/>
        </p:spPr>
      </p:pic>
      <p:pic>
        <p:nvPicPr>
          <p:cNvPr id="39961" name="Picture 25" descr="c1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06713" y="1071546"/>
            <a:ext cx="1520825" cy="4957779"/>
          </a:xfrm>
          <a:prstGeom prst="rect">
            <a:avLst/>
          </a:prstGeom>
          <a:noFill/>
        </p:spPr>
      </p:pic>
      <p:pic>
        <p:nvPicPr>
          <p:cNvPr id="39962" name="Picture 26" descr="c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1142984"/>
            <a:ext cx="2070115" cy="4878404"/>
          </a:xfrm>
          <a:prstGeom prst="rect">
            <a:avLst/>
          </a:prstGeom>
          <a:noFill/>
        </p:spPr>
      </p:pic>
      <p:pic>
        <p:nvPicPr>
          <p:cNvPr id="39963" name="Picture 27" descr="go_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5413" y="5254625"/>
            <a:ext cx="1644650" cy="766763"/>
          </a:xfrm>
          <a:prstGeom prst="rect">
            <a:avLst/>
          </a:prstGeom>
          <a:noFill/>
        </p:spPr>
      </p:pic>
      <p:pic>
        <p:nvPicPr>
          <p:cNvPr id="39964" name="Picture 28" descr="go_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6858016" y="5157788"/>
            <a:ext cx="857256" cy="766762"/>
          </a:xfrm>
          <a:prstGeom prst="rect">
            <a:avLst/>
          </a:prstGeom>
          <a:noFill/>
        </p:spPr>
      </p:pic>
      <p:pic>
        <p:nvPicPr>
          <p:cNvPr id="39967" name="Picture 31" descr="r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350" y="4211638"/>
            <a:ext cx="1555750" cy="309562"/>
          </a:xfrm>
          <a:prstGeom prst="rect">
            <a:avLst/>
          </a:prstGeom>
          <a:noFill/>
        </p:spPr>
      </p:pic>
      <p:pic>
        <p:nvPicPr>
          <p:cNvPr id="39968" name="Picture 32" descr="rt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4071942"/>
            <a:ext cx="1439862" cy="309563"/>
          </a:xfrm>
          <a:prstGeom prst="rect">
            <a:avLst/>
          </a:prstGeom>
          <a:noFill/>
        </p:spPr>
      </p:pic>
      <p:pic>
        <p:nvPicPr>
          <p:cNvPr id="39971" name="Picture 35" descr="drt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50" y="2492375"/>
            <a:ext cx="1319200" cy="630238"/>
          </a:xfrm>
          <a:prstGeom prst="rect">
            <a:avLst/>
          </a:prstGeom>
          <a:noFill/>
        </p:spPr>
      </p:pic>
      <p:pic>
        <p:nvPicPr>
          <p:cNvPr id="39970" name="Picture 34" descr="drt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913" y="2511425"/>
            <a:ext cx="1655762" cy="630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86314" y="142873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АССИСТЕНТА</a:t>
            </a:r>
          </a:p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8728" y="128586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ТЬЮТОРА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>(по материалам коллективной монографии «</a:t>
            </a:r>
            <a:r>
              <a:rPr lang="ru-RU" sz="3100" dirty="0" err="1" smtClean="0"/>
              <a:t>Тьютор</a:t>
            </a:r>
            <a:r>
              <a:rPr lang="ru-RU" sz="3100" dirty="0" smtClean="0"/>
              <a:t> в современной школе: сопровождение особого ребенка»)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70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http://elibrary.ru/author_items.asp?authorid=527532&amp;show_refs=0&amp;SesCookieID=353840887&amp;UserID=1041287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err="1" smtClean="0"/>
              <a:t>Тьютор</a:t>
            </a:r>
            <a:r>
              <a:rPr lang="ru-RU" dirty="0" smtClean="0"/>
              <a:t> – это педагог, который действует по принципу индивидуализации и сопровождает построение учащимся своей индивидуальной образовательной программы (Т.М. Ковалева)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Смена предмета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отношении теории и практики инклюзивного образования речь, как правило, идет об АОП и АООП. </a:t>
            </a:r>
          </a:p>
          <a:p>
            <a:r>
              <a:rPr lang="ru-RU" dirty="0" smtClean="0"/>
              <a:t>Идеология инклюзивного образования указывает на целесообразность сопровождать </a:t>
            </a:r>
            <a:r>
              <a:rPr lang="ru-RU" b="1" dirty="0" smtClean="0"/>
              <a:t>самого ребенка</a:t>
            </a:r>
            <a:r>
              <a:rPr lang="ru-RU" dirty="0" smtClean="0"/>
              <a:t>, а не его программу! </a:t>
            </a:r>
          </a:p>
          <a:p>
            <a:r>
              <a:rPr lang="ru-RU" dirty="0" smtClean="0"/>
              <a:t>Сегодня в теории и практике сопровождения особого ребенка очень много противоречий, в которых важно уметь разбираться.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– специалист, наделенный новым рядом функциональных обязанностей.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– специалист, наделенный целым рядом функциональных обязанностей. </a:t>
            </a:r>
          </a:p>
          <a:p>
            <a:r>
              <a:rPr lang="ru-RU" dirty="0" smtClean="0"/>
              <a:t>Тип профессии - «человек – </a:t>
            </a:r>
            <a:r>
              <a:rPr lang="ru-RU" dirty="0" err="1" smtClean="0"/>
              <a:t>человек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Взаимодействие и процесс общения </a:t>
            </a:r>
            <a:r>
              <a:rPr lang="ru-RU" dirty="0" err="1" smtClean="0"/>
              <a:t>тьютора</a:t>
            </a:r>
            <a:r>
              <a:rPr lang="ru-RU" dirty="0" smtClean="0"/>
              <a:t> связаны:</a:t>
            </a:r>
          </a:p>
          <a:p>
            <a:pPr>
              <a:buFontTx/>
              <a:buChar char="-"/>
            </a:pPr>
            <a:r>
              <a:rPr lang="ru-RU" dirty="0" smtClean="0"/>
              <a:t>с подопечным (</a:t>
            </a:r>
            <a:r>
              <a:rPr lang="ru-RU" dirty="0" err="1" smtClean="0"/>
              <a:t>тьюторантом</a:t>
            </a:r>
            <a:r>
              <a:rPr lang="ru-RU" dirty="0" smtClean="0"/>
              <a:t>), когда выявляются интересы, организуется процесс обратной связи и т.п. </a:t>
            </a:r>
          </a:p>
          <a:p>
            <a:pPr>
              <a:buFontTx/>
              <a:buChar char="-"/>
            </a:pPr>
            <a:r>
              <a:rPr lang="ru-RU" dirty="0" smtClean="0"/>
              <a:t>координацией деятельности разных субъектов образования (родителей, педагогов, воспитателей и др.), которые могут стать ресурсом в разработке и реализации АОП, АООП, СИПР.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808038"/>
            <a:ext cx="8177241" cy="5335606"/>
          </a:xfrm>
        </p:spPr>
        <p:txBody>
          <a:bodyPr>
            <a:normAutofit/>
          </a:bodyPr>
          <a:lstStyle/>
          <a:p>
            <a:pPr marL="0" indent="1085850"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«В российском образовании произойдет довольно крупное событие. В школах появится еще одна должность – </a:t>
            </a:r>
            <a:r>
              <a:rPr lang="ru-RU" sz="2400" b="1" i="1" dirty="0" err="1">
                <a:solidFill>
                  <a:srgbClr val="002060"/>
                </a:solidFill>
              </a:rPr>
              <a:t>тьютор</a:t>
            </a:r>
            <a:r>
              <a:rPr lang="ru-RU" sz="2400" b="1" i="1" dirty="0">
                <a:solidFill>
                  <a:srgbClr val="002060"/>
                </a:solidFill>
              </a:rPr>
              <a:t>… 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002060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600" dirty="0">
              <a:solidFill>
                <a:schemeClr val="tx2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600" dirty="0">
              <a:solidFill>
                <a:schemeClr val="tx2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600" dirty="0">
              <a:solidFill>
                <a:schemeClr val="tx2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600" dirty="0">
              <a:solidFill>
                <a:schemeClr val="tx2"/>
              </a:solidFill>
            </a:endParaRPr>
          </a:p>
          <a:p>
            <a:pPr marL="0" indent="1085850">
              <a:lnSpc>
                <a:spcPct val="80000"/>
              </a:lnSpc>
              <a:buFont typeface="Wingdings" pitchFamily="2" charset="2"/>
              <a:buNone/>
            </a:pPr>
            <a:endParaRPr lang="ru-RU" sz="600" dirty="0">
              <a:solidFill>
                <a:schemeClr val="tx2"/>
              </a:solidFill>
            </a:endParaRPr>
          </a:p>
          <a:p>
            <a:pPr marL="0" indent="108585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tx2"/>
                </a:solidFill>
              </a:rPr>
              <a:t>член-корреспондент РАН, </a:t>
            </a:r>
          </a:p>
          <a:p>
            <a:pPr marL="0" indent="108585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tx2"/>
                </a:solidFill>
              </a:rPr>
              <a:t>ген. директор "Издательство Просвещение"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</a:p>
          <a:p>
            <a:pPr marL="0" indent="108585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tx2"/>
                </a:solidFill>
              </a:rPr>
              <a:t>Александр Кондаков</a:t>
            </a:r>
          </a:p>
          <a:p>
            <a:pPr marL="0" indent="108585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chemeClr val="tx2"/>
                </a:solidFill>
              </a:rPr>
              <a:t>17 мая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17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Деятельность </a:t>
            </a:r>
            <a:r>
              <a:rPr lang="ru-RU" sz="2000" dirty="0" err="1" smtClean="0"/>
              <a:t>тьютора</a:t>
            </a:r>
            <a:r>
              <a:rPr lang="ru-RU" sz="2000" dirty="0" smtClean="0"/>
              <a:t> в рамках сопровождения особого ребенка – это всегда работа в междисциплинарной команде.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702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 отличает междисциплинарную команду: </a:t>
            </a:r>
          </a:p>
          <a:p>
            <a:r>
              <a:rPr lang="ru-RU" dirty="0" smtClean="0"/>
              <a:t>– общие ценностные ориентиры в профессиональной деятельности и в вопросе о включении детей с ОВЗ в среду школы в частности; </a:t>
            </a:r>
          </a:p>
          <a:p>
            <a:r>
              <a:rPr lang="ru-RU" dirty="0" smtClean="0"/>
              <a:t>– профессиональная и личностная поддержка друг друга; </a:t>
            </a:r>
          </a:p>
          <a:p>
            <a:r>
              <a:rPr lang="ru-RU" dirty="0" smtClean="0"/>
              <a:t>– единый философский и методологический подход в работе со всеми участниками образовательного процесса; 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взаимодополняемость</a:t>
            </a:r>
            <a:r>
              <a:rPr lang="ru-RU" dirty="0" smtClean="0"/>
              <a:t> профессиональных позиций и знаний специалистов в подходе к ребенку и его семье, их тесное сотрудничество на разных этапах работы; </a:t>
            </a:r>
          </a:p>
          <a:p>
            <a:r>
              <a:rPr lang="ru-RU" dirty="0" smtClean="0"/>
              <a:t>– единый профессиональный язык;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Междисциплинарная 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– достоверная информация о продвижении ребенка, динамике его развития, представляемая специалистами и учителями друг другу, активная позиция в формировании запроса; 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скоординированность</a:t>
            </a:r>
            <a:r>
              <a:rPr lang="ru-RU" dirty="0" smtClean="0"/>
              <a:t> и четкая организация действий как в рабочих, так и в проблемных, критических ситуациях; </a:t>
            </a:r>
          </a:p>
          <a:p>
            <a:r>
              <a:rPr lang="ru-RU" dirty="0" smtClean="0"/>
              <a:t>– привлечение дополнительных методических, материальных и других ресурсов; </a:t>
            </a:r>
          </a:p>
          <a:p>
            <a:r>
              <a:rPr lang="ru-RU" dirty="0" smtClean="0"/>
              <a:t>– участие в широком профессиональном сообществе.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ребенка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задача </a:t>
            </a:r>
            <a:r>
              <a:rPr lang="ru-RU" dirty="0" err="1" smtClean="0"/>
              <a:t>тьютора</a:t>
            </a:r>
            <a:r>
              <a:rPr lang="ru-RU" dirty="0" smtClean="0"/>
              <a:t> – помощь самому ребенку, </a:t>
            </a:r>
          </a:p>
          <a:p>
            <a:r>
              <a:rPr lang="ru-RU" dirty="0" smtClean="0"/>
              <a:t>А далее - его родителям, учителю и другим участникам образовательного процесса в адаптации в образовательной среде, формировании учебных навыков, навыков адаптивного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ребенка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Осуществляется как минимум в трех основных направлениях: </a:t>
            </a:r>
          </a:p>
          <a:p>
            <a:r>
              <a:rPr lang="ru-RU" dirty="0" smtClean="0"/>
              <a:t>1) в процессе обучения детей; </a:t>
            </a:r>
          </a:p>
          <a:p>
            <a:r>
              <a:rPr lang="ru-RU" dirty="0" smtClean="0"/>
              <a:t>2) в процессе социализации ребенка; </a:t>
            </a:r>
          </a:p>
          <a:p>
            <a:r>
              <a:rPr lang="ru-RU" dirty="0" smtClean="0"/>
              <a:t>3) в процессе работы с родителями «особого ребенка».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взаимодействия учителя и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988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Одна из основных форм взаимодействия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в процессе обучения – индивидуальная помощь «особому ребенку». </a:t>
            </a:r>
          </a:p>
          <a:p>
            <a:r>
              <a:rPr lang="ru-RU" dirty="0" smtClean="0"/>
              <a:t>Основная задача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в процессе обучения – помочь ребенку с проблемами в развитии в формировании основ учебной деятельности.</a:t>
            </a:r>
          </a:p>
          <a:p>
            <a:r>
              <a:rPr lang="ru-RU" dirty="0" smtClean="0"/>
              <a:t>На организационном этапе в зависимости от задачи, которую ставит учитель перед всем классом, </a:t>
            </a:r>
            <a:r>
              <a:rPr lang="ru-RU" dirty="0" err="1" smtClean="0"/>
              <a:t>тьютор</a:t>
            </a:r>
            <a:r>
              <a:rPr lang="ru-RU" dirty="0" smtClean="0"/>
              <a:t> помогает ребенку освоить понятия «урок», «перемена», поясняет, что нужно делать, когда звенит звонок, обращая внимание ребенка на требования учителя и действия других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/>
          <a:lstStyle/>
          <a:p>
            <a:r>
              <a:rPr lang="ru-RU" dirty="0" smtClean="0"/>
              <a:t>Организация рабочего места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Следующий этап взаимодействия – </a:t>
            </a:r>
            <a:r>
              <a:rPr lang="ru-RU" b="1" dirty="0" smtClean="0"/>
              <a:t>организация рабочего места </a:t>
            </a:r>
            <a:r>
              <a:rPr lang="ru-RU" dirty="0" smtClean="0"/>
              <a:t>в соответствии с учебным предметом, поиск страницы в учебнике, тетради и т.д. </a:t>
            </a:r>
          </a:p>
          <a:p>
            <a:r>
              <a:rPr lang="ru-RU" dirty="0" smtClean="0"/>
              <a:t>На этом этапе важно, что педагог сопровождения не выполняет за ребенка необходимые действия, а помогает только тогда, когда это необходимо для организации дальнейшей работы ребенка на уроке или когда он сам просит о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у детей умения </a:t>
            </a:r>
            <a:r>
              <a:rPr lang="ru-RU" dirty="0" smtClean="0"/>
              <a:t>контролировать </a:t>
            </a:r>
            <a:r>
              <a:rPr lang="ru-RU" dirty="0" smtClean="0"/>
              <a:t>свою деятельность и оценивать ее.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Взаимодействия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в ходе формирования у детей умения контролировать свою деятельность и оценивать ее. </a:t>
            </a:r>
          </a:p>
          <a:p>
            <a:r>
              <a:rPr lang="ru-RU" dirty="0" smtClean="0"/>
              <a:t>Создание ситуации успеха для «особого ребенка», возможность гордиться своими достижениями – результат взаимодействия двух педагогов на уроке. </a:t>
            </a:r>
          </a:p>
          <a:p>
            <a:r>
              <a:rPr lang="ru-RU" dirty="0" smtClean="0"/>
              <a:t>Следует сказать и о стратегии помощи «особому ребенку» со стороны </a:t>
            </a:r>
            <a:r>
              <a:rPr lang="ru-RU" dirty="0" err="1" smtClean="0"/>
              <a:t>тьютора</a:t>
            </a:r>
            <a:r>
              <a:rPr lang="ru-RU" dirty="0" smtClean="0"/>
              <a:t>: от «большой» помощи к «маленькой», от положения «рядом все время» к положению «рядом, когда нужна помощь и поддержка» (до полной </a:t>
            </a:r>
            <a:r>
              <a:rPr lang="ru-RU" b="1" dirty="0" smtClean="0"/>
              <a:t>самостоятельности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Ребенок получает помощь, но при этом он должен очень многое делать самостоятельно, совершать ошибки и по возможности самостоятельно их исправлять.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Другие формы взаимодействия учителя и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а) индивидуальная помощь </a:t>
            </a:r>
            <a:r>
              <a:rPr lang="ru-RU" dirty="0" err="1" smtClean="0"/>
              <a:t>тьютора</a:t>
            </a:r>
            <a:r>
              <a:rPr lang="ru-RU" dirty="0" smtClean="0"/>
              <a:t> другим учащимся класса; </a:t>
            </a:r>
          </a:p>
          <a:p>
            <a:r>
              <a:rPr lang="ru-RU" dirty="0" smtClean="0"/>
              <a:t>б) проведение части урока; </a:t>
            </a:r>
          </a:p>
          <a:p>
            <a:r>
              <a:rPr lang="ru-RU" dirty="0" smtClean="0"/>
              <a:t>в) при организации работы на уроке по подгруппам – работа с одной из подгрупп; </a:t>
            </a:r>
          </a:p>
          <a:p>
            <a:r>
              <a:rPr lang="ru-RU" dirty="0" smtClean="0"/>
              <a:t>г) помощь всем детям при реализации какого-либо проекта на уроке.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«Учитель – </a:t>
            </a:r>
            <a:r>
              <a:rPr lang="ru-RU" sz="2800" dirty="0" err="1" smtClean="0"/>
              <a:t>тьютор</a:t>
            </a:r>
            <a:r>
              <a:rPr lang="ru-RU" sz="2800" dirty="0" smtClean="0"/>
              <a:t> – дефектолог»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Взаимодействие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в процессе обучения осуществляется и в методическом плане. </a:t>
            </a:r>
          </a:p>
          <a:p>
            <a:r>
              <a:rPr lang="ru-RU" dirty="0" smtClean="0"/>
              <a:t>В триаде «учитель – </a:t>
            </a:r>
            <a:r>
              <a:rPr lang="ru-RU" dirty="0" err="1" smtClean="0"/>
              <a:t>тьютор</a:t>
            </a:r>
            <a:r>
              <a:rPr lang="ru-RU" dirty="0" smtClean="0"/>
              <a:t> – дефектолог» – это: </a:t>
            </a:r>
          </a:p>
          <a:p>
            <a:r>
              <a:rPr lang="ru-RU" dirty="0" smtClean="0"/>
              <a:t>– разработка индивидуального образовательного плана для ребенка с ОВЗ; </a:t>
            </a:r>
          </a:p>
          <a:p>
            <a:r>
              <a:rPr lang="ru-RU" dirty="0" smtClean="0"/>
              <a:t>– постановка цели и конкретных задач в организации помощи ребенку при освоении им образовательной программы; </a:t>
            </a:r>
          </a:p>
          <a:p>
            <a:r>
              <a:rPr lang="ru-RU" dirty="0" smtClean="0"/>
              <a:t>– решение вопросов о способе и средствах подачи и за- крепления нового материала с учетом особенностей </a:t>
            </a:r>
            <a:r>
              <a:rPr lang="ru-RU" dirty="0" err="1" smtClean="0"/>
              <a:t>позна</a:t>
            </a:r>
            <a:r>
              <a:rPr lang="ru-RU" dirty="0" smtClean="0"/>
              <a:t>- </a:t>
            </a:r>
            <a:r>
              <a:rPr lang="ru-RU" dirty="0" err="1" smtClean="0"/>
              <a:t>вательной</a:t>
            </a:r>
            <a:r>
              <a:rPr lang="ru-RU" dirty="0" smtClean="0"/>
              <a:t> деятельности конкретного ребенка или группы детей, составление и оформление индивидуальных карточек с заданиями; </a:t>
            </a:r>
          </a:p>
          <a:p>
            <a:r>
              <a:rPr lang="ru-RU" dirty="0" smtClean="0"/>
              <a:t>– планирование системы уроков, включая проектную деятельность; </a:t>
            </a:r>
          </a:p>
          <a:p>
            <a:r>
              <a:rPr lang="ru-RU" dirty="0" smtClean="0"/>
              <a:t>– совместное решение вопросов преподавания и оценки успешности учебной деятельности «особых» детей в классах на методических совещаниях, составление методических рекомендаций; </a:t>
            </a:r>
          </a:p>
          <a:p>
            <a:r>
              <a:rPr lang="ru-RU" dirty="0" smtClean="0"/>
              <a:t>– помощь учителю в оформлении методических пособий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в процессе социализации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Основными задачами </a:t>
            </a:r>
            <a:r>
              <a:rPr lang="ru-RU" dirty="0" err="1" smtClean="0"/>
              <a:t>тьютора</a:t>
            </a:r>
            <a:r>
              <a:rPr lang="ru-RU" dirty="0" smtClean="0"/>
              <a:t> в этом направлении при сопровождении ребенка с ОВЗ будут: </a:t>
            </a:r>
          </a:p>
          <a:p>
            <a:r>
              <a:rPr lang="ru-RU" dirty="0" smtClean="0"/>
              <a:t>- помощь в инициации и построении контактов с другими детьми, с учителями и другими специалистами; </a:t>
            </a:r>
          </a:p>
          <a:p>
            <a:r>
              <a:rPr lang="ru-RU" dirty="0" smtClean="0"/>
              <a:t>- развитие коммуникативных навыков и возможностей, формирование направленности на других детей; </a:t>
            </a:r>
          </a:p>
          <a:p>
            <a:r>
              <a:rPr lang="ru-RU" dirty="0" smtClean="0"/>
              <a:t>- помощь в формировании психологического климата класса, доброжелательных, дружеских взаимоотношений между детьми и адекватных форм коммуникации друг с другом и с «особым» ребенком.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Тьюторство</a:t>
            </a:r>
            <a:r>
              <a:rPr lang="ru-RU" dirty="0" smtClean="0"/>
              <a:t> как профессия в современном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Специальность «</a:t>
            </a:r>
            <a:r>
              <a:rPr lang="ru-RU" dirty="0" err="1" smtClean="0"/>
              <a:t>тьютор</a:t>
            </a:r>
            <a:r>
              <a:rPr lang="ru-RU" dirty="0" smtClean="0"/>
              <a:t>» внесена в реестр профессий, определены квалификационные и иные характеристики данного специалиста (Последняя редакция приказа зарегистрирована в Минюсте РФ 6 октября 2010 г. (№ 18638), изменения касаются только оформления приказа: </a:t>
            </a:r>
          </a:p>
          <a:p>
            <a:r>
              <a:rPr lang="ru-RU" dirty="0" smtClean="0"/>
              <a:t>П </a:t>
            </a:r>
            <a:r>
              <a:rPr lang="ru-RU" dirty="0" err="1" smtClean="0"/>
              <a:t>р</a:t>
            </a:r>
            <a:r>
              <a:rPr lang="ru-RU" dirty="0" smtClean="0"/>
              <a:t> и к а </a:t>
            </a:r>
            <a:r>
              <a:rPr lang="ru-RU" dirty="0" err="1" smtClean="0"/>
              <a:t>з</a:t>
            </a:r>
            <a:r>
              <a:rPr lang="ru-RU" dirty="0" smtClean="0"/>
              <a:t>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/ Министерство здравоохранения и социального развития Российской Федерации.</a:t>
            </a:r>
          </a:p>
          <a:p>
            <a:r>
              <a:rPr lang="ru-RU" dirty="0" smtClean="0"/>
              <a:t> URL: </a:t>
            </a:r>
            <a:r>
              <a:rPr lang="ru-RU" dirty="0" smtClean="0">
                <a:hlinkClick r:id="rId2"/>
              </a:rPr>
              <a:t>http://b-uchet.ru/ndoc/61649.php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совместной работы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С учителем (классным руководителем) и воспитателем  </a:t>
            </a:r>
            <a:r>
              <a:rPr lang="ru-RU" dirty="0" err="1" smtClean="0"/>
              <a:t>тьютор</a:t>
            </a:r>
            <a:r>
              <a:rPr lang="ru-RU" dirty="0" smtClean="0"/>
              <a:t>  планирует и проводит праздники, коллективные творческие дела, экскурсии и т.д. </a:t>
            </a:r>
          </a:p>
          <a:p>
            <a:r>
              <a:rPr lang="ru-RU" dirty="0" smtClean="0"/>
              <a:t>2. С учителем и психологом – наблюдает, обсуждает и оценивает социальную ситуацию в классе, вырабатывает стратегию дальнейшей работы по формированию сплоченности в детской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совместной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Проведение в классе структурированного занятия «Круг» в начале дня;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игровых перемен, включение «особого ребенка» в сферу общения всех детей;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Внеучебные</a:t>
            </a:r>
            <a:r>
              <a:rPr lang="ru-RU" dirty="0" smtClean="0"/>
              <a:t> и внеклассные мероприятия: реализация совместных проектов, экскурсии, праздники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в процессе работы с родителями «особого ребенка»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401080" cy="4187952"/>
          </a:xfrm>
        </p:spPr>
        <p:txBody>
          <a:bodyPr/>
          <a:lstStyle/>
          <a:p>
            <a:r>
              <a:rPr lang="ru-RU" dirty="0" smtClean="0"/>
              <a:t>Направления работы учителя и </a:t>
            </a:r>
            <a:r>
              <a:rPr lang="ru-RU" dirty="0" err="1" smtClean="0"/>
              <a:t>тьютора</a:t>
            </a:r>
            <a:r>
              <a:rPr lang="ru-RU" dirty="0" smtClean="0"/>
              <a:t> 1. Координация действий педагогов и родителей в процессе помощи ребенку в освоении образовательной про- граммы и социализации. </a:t>
            </a:r>
          </a:p>
          <a:p>
            <a:r>
              <a:rPr lang="ru-RU" dirty="0" smtClean="0"/>
              <a:t>2. Разъяснение способа подачи учебного материала и его закрепления дома, разработка памяток для совместной работы родителей и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66023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организации </a:t>
            </a:r>
            <a:r>
              <a:rPr lang="ru-R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тьюторского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сопровождения особого ребенка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9"/>
            <a:ext cx="8286808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в школе включает в себя несколько этапов: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этап проектирования ресурсов,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этап реализации и оценки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проектирования новых ресурсов. </a:t>
            </a:r>
            <a:endParaRPr lang="ru-RU" dirty="0"/>
          </a:p>
        </p:txBody>
      </p:sp>
      <p:pic>
        <p:nvPicPr>
          <p:cNvPr id="7170" name="Picture 2" descr="http://centrbiysk.narod.ru/image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021" y="3429000"/>
            <a:ext cx="2578643" cy="1928826"/>
          </a:xfrm>
          <a:prstGeom prst="rect">
            <a:avLst/>
          </a:prstGeom>
          <a:noFill/>
        </p:spPr>
      </p:pic>
      <p:sp>
        <p:nvSpPr>
          <p:cNvPr id="7172" name="AutoShape 4" descr="http://www.pnp.ru/upload/uploaded_image/2015-08-03/shkola_1ec4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www.school-deaf71.ru/assets/images/141/etapi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456" y="3357562"/>
            <a:ext cx="37338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предварительном этапе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знакомится с результатами диагностики ребенка, проведенной специалистами, с медицинской картой ребенка, утвержденным образовательным маршрутом; </a:t>
            </a:r>
          </a:p>
          <a:p>
            <a:r>
              <a:rPr lang="ru-RU" dirty="0" smtClean="0"/>
              <a:t>встречается со специалистами и представителями ПМПК для получения рекомендаций. </a:t>
            </a:r>
          </a:p>
          <a:p>
            <a:r>
              <a:rPr lang="ru-RU" dirty="0" smtClean="0"/>
              <a:t>Получив общие сведения, он знакомится с самим ребенком и его семьей, узнает об особенностях, интересах, сильных и слабых сторонах своего подопечного. </a:t>
            </a:r>
          </a:p>
          <a:p>
            <a:r>
              <a:rPr lang="ru-RU" dirty="0" smtClean="0"/>
              <a:t>Происходит постепенное установление контакта. На этом этапе часто необходимо заранее познакомить ребенка с помещениями, где он будет заниматься, его рабочим местом, местами общего пользования.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Тьютору</a:t>
            </a:r>
            <a:r>
              <a:rPr lang="ru-RU" dirty="0" smtClean="0"/>
              <a:t> целесообразно заранее провести встречи с родителями, учащимися, педагогическим коллективом для разъяснения и информирования, подготовки к приходу в ОУ ребёнка с ОВЗ, формирования социального интереса у всех участников образовательного процесса. </a:t>
            </a:r>
          </a:p>
          <a:p>
            <a:r>
              <a:rPr lang="ru-RU" dirty="0" smtClean="0"/>
              <a:t>Это могут быть беседы на родительском собрании, показ фильмов о детях с ОВЗ, об инклюзивном образовании. </a:t>
            </a:r>
          </a:p>
          <a:p>
            <a:r>
              <a:rPr lang="ru-RU" dirty="0" smtClean="0"/>
              <a:t>«Уроки доброты», (РООИ «Перспектива»).</a:t>
            </a:r>
          </a:p>
          <a:p>
            <a:r>
              <a:rPr lang="ru-RU" dirty="0" smtClean="0"/>
              <a:t> Важно стимулировать активность детей класса в организации школьной жизни. Так, например, участие учеников в составлении правил совместной работы – залог того, что эти правила будут восприняты детьми и ученики начнут им следовать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Адаптационный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повседневная, последовательная работа </a:t>
            </a:r>
            <a:r>
              <a:rPr lang="ru-RU" dirty="0" err="1" smtClean="0"/>
              <a:t>тьютора</a:t>
            </a:r>
            <a:r>
              <a:rPr lang="ru-RU" dirty="0" smtClean="0"/>
              <a:t> и ученика по вхождению в образовательный процесс и социальную жизнь ОУ,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постепенное включение ребёнка в различные учебные и </a:t>
            </a:r>
            <a:r>
              <a:rPr lang="ru-RU" dirty="0" err="1" smtClean="0"/>
              <a:t>внеучебные</a:t>
            </a:r>
            <a:r>
              <a:rPr lang="ru-RU" dirty="0" smtClean="0"/>
              <a:t> ситуации.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Сроки адаптации детей в школе очень индивидуальны и зависят от типа особенностей развития (в пределах нескольких месяцев, у детей с аутизмом могут составлять 1–1,5 года).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 этом этапе </a:t>
            </a:r>
            <a:r>
              <a:rPr lang="ru-RU" dirty="0" err="1" smtClean="0"/>
              <a:t>тьютор</a:t>
            </a:r>
            <a:r>
              <a:rPr lang="ru-RU" dirty="0" smtClean="0"/>
              <a:t> осознает  потенциальные возможности, решения, определение позитивных и негативных факторов влияния на ситуацию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II.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ПРАКТИКИ ОРГАНИЗАЦИИ ТЬЮТОРСКОГО СОПРОВОЖДЕНИЯ ОСОБОГО РЕБЕНКА В ОБРАЗОВАТЕЛЬНОЙ ОРГАНИЗАЦИИ</a:t>
            </a:r>
            <a:endParaRPr lang="ru-RU" dirty="0"/>
          </a:p>
        </p:txBody>
      </p:sp>
      <p:pic>
        <p:nvPicPr>
          <p:cNvPr id="3074" name="Picture 2" descr="http://petrozavodsk.bezformata.ru/content/image115109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661196" cy="2928958"/>
          </a:xfrm>
          <a:prstGeom prst="rect">
            <a:avLst/>
          </a:prstGeom>
          <a:noFill/>
        </p:spPr>
      </p:pic>
      <p:pic>
        <p:nvPicPr>
          <p:cNvPr id="3076" name="Picture 4" descr="http://st.vkonline.ru/image/ef37fd3f-58dd-4bea-b04e-0148b4b365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119538" cy="293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</a:t>
            </a:r>
            <a:r>
              <a:rPr lang="ru-RU" sz="3100" dirty="0" smtClean="0"/>
              <a:t>профессиональных задачах </a:t>
            </a:r>
            <a:r>
              <a:rPr lang="ru-RU" sz="3100" dirty="0" err="1" smtClean="0"/>
              <a:t>тьютора</a:t>
            </a:r>
            <a:r>
              <a:rPr lang="ru-RU" sz="3100" dirty="0" smtClean="0"/>
              <a:t> в организации деятельности особого ребенка на уроке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Моделирование вариантов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особого ребенка напрямую зависит от его особых потребностей, включая состояние психофизического здоровья, а также от образовательной среды, которую семья выбрала для своего ребенка. </a:t>
            </a:r>
          </a:p>
          <a:p>
            <a:r>
              <a:rPr lang="ru-RU" dirty="0" smtClean="0"/>
              <a:t>Это может быть и массовый класс, и класс для обучающихся со схожими проблемами здоровья на базе инклюзивной школы или школы, где обучаются только дети с ограниченными возможностями здоровья. </a:t>
            </a:r>
          </a:p>
          <a:p>
            <a:r>
              <a:rPr lang="ru-RU" dirty="0" smtClean="0"/>
              <a:t>В соответствии с моделями сопровождения определяются и </a:t>
            </a:r>
            <a:r>
              <a:rPr lang="ru-RU" b="1" dirty="0" smtClean="0"/>
              <a:t>профессиональные задачи </a:t>
            </a:r>
            <a:r>
              <a:rPr lang="ru-RU" b="1" dirty="0" err="1" smtClean="0"/>
              <a:t>тьютора</a:t>
            </a:r>
            <a:r>
              <a:rPr lang="ru-RU" b="1" dirty="0" smtClean="0"/>
              <a:t> </a:t>
            </a:r>
            <a:r>
              <a:rPr lang="ru-RU" dirty="0" smtClean="0"/>
              <a:t>в организации деятельности особого ребенка на уроке.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трудности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579438"/>
            <a:ext cx="4143404" cy="1063612"/>
          </a:xfrm>
        </p:spPr>
        <p:txBody>
          <a:bodyPr>
            <a:normAutofit/>
          </a:bodyPr>
          <a:lstStyle/>
          <a:p>
            <a:r>
              <a:rPr lang="ru-RU" dirty="0" smtClean="0"/>
              <a:t>Специфические</a:t>
            </a:r>
          </a:p>
          <a:p>
            <a:r>
              <a:rPr lang="ru-RU" dirty="0" smtClean="0"/>
              <a:t>трудности: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447800"/>
            <a:ext cx="3857652" cy="44100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вхождение в профессию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недостаточное методическое обеспечение деятельности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отвлечение специалиста на «бумажные» дела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формализм в оценке результатов и др.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внутренние причины профессиональных затруднений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43372" y="1643050"/>
            <a:ext cx="4572032" cy="47149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проектирования своей деятельности</a:t>
            </a:r>
          </a:p>
          <a:p>
            <a:r>
              <a:rPr lang="ru-RU" dirty="0" smtClean="0"/>
              <a:t>связанные с отсутствием на рабочем месте необходимых условий для индивидуализации образовательного процесса</a:t>
            </a:r>
          </a:p>
          <a:p>
            <a:r>
              <a:rPr lang="ru-RU" dirty="0" smtClean="0"/>
              <a:t>коммуникации</a:t>
            </a:r>
          </a:p>
          <a:p>
            <a:r>
              <a:rPr lang="ru-RU" dirty="0" smtClean="0"/>
              <a:t>организации рефлексивной деятельности</a:t>
            </a:r>
          </a:p>
          <a:p>
            <a:r>
              <a:rPr lang="ru-RU" dirty="0" smtClean="0"/>
              <a:t>контроля и диагностики образовательной деятельности обучающихся</a:t>
            </a:r>
          </a:p>
          <a:p>
            <a:r>
              <a:rPr lang="ru-RU" dirty="0" smtClean="0"/>
              <a:t>мотивации обучающихся</a:t>
            </a:r>
          </a:p>
          <a:p>
            <a:r>
              <a:rPr lang="ru-RU" b="1" dirty="0" smtClean="0"/>
              <a:t>Нечеткое нормативно-правовое закрепление позиций </a:t>
            </a:r>
            <a:r>
              <a:rPr lang="ru-RU" b="1" dirty="0" err="1" smtClean="0"/>
              <a:t>тьютора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Сопровождение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Сопровождение на уроке предполагается в тех случаях, когда он значительно отличается по степени готовности к освоению общих программных требований по предметам. </a:t>
            </a:r>
          </a:p>
          <a:p>
            <a:r>
              <a:rPr lang="ru-RU" dirty="0" smtClean="0"/>
              <a:t>Значит, в </a:t>
            </a:r>
            <a:r>
              <a:rPr lang="ru-RU" dirty="0" err="1" smtClean="0"/>
              <a:t>тьюторском</a:t>
            </a:r>
            <a:r>
              <a:rPr lang="ru-RU" dirty="0" smtClean="0"/>
              <a:t> сопровождении могут нуждаться: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Некоторые обучающиеся отдельного класса для детей с ограниченными возможностями здоровья, которые по состоянию здоровья нуждаются в помощи не только относительно освоения академического компонента образования и компонента жизненной компетенции, но и в физического передвижения, организации рабочего места, оперирования учебными принадлежностями, самообслуживания, озвучивания ответов и др.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Обучающиеся с интеллектуальными или иными нарушениями, которые включены в обычный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</a:t>
            </a:r>
            <a:r>
              <a:rPr lang="ru-RU" dirty="0" err="1" smtClean="0"/>
              <a:t>тьютора</a:t>
            </a:r>
            <a:r>
              <a:rPr lang="ru-RU" dirty="0" smtClean="0"/>
              <a:t>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Деятельность </a:t>
            </a:r>
            <a:r>
              <a:rPr lang="ru-RU" dirty="0" err="1" smtClean="0"/>
              <a:t>тьютора</a:t>
            </a:r>
            <a:r>
              <a:rPr lang="ru-RU" dirty="0" smtClean="0"/>
              <a:t> по сопровождению обучающегося на уроке условно можно разделить: </a:t>
            </a:r>
          </a:p>
          <a:p>
            <a:pPr marL="514350" indent="-514350">
              <a:buNone/>
            </a:pPr>
            <a:r>
              <a:rPr lang="ru-RU" dirty="0" smtClean="0"/>
              <a:t>1) на действия, направленные на оказание необходимой поддержки и помощи </a:t>
            </a:r>
            <a:r>
              <a:rPr lang="ru-RU" dirty="0" err="1" smtClean="0"/>
              <a:t>тьюторанту</a:t>
            </a:r>
            <a:r>
              <a:rPr lang="ru-RU" dirty="0" smtClean="0"/>
              <a:t> по освоению им «</a:t>
            </a:r>
            <a:r>
              <a:rPr lang="ru-RU" dirty="0" err="1" smtClean="0"/>
              <a:t>акаде</a:t>
            </a:r>
            <a:r>
              <a:rPr lang="ru-RU" dirty="0" smtClean="0"/>
              <a:t>- </a:t>
            </a:r>
            <a:r>
              <a:rPr lang="ru-RU" dirty="0" err="1" smtClean="0"/>
              <a:t>мического</a:t>
            </a:r>
            <a:r>
              <a:rPr lang="ru-RU" dirty="0" smtClean="0"/>
              <a:t> компонента» и компонента «жизненной компетенции»; </a:t>
            </a:r>
          </a:p>
          <a:p>
            <a:pPr marL="514350" indent="-514350">
              <a:buNone/>
            </a:pPr>
            <a:r>
              <a:rPr lang="ru-RU" dirty="0" smtClean="0"/>
              <a:t>2) действия, обеспечивающие включение </a:t>
            </a:r>
            <a:r>
              <a:rPr lang="ru-RU" dirty="0" err="1" smtClean="0"/>
              <a:t>тьюторанта</a:t>
            </a:r>
            <a:r>
              <a:rPr lang="ru-RU" dirty="0" smtClean="0"/>
              <a:t> в образовательный процесс, помогающие преодолеть различные ограничения.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44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действия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направленные на оказание необходимой поддержки и помощи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тьюторанту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освоению им «академического компонента» и компонента «жизненной компетенции»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429684" cy="46845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– даёт </a:t>
            </a:r>
            <a:r>
              <a:rPr lang="ru-RU" dirty="0" err="1" smtClean="0"/>
              <a:t>тьюторанту</a:t>
            </a:r>
            <a:r>
              <a:rPr lang="ru-RU" dirty="0" smtClean="0"/>
              <a:t> дополнительную инструкцию для выполнения учебного задания; </a:t>
            </a:r>
          </a:p>
          <a:p>
            <a:pPr>
              <a:buNone/>
            </a:pPr>
            <a:r>
              <a:rPr lang="ru-RU" dirty="0" smtClean="0"/>
              <a:t>– перефразирует инструкцию учителя, делая её доступной для понимания </a:t>
            </a:r>
            <a:r>
              <a:rPr lang="ru-RU" dirty="0" err="1" smtClean="0"/>
              <a:t>тьюторантом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– дает индивидуальные задания; </a:t>
            </a:r>
          </a:p>
          <a:p>
            <a:pPr>
              <a:buNone/>
            </a:pPr>
            <a:r>
              <a:rPr lang="ru-RU" dirty="0" smtClean="0"/>
              <a:t>– контролирует выполнение учебного задания; </a:t>
            </a:r>
          </a:p>
          <a:p>
            <a:pPr>
              <a:buNone/>
            </a:pPr>
            <a:r>
              <a:rPr lang="ru-RU" dirty="0" smtClean="0"/>
              <a:t>– помогает </a:t>
            </a:r>
            <a:r>
              <a:rPr lang="ru-RU" dirty="0" err="1" smtClean="0"/>
              <a:t>тьторанту</a:t>
            </a:r>
            <a:r>
              <a:rPr lang="ru-RU" dirty="0" smtClean="0"/>
              <a:t> разными способами выполнять задания учителя класса (включая предоставление образца выполнения, совместное выполнение и др.); </a:t>
            </a:r>
          </a:p>
          <a:p>
            <a:pPr>
              <a:buNone/>
            </a:pPr>
            <a:r>
              <a:rPr lang="ru-RU" dirty="0" smtClean="0"/>
              <a:t>– вырабатывает навык самостоятельного письма (и другие навыки), пользуясь разными приемами (например «рука в руке»); </a:t>
            </a:r>
          </a:p>
          <a:p>
            <a:pPr>
              <a:buNone/>
            </a:pPr>
            <a:r>
              <a:rPr lang="ru-RU" dirty="0" smtClean="0"/>
              <a:t>– исполняет роль «напарника» в учебных диалогах с </a:t>
            </a:r>
            <a:r>
              <a:rPr lang="ru-RU" dirty="0" err="1" smtClean="0"/>
              <a:t>тьюторантом</a:t>
            </a:r>
            <a:r>
              <a:rPr lang="ru-RU" dirty="0" smtClean="0"/>
              <a:t> (в том числе в невербальных диалогах); </a:t>
            </a:r>
          </a:p>
          <a:p>
            <a:pPr>
              <a:buNone/>
            </a:pPr>
            <a:r>
              <a:rPr lang="ru-RU" dirty="0" smtClean="0"/>
              <a:t>– побуждает находить пути переноса имеющихся умений и навыков в новую ситуацию или делает это вместе с ним; </a:t>
            </a:r>
          </a:p>
          <a:p>
            <a:pPr>
              <a:buNone/>
            </a:pPr>
            <a:r>
              <a:rPr lang="ru-RU" dirty="0" smtClean="0"/>
              <a:t>– дробит инструкцию или вопрос учителя класса на несколько простых односложных.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действий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Например, всем обучающимся учитель дает инструкцию: «Возьмите каждый свои ножницы и разрежьте пять полосок бумаги пополам». В это время </a:t>
            </a:r>
            <a:r>
              <a:rPr lang="ru-RU" dirty="0" err="1" smtClean="0"/>
              <a:t>тьютор</a:t>
            </a:r>
            <a:r>
              <a:rPr lang="ru-RU" dirty="0" smtClean="0"/>
              <a:t>, видя, что </a:t>
            </a:r>
            <a:r>
              <a:rPr lang="ru-RU" dirty="0" err="1" smtClean="0"/>
              <a:t>тьюторант</a:t>
            </a:r>
            <a:r>
              <a:rPr lang="ru-RU" dirty="0" smtClean="0"/>
              <a:t> не приступает к выполнению или, заранее зная, что он не может на данное время воспринимать такие инструкции, дробит её на несколько более простых следующим образом: «Возьми свои ножницы (1). Отсчитай пять полосок бумаги (2). Возьми одну полоску бумаги (3). Разрежь её пополам (4). Возьми еще одну полоску» (5) и т.д.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действия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обеспечивающие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чение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тьюторанта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образовательный процесс, помогающие преодолеть различные ограничения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– помогает оценочно отнестись к выполненному </a:t>
            </a:r>
            <a:r>
              <a:rPr lang="ru-RU" dirty="0" err="1" smtClean="0"/>
              <a:t>тью</a:t>
            </a:r>
            <a:r>
              <a:rPr lang="ru-RU" dirty="0" smtClean="0"/>
              <a:t>- </a:t>
            </a:r>
            <a:r>
              <a:rPr lang="ru-RU" dirty="0" err="1" smtClean="0"/>
              <a:t>торантом</a:t>
            </a:r>
            <a:r>
              <a:rPr lang="ru-RU" dirty="0" smtClean="0"/>
              <a:t> заданию, практическому изделию, дать своей работе оценку; </a:t>
            </a:r>
          </a:p>
          <a:p>
            <a:pPr>
              <a:buNone/>
            </a:pPr>
            <a:r>
              <a:rPr lang="ru-RU" dirty="0" smtClean="0"/>
              <a:t>– помогает пользоваться учебным оборудованием, техническими средствами обучения; </a:t>
            </a:r>
          </a:p>
          <a:p>
            <a:pPr>
              <a:buNone/>
            </a:pPr>
            <a:r>
              <a:rPr lang="ru-RU" dirty="0" smtClean="0"/>
              <a:t>– предусматривает и помогает во время урока занимать </a:t>
            </a:r>
            <a:r>
              <a:rPr lang="ru-RU" dirty="0" err="1" smtClean="0"/>
              <a:t>тьюторанту</a:t>
            </a:r>
            <a:r>
              <a:rPr lang="ru-RU" dirty="0" smtClean="0"/>
              <a:t> удобную для выполнения разных видов работ позу (можно прилечь на коврик, расслабиться на стуле, постоять за конторкой и др.), возвращает его в «исходное» положение ученика и т.д.</a:t>
            </a:r>
          </a:p>
          <a:p>
            <a:pPr>
              <a:buNone/>
            </a:pPr>
            <a:r>
              <a:rPr lang="ru-RU" dirty="0" smtClean="0"/>
              <a:t> – обеспечивает (по необходимости) активность </a:t>
            </a:r>
            <a:r>
              <a:rPr lang="ru-RU" dirty="0" err="1" smtClean="0"/>
              <a:t>тьюторанта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Например, если </a:t>
            </a:r>
            <a:r>
              <a:rPr lang="ru-RU" dirty="0" err="1" smtClean="0"/>
              <a:t>тьюторант</a:t>
            </a:r>
            <a:r>
              <a:rPr lang="ru-RU" dirty="0" smtClean="0"/>
              <a:t> быстро утомляется на уроке и для снятия усталости ему нужно пройтись, </a:t>
            </a:r>
            <a:r>
              <a:rPr lang="ru-RU" dirty="0" err="1" smtClean="0"/>
              <a:t>тьютор</a:t>
            </a:r>
            <a:r>
              <a:rPr lang="ru-RU" dirty="0" smtClean="0"/>
              <a:t> помогает ему в этом, сопровождая во время таких «прогулок» из класса в класс. </a:t>
            </a:r>
          </a:p>
          <a:p>
            <a:pPr>
              <a:buNone/>
            </a:pPr>
            <a:r>
              <a:rPr lang="ru-RU" dirty="0" smtClean="0"/>
              <a:t>В это же время он ведет беседу с учеником о том, что «нужно пройтись и вернуться в класс, нужно пробовать слушать дольше»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44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Действия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сопровождению особого ребенка на уроке по реализации исходно- диагностического блока рабочей программы по предмету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702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– осуществляет индивидуальное наблюдение за ходом выполнения заданий </a:t>
            </a:r>
            <a:r>
              <a:rPr lang="ru-RU" dirty="0" err="1" smtClean="0"/>
              <a:t>тьюторантом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- заносит выводы в предусмотренные заранее для этого протоколы, листы наблюдений и т.д. – замеряет и фиксирует разнообразные параметры результативности, необходимые для получения «общей картины» исходно-диагностического блока. </a:t>
            </a:r>
          </a:p>
          <a:p>
            <a:r>
              <a:rPr lang="ru-RU" dirty="0" smtClean="0"/>
              <a:t>Например: засекает и записывает время концентрации внимания </a:t>
            </a:r>
            <a:r>
              <a:rPr lang="ru-RU" dirty="0" err="1" smtClean="0"/>
              <a:t>тьюторанта</a:t>
            </a:r>
            <a:r>
              <a:rPr lang="ru-RU" dirty="0" smtClean="0"/>
              <a:t> на </a:t>
            </a:r>
            <a:r>
              <a:rPr lang="ru-RU" dirty="0" err="1" smtClean="0"/>
              <a:t>рассма</a:t>
            </a:r>
            <a:r>
              <a:rPr lang="ru-RU" dirty="0" smtClean="0"/>
              <a:t>- </a:t>
            </a:r>
            <a:r>
              <a:rPr lang="ru-RU" dirty="0" err="1" smtClean="0"/>
              <a:t>триваемом</a:t>
            </a:r>
            <a:r>
              <a:rPr lang="ru-RU" dirty="0" smtClean="0"/>
              <a:t> предмете, объекте наблюдения или исследования.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rmAutofit/>
          </a:bodyPr>
          <a:lstStyle/>
          <a:p>
            <a:r>
              <a:rPr lang="ru-RU" dirty="0" smtClean="0"/>
              <a:t>Что нужно знать </a:t>
            </a:r>
            <a:r>
              <a:rPr lang="ru-RU" dirty="0" err="1" smtClean="0"/>
              <a:t>тьютору</a:t>
            </a:r>
            <a:r>
              <a:rPr lang="ru-RU" dirty="0" smtClean="0"/>
              <a:t> о ребенке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того чтобы </a:t>
            </a:r>
            <a:r>
              <a:rPr lang="ru-RU" dirty="0" err="1" smtClean="0"/>
              <a:t>тьютору</a:t>
            </a:r>
            <a:r>
              <a:rPr lang="ru-RU" dirty="0" smtClean="0"/>
              <a:t> особого ребенка было легче планировать собственные действия на уроке, ему необходимо знать: </a:t>
            </a:r>
          </a:p>
          <a:p>
            <a:pPr>
              <a:buNone/>
            </a:pPr>
            <a:r>
              <a:rPr lang="ru-RU" dirty="0" smtClean="0"/>
              <a:t>– все исходно-диагностические данные на ребенка; – содержание всех разделов общеобразовательной программы, по которой учится весь класс, а также содержание адаптированной образовательной программы, предназначенной для </a:t>
            </a:r>
            <a:r>
              <a:rPr lang="ru-RU" dirty="0" err="1" smtClean="0"/>
              <a:t>обучающегося-тьюторанта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– содержание рабочей программы по предметам, составленной учителем класса для работы со всеми учащимися; </a:t>
            </a:r>
          </a:p>
          <a:p>
            <a:pPr>
              <a:buNone/>
            </a:pPr>
            <a:r>
              <a:rPr lang="ru-RU" dirty="0" smtClean="0"/>
              <a:t>– содержание календарно-тематического планирования по предметам; </a:t>
            </a:r>
          </a:p>
          <a:p>
            <a:pPr>
              <a:buNone/>
            </a:pPr>
            <a:r>
              <a:rPr lang="ru-RU" dirty="0" smtClean="0"/>
              <a:t>– содержание каждого урока, на котором он будет сопровождать </a:t>
            </a:r>
            <a:r>
              <a:rPr lang="ru-RU" dirty="0" err="1" smtClean="0"/>
              <a:t>тьюторанта</a:t>
            </a:r>
            <a:r>
              <a:rPr lang="ru-RU" dirty="0" smtClean="0"/>
              <a:t>, и заранее его планировать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Форма подготовки к сопровождению </a:t>
            </a:r>
            <a:r>
              <a:rPr lang="ru-RU" sz="2700" dirty="0" err="1" smtClean="0"/>
              <a:t>тьюторанта</a:t>
            </a:r>
            <a:r>
              <a:rPr lang="ru-RU" sz="2700" dirty="0" smtClean="0"/>
              <a:t> на уроке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-214337"/>
            <a:ext cx="1157295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83480"/>
            <a:ext cx="8329642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«Внеурочная» деятельность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Помимо «урочной» деятельности у </a:t>
            </a:r>
            <a:r>
              <a:rPr lang="ru-RU" dirty="0" err="1" smtClean="0"/>
              <a:t>тьютора</a:t>
            </a:r>
            <a:r>
              <a:rPr lang="ru-RU" dirty="0" smtClean="0"/>
              <a:t> достаточно времени уйдет и на «внеурочную» деятельность, связанную с его подготовкой к сопровождению </a:t>
            </a:r>
            <a:r>
              <a:rPr lang="ru-RU" dirty="0" err="1" smtClean="0"/>
              <a:t>тьюторанта</a:t>
            </a:r>
            <a:r>
              <a:rPr lang="ru-RU" dirty="0" smtClean="0"/>
              <a:t> на уроке.</a:t>
            </a:r>
          </a:p>
          <a:p>
            <a:r>
              <a:rPr lang="ru-RU" dirty="0" smtClean="0"/>
              <a:t> Такая деятельность включает в себя: </a:t>
            </a:r>
          </a:p>
          <a:p>
            <a:pPr>
              <a:buNone/>
            </a:pPr>
            <a:r>
              <a:rPr lang="ru-RU" dirty="0" smtClean="0"/>
              <a:t>– модификацию используемых учителем класса учебных пособий (выделение шрифтом или цветом ключевых слов, сокращение подробностей, дополнение текста иллюстрациями, рисунками; упрощение языковых конструкций и т.д.); </a:t>
            </a:r>
          </a:p>
          <a:p>
            <a:pPr>
              <a:buNone/>
            </a:pPr>
            <a:r>
              <a:rPr lang="ru-RU" dirty="0" smtClean="0"/>
              <a:t>– модификацию ресурсов (использование альтернативных источников подачи и восприятия учебной информации, например, программ для распознавания речи; привлечение волонтеров, сотрудничество с другими учителями и </a:t>
            </a:r>
            <a:r>
              <a:rPr lang="ru-RU" dirty="0" err="1" smtClean="0"/>
              <a:t>тьюторами</a:t>
            </a:r>
            <a:r>
              <a:rPr lang="ru-RU" dirty="0" smtClean="0"/>
              <a:t>, организация помощи сверстниками или родителями);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88792"/>
          </a:xfrm>
        </p:spPr>
        <p:txBody>
          <a:bodyPr>
            <a:normAutofit/>
          </a:bodyPr>
          <a:lstStyle/>
          <a:p>
            <a:r>
              <a:rPr lang="ru-RU" dirty="0" smtClean="0"/>
              <a:t>«Внеурочная» деятельность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30352"/>
            <a:ext cx="8472518" cy="49703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– модификация стратегий и технологий обучения (</a:t>
            </a:r>
            <a:r>
              <a:rPr lang="ru-RU" dirty="0" err="1" smtClean="0"/>
              <a:t>ис</a:t>
            </a:r>
            <a:r>
              <a:rPr lang="ru-RU" dirty="0" smtClean="0"/>
              <a:t>- пользование демонстраций с пошаговыми инструкциями, так называемыми «визуальными опорами»;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– модификация инструментария для оценки результатов обучения (использование заданий, схожих с теми, что даются всем ученикам класса, но в упрощенной форме;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- отбор для оценивания тех критериев, достижение которых доступно в некоторой степени сопровождаемому ученику;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использование для оценивания результатов обучения практико-ориентированных заданий, отражающих степень овладения социальными и другими навыками, составляющими «компонент жизненной компетенции» обучающегося)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3"/>
            <a:ext cx="7772400" cy="114300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Закон «Об образовании в РФ» статья 79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58246" cy="407196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использование специальных образовательных программ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методов обучения и воспитания,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специальных учебников, учебных пособий и дидактических материалов,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специальных технических средств обучения коллективного и индивидуального пользования,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987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700" dirty="0" smtClean="0">
                <a:solidFill>
                  <a:srgbClr val="FF0000"/>
                </a:solidFill>
              </a:rPr>
              <a:t>Выводы</a:t>
            </a:r>
          </a:p>
          <a:p>
            <a:r>
              <a:rPr lang="ru-RU" dirty="0" smtClean="0"/>
              <a:t>Все действия </a:t>
            </a:r>
            <a:r>
              <a:rPr lang="ru-RU" dirty="0" err="1" smtClean="0"/>
              <a:t>тьютора</a:t>
            </a:r>
            <a:r>
              <a:rPr lang="ru-RU" dirty="0" smtClean="0"/>
              <a:t> и его деятельность по сопровождению особого ученика на уроке напрямую связаны с удовлетворением особых образовательных потребностей конкретного школьника. </a:t>
            </a:r>
          </a:p>
          <a:p>
            <a:endParaRPr lang="ru-RU" dirty="0" smtClean="0"/>
          </a:p>
          <a:p>
            <a:r>
              <a:rPr lang="ru-RU" dirty="0" smtClean="0"/>
              <a:t>Профессиональные задачи </a:t>
            </a:r>
            <a:r>
              <a:rPr lang="ru-RU" dirty="0" err="1" smtClean="0"/>
              <a:t>тьютора</a:t>
            </a:r>
            <a:r>
              <a:rPr lang="ru-RU" dirty="0" smtClean="0"/>
              <a:t> в организации деятельности особого ребенка на уроке должны быть направлены на оказание необходимой поддержки и помощи </a:t>
            </a:r>
            <a:r>
              <a:rPr lang="ru-RU" dirty="0" err="1" smtClean="0"/>
              <a:t>тьюторанту</a:t>
            </a:r>
            <a:r>
              <a:rPr lang="ru-RU" dirty="0" smtClean="0"/>
              <a:t> по освоению им академического компонента, а также в накоплении </a:t>
            </a:r>
            <a:r>
              <a:rPr lang="ru-RU" dirty="0" err="1" smtClean="0"/>
              <a:t>тьюторантом</a:t>
            </a:r>
            <a:r>
              <a:rPr lang="ru-RU" dirty="0" smtClean="0"/>
              <a:t> доступных ему навыков, максимально расширяющих область развития его жизненной компетенции</a:t>
            </a:r>
            <a:endParaRPr lang="ru-RU" dirty="0"/>
          </a:p>
        </p:txBody>
      </p:sp>
      <p:pic>
        <p:nvPicPr>
          <p:cNvPr id="61442" name="Picture 2" descr="http://gov.cap.ru/UserFiles/news/20131121/denj_otkritih_dverej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3143272" cy="2357454"/>
          </a:xfrm>
          <a:prstGeom prst="rect">
            <a:avLst/>
          </a:prstGeom>
          <a:noFill/>
        </p:spPr>
      </p:pic>
      <p:pic>
        <p:nvPicPr>
          <p:cNvPr id="61444" name="Picture 4" descr="http://ekburg.tv/uploads/55321398b67ab45f7c50e9c5/69511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88792"/>
          </a:xfrm>
        </p:spPr>
        <p:txBody>
          <a:bodyPr/>
          <a:lstStyle/>
          <a:p>
            <a:r>
              <a:rPr lang="ru-RU" dirty="0" smtClean="0"/>
              <a:t>Практики, примеры, жизнь…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Опыт частичной интеграции детей с умеренной умственной отсталостью в общеобразовательные школы города Красноярска</a:t>
            </a:r>
          </a:p>
          <a:p>
            <a:endParaRPr lang="ru-RU" sz="2400" dirty="0" smtClean="0"/>
          </a:p>
          <a:p>
            <a:r>
              <a:rPr lang="ru-RU" sz="2400" dirty="0" smtClean="0"/>
              <a:t>Кудинова Ю.П., </a:t>
            </a:r>
            <a:r>
              <a:rPr lang="ru-RU" sz="2400" dirty="0" err="1" smtClean="0"/>
              <a:t>тьютор</a:t>
            </a:r>
            <a:r>
              <a:rPr lang="ru-RU" sz="2400" dirty="0" smtClean="0"/>
              <a:t> Красноярской общеобразовательной школы № 5</a:t>
            </a:r>
          </a:p>
          <a:p>
            <a:endParaRPr lang="ru-RU" dirty="0"/>
          </a:p>
        </p:txBody>
      </p:sp>
      <p:pic>
        <p:nvPicPr>
          <p:cNvPr id="1026" name="Picture 2" descr="http://atlantuzao.ru/events/11.04.17/PICT0101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4714868" cy="26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Сетевое взаимодействие учреждений: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83880" cy="44737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Красноярский государственный педагогический  университета им. В.П. Астафьева;</a:t>
            </a:r>
          </a:p>
          <a:p>
            <a:pPr lvl="0"/>
            <a:r>
              <a:rPr lang="ru-RU" dirty="0" smtClean="0"/>
              <a:t>Красноярская общеобразовательная школа № 5,  где обучаются дети с умеренной умственной отсталостью (</a:t>
            </a:r>
            <a:r>
              <a:rPr lang="ru-RU" dirty="0" err="1" smtClean="0"/>
              <a:t>КрИП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общеобразовательные школы № 65, 94, которые территориально приближены к коррекционной  школе;</a:t>
            </a:r>
          </a:p>
          <a:p>
            <a:pPr lvl="0"/>
            <a:r>
              <a:rPr lang="ru-RU" dirty="0" smtClean="0"/>
              <a:t>центр </a:t>
            </a:r>
            <a:r>
              <a:rPr lang="ru-RU" dirty="0" err="1" smtClean="0"/>
              <a:t>психолого-медико-социального</a:t>
            </a:r>
            <a:r>
              <a:rPr lang="ru-RU" dirty="0" smtClean="0"/>
              <a:t> сопровождения № 2, координирующий взаимодействие школ.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частичной интеграции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эффективной для детей с умеренной умственной отсталостью является модель частичной интеграции, когда дети являются учениками отдельной организации (школы) или отдельного класса, но при этом регулярно (не реже 1 раза в неделю) посещают общеобразовательную школу.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частичной интеграции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Посещение ребенком общеобразовательной школы происходит согласно составленному расписанию, которое  зафиксировано в договоре между общеобразовательной и коррекционной школой и согласовано с родителями.</a:t>
            </a:r>
          </a:p>
          <a:p>
            <a:r>
              <a:rPr lang="ru-RU" dirty="0" smtClean="0"/>
              <a:t>Ученик с умеренной умственной отсталостью посещает общеобразовательную школу  1 раз в неделю. За одно посещение он включается в 1 урок (либо фронтальное внеклассное мероприятие), 1 индивидуальное и 1 подгрупповое занятие.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Ряд противопоказаний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501122" cy="4613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Учет особенностей поведения детей, затрудняющих включение детей в коллектив здоровых сверстников:</a:t>
            </a:r>
          </a:p>
          <a:p>
            <a:r>
              <a:rPr lang="ru-RU" dirty="0" smtClean="0"/>
              <a:t>Ребенок демонстрирует крайнее затруднение при включении в контакт со взрослым или сверстником, </a:t>
            </a:r>
          </a:p>
          <a:p>
            <a:r>
              <a:rPr lang="ru-RU" dirty="0" smtClean="0"/>
              <a:t>Преобладание эмоционального настроя с элементами негативизма, агрессии,  </a:t>
            </a:r>
          </a:p>
          <a:p>
            <a:r>
              <a:rPr lang="ru-RU" dirty="0" smtClean="0"/>
              <a:t>Склонность к провокациям конфликтных ситуаций, </a:t>
            </a:r>
          </a:p>
          <a:p>
            <a:r>
              <a:rPr lang="ru-RU" dirty="0" smtClean="0"/>
              <a:t>Излишняя настойчивость, агрессивность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Учёт показателей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Уровень понимания речи ребенком </a:t>
            </a:r>
          </a:p>
          <a:p>
            <a:r>
              <a:rPr lang="ru-RU" dirty="0" smtClean="0"/>
              <a:t>Ситуативный уровень понимания речи (ребенок знает свое имя,  но понимание названий предметов обихода, игрушек, частей тела только начинает формироваться,  </a:t>
            </a:r>
          </a:p>
          <a:p>
            <a:r>
              <a:rPr lang="ru-RU" dirty="0" smtClean="0"/>
              <a:t>Ребенок не понимает слов – действий  (также является противопоказанием для включения в модель частичной интеграции). </a:t>
            </a:r>
          </a:p>
          <a:p>
            <a:r>
              <a:rPr lang="ru-RU" dirty="0" smtClean="0"/>
              <a:t>Если же в процессе занятий уровень понимания речи достигнет номинативного уровня, то противопоказание снимается.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Учёт показателей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/>
          </a:bodyPr>
          <a:lstStyle/>
          <a:p>
            <a:r>
              <a:rPr lang="ru-RU" dirty="0" smtClean="0"/>
              <a:t>Понимание ребенком средств невербальной коммуникации. </a:t>
            </a:r>
          </a:p>
          <a:p>
            <a:r>
              <a:rPr lang="ru-RU" dirty="0" err="1" smtClean="0"/>
              <a:t>Владение-невладение</a:t>
            </a:r>
            <a:r>
              <a:rPr lang="ru-RU" dirty="0" smtClean="0"/>
              <a:t>  способностью к подражанию (может копировать жесты и мимику взрослого, однако,  у него отсутствует функциональное содержание жеста, т.е. ребенок, повторяя жест,  не понимает его значение).</a:t>
            </a:r>
          </a:p>
          <a:p>
            <a:endParaRPr lang="ru-RU" dirty="0"/>
          </a:p>
        </p:txBody>
      </p:sp>
      <p:pic>
        <p:nvPicPr>
          <p:cNvPr id="71682" name="Picture 2" descr="http://pedsovet.su/_pu/38/0666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организации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фронтальное занятие, индивидуальная деятельность, подгрупповая </a:t>
            </a:r>
            <a:r>
              <a:rPr lang="ru-RU" dirty="0" err="1" smtClean="0"/>
              <a:t>досуговая</a:t>
            </a:r>
            <a:r>
              <a:rPr lang="ru-RU" dirty="0" smtClean="0"/>
              <a:t> деятельность. Во время занятий в общеобразовательной школе  ребенка сопровождает </a:t>
            </a:r>
            <a:r>
              <a:rPr lang="ru-RU" dirty="0" err="1" smtClean="0"/>
              <a:t>тьютор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Во время фронтального занятия ребенок включается в коллектив целого класса, это либо урок, либо деятельность после урока. </a:t>
            </a:r>
          </a:p>
          <a:p>
            <a:r>
              <a:rPr lang="ru-RU" dirty="0" smtClean="0"/>
              <a:t>Вид деятельности выбирается с учетом  интересов и склонностей ребенка. Например, это может быть урок музыки, хоровой кружок и т.п. </a:t>
            </a:r>
          </a:p>
          <a:p>
            <a:r>
              <a:rPr lang="ru-RU" dirty="0" smtClean="0"/>
              <a:t>Содержание такого урока или внеклассного мероприятия должно быть относительно доступно для понимания ребенку с умеренной умственной отсталостью.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Досуговая</a:t>
            </a:r>
            <a:r>
              <a:rPr lang="ru-RU" dirty="0" smtClean="0"/>
              <a:t>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Включение  в </a:t>
            </a:r>
            <a:r>
              <a:rPr lang="ru-RU" dirty="0" err="1" smtClean="0"/>
              <a:t>досуговую</a:t>
            </a:r>
            <a:r>
              <a:rPr lang="ru-RU" dirty="0" smtClean="0"/>
              <a:t> деятельность с подгруппой сверстников из 3-5 человек. </a:t>
            </a:r>
          </a:p>
          <a:p>
            <a:r>
              <a:rPr lang="ru-RU" dirty="0" smtClean="0"/>
              <a:t>Это может быть проектная деятельность, игра, участие в театрализованной деятельности, спортивные мероприятия, совместная ручная деятельность, видеомоделирование.  </a:t>
            </a:r>
          </a:p>
          <a:p>
            <a:r>
              <a:rPr lang="ru-RU" dirty="0" smtClean="0"/>
              <a:t>Подгрупповая деятельность направлена не только на актуализацию имеющихся у ребенка с умеренной умственной отсталостью средств общения, но и на развитие у него коммуникативных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358246" cy="121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Статья 79, пункт 3        (продолжение)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429684" cy="478634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предоставление услуг ассистента (помощника), </a:t>
            </a:r>
            <a:r>
              <a:rPr lang="ru-RU" b="1" dirty="0" smtClean="0">
                <a:solidFill>
                  <a:srgbClr val="002060"/>
                </a:solidFill>
              </a:rPr>
              <a:t>оказывающего </a:t>
            </a:r>
            <a:r>
              <a:rPr lang="ru-RU" dirty="0" smtClean="0">
                <a:solidFill>
                  <a:srgbClr val="002060"/>
                </a:solidFill>
              </a:rPr>
              <a:t>обучающимся: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1. Необходимую техническую помощь,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C00000"/>
                </a:solidFill>
              </a:rPr>
              <a:t>Проведение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групповых и индивидуальных коррекционных занятий, </a:t>
            </a:r>
          </a:p>
          <a:p>
            <a:pPr algn="just"/>
            <a:endParaRPr lang="ru-RU" dirty="0" smtClean="0"/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 Обеспечение доступа в здания организаций, осуществляющих образовательную деятельность,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4. 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/>
              <a:t>Две формы организации ручной деятельности</a:t>
            </a:r>
            <a:r>
              <a:rPr lang="ru-RU" dirty="0" smtClean="0"/>
              <a:t>: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Совместно – индивидуальной форме. При совместно – индивидуальной организации деятельности каждый участник делал свою часть работы «независимо» от других и вливался в общую работу.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Совместно – последовательной. Совместно – последовательная форма предполагает усложнение: общая задача выполняется последовательно каждым участником (один вырезает, другой  располагает, третий наклеивает). В результате дети учатся кооперироваться с партнером.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88792"/>
          </a:xfrm>
        </p:spPr>
        <p:txBody>
          <a:bodyPr/>
          <a:lstStyle/>
          <a:p>
            <a:r>
              <a:rPr lang="ru-RU" dirty="0" smtClean="0"/>
              <a:t>Предварительная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128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Условием успешного включения в подгрупповую деятельность и фронтальное занятие является предварительная подготовка на  индивидуальном занятии. </a:t>
            </a:r>
          </a:p>
          <a:p>
            <a:r>
              <a:rPr lang="ru-RU" dirty="0" smtClean="0"/>
              <a:t>Индивидуальное занятие проводит </a:t>
            </a:r>
            <a:r>
              <a:rPr lang="ru-RU" dirty="0" err="1" smtClean="0"/>
              <a:t>тьютор</a:t>
            </a:r>
            <a:r>
              <a:rPr lang="ru-RU" dirty="0" smtClean="0"/>
              <a:t>, опираясь на тематическое планирование  учителя.  </a:t>
            </a:r>
          </a:p>
          <a:p>
            <a:endParaRPr lang="ru-RU" dirty="0"/>
          </a:p>
        </p:txBody>
      </p:sp>
      <p:pic>
        <p:nvPicPr>
          <p:cNvPr id="78851" name="Picture 3" descr="http://bezformata.ru/content/Images/000/057/245/image57245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524252" cy="2643189"/>
          </a:xfrm>
          <a:prstGeom prst="rect">
            <a:avLst/>
          </a:prstGeom>
          <a:noFill/>
        </p:spPr>
      </p:pic>
      <p:pic>
        <p:nvPicPr>
          <p:cNvPr id="78853" name="Picture 5" descr="http://news.1777.ru/uploads/posts/2013-07/137508719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92505"/>
            <a:ext cx="3500462" cy="261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наилучшими пожеланиями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7828" name="Picture 4" descr="http://logomag.ru/files/Image/1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4539"/>
            <a:ext cx="6457946" cy="5076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Тьютор</a:t>
            </a:r>
            <a:r>
              <a:rPr lang="ru-RU" b="1" baseline="30000" dirty="0" smtClean="0"/>
              <a:t>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Должностные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86808" cy="38576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Организует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процесс индивидуальной работы с обучающимися по выявлению, формированию и развитию их познавательных интересов; организует их персональное сопровождение в образовательном пространстве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подготовки и профильного обучения;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координирует</a:t>
            </a:r>
            <a:r>
              <a:rPr lang="ru-RU" dirty="0" smtClean="0"/>
              <a:t> поиск информации обучающимися для самообразования; сопровождает процесс формирования их личности (помогает им разобраться в успехах, неудачах, сформулировать личный заказ к процессу обучения, выстроить цели на будущее).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Должностные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Совместно с обучающимся </a:t>
            </a:r>
            <a:r>
              <a:rPr lang="ru-RU" b="1" dirty="0" smtClean="0">
                <a:solidFill>
                  <a:srgbClr val="C00000"/>
                </a:solidFill>
              </a:rPr>
              <a:t>распределяет и оценивает</a:t>
            </a:r>
            <a:r>
              <a:rPr lang="ru-RU" b="1" dirty="0" smtClean="0"/>
              <a:t> </a:t>
            </a:r>
            <a:r>
              <a:rPr lang="ru-RU" dirty="0" smtClean="0"/>
              <a:t>имеющиеся у него ресурсы всех видов для реализации поставленных целей;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координирует</a:t>
            </a:r>
            <a:r>
              <a:rPr lang="ru-RU" dirty="0" smtClean="0"/>
              <a:t> взаимосвязь познавательных интересов обучающихся и направлений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подготовки и профильного обучения: определяет перечень и методику преподаваемых предметных и ориентационных курсов, информационной и консультативной работы, системы профориентации, </a:t>
            </a:r>
            <a:r>
              <a:rPr lang="ru-RU" b="1" dirty="0" smtClean="0">
                <a:solidFill>
                  <a:srgbClr val="C00000"/>
                </a:solidFill>
              </a:rPr>
              <a:t>выбирает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оптимальную организационную структуру для этой взаимосвязи.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Должностные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08890" cy="60007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Оказывает </a:t>
            </a:r>
            <a:r>
              <a:rPr lang="ru-RU" sz="2000" dirty="0" smtClean="0"/>
              <a:t>помощь обучающемуся в осознанном выборе стратегии образования, преодолении проблем и трудностей процесса самообразования;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создает </a:t>
            </a:r>
            <a:r>
              <a:rPr lang="ru-RU" sz="2000" dirty="0" smtClean="0"/>
              <a:t>условия для </a:t>
            </a:r>
            <a:r>
              <a:rPr lang="ru-RU" sz="2000" dirty="0" smtClean="0">
                <a:solidFill>
                  <a:srgbClr val="C00000"/>
                </a:solidFill>
              </a:rPr>
              <a:t>реальной</a:t>
            </a:r>
            <a:r>
              <a:rPr lang="ru-RU" sz="2000" dirty="0" smtClean="0"/>
              <a:t> индивидуализации процесса обучения (составление индивидуальных учебных планов и планирование индивидуальных образовательно-профессиональных траекторий);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обеспечивает</a:t>
            </a:r>
            <a:r>
              <a:rPr lang="ru-RU" sz="2000" dirty="0" smtClean="0"/>
              <a:t> уровень подготовки обучающихся, соответствующий требованиям федерального государственного образовательного стандарта,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проводит</a:t>
            </a:r>
            <a:r>
              <a:rPr lang="ru-RU" sz="2000" dirty="0" smtClean="0"/>
              <a:t> совместный с обучающимся </a:t>
            </a:r>
            <a:r>
              <a:rPr lang="ru-RU" sz="2000" b="1" dirty="0" smtClean="0"/>
              <a:t>рефлексивный анализ</a:t>
            </a:r>
            <a:r>
              <a:rPr lang="ru-RU" sz="2000" dirty="0" smtClean="0"/>
              <a:t> его деятельности и результатов, направленных на анализ выбора его стратегии в обучении, корректировку индивидуальных учебных планов.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3762</Words>
  <PresentationFormat>Экран (4:3)</PresentationFormat>
  <Paragraphs>311</Paragraphs>
  <Slides>62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Аспект</vt:lpstr>
      <vt:lpstr>Тьюторское сопровождение особого ребенка в условиях образовательной организации</vt:lpstr>
      <vt:lpstr>Слайд 2</vt:lpstr>
      <vt:lpstr>Тьюторство как профессия в современном образовании</vt:lpstr>
      <vt:lpstr>   </vt:lpstr>
      <vt:lpstr>Закон «Об образовании в РФ» статья 79</vt:lpstr>
      <vt:lpstr>  Статья 79, пункт 3        (продолжение)</vt:lpstr>
      <vt:lpstr>   Тьютор4 Должностные обязанности</vt:lpstr>
      <vt:lpstr>Должностные обязанности</vt:lpstr>
      <vt:lpstr>Должностные обязанности</vt:lpstr>
      <vt:lpstr>Должностные обязанности</vt:lpstr>
      <vt:lpstr>Главная организационная трудность - определение должностных обязанностей тьютора </vt:lpstr>
      <vt:lpstr>Слайд 12</vt:lpstr>
      <vt:lpstr>Тьютор — (англ. tutor) исторически сложившаяся особая педагогическая  должность. </vt:lpstr>
      <vt:lpstr>Историческая справка </vt:lpstr>
      <vt:lpstr>Слайд 15</vt:lpstr>
      <vt:lpstr>Слайд 16</vt:lpstr>
      <vt:lpstr>(по материалам коллективной монографии «Тьютор в современной школе: сопровождение особого ребенка») </vt:lpstr>
      <vt:lpstr>Смена предмета сопровождения</vt:lpstr>
      <vt:lpstr>Тьютор – специалист, наделенный новым рядом функциональных обязанностей.  </vt:lpstr>
      <vt:lpstr>Деятельность тьютора в рамках сопровождения особого ребенка – это всегда работа в междисциплинарной команде. </vt:lpstr>
      <vt:lpstr>Междисциплинарная команда</vt:lpstr>
      <vt:lpstr>Тьютор ребенка с ОВЗ</vt:lpstr>
      <vt:lpstr>Взаимодействие учителя и тьютора ребенка с ОВЗ</vt:lpstr>
      <vt:lpstr>Формы взаимодействия учителя и тьютора</vt:lpstr>
      <vt:lpstr>Организация рабочего места</vt:lpstr>
      <vt:lpstr>Формирование у детей умения контролировать свою деятельность и оценивать ее.</vt:lpstr>
      <vt:lpstr>Другие формы взаимодействия учителя и тьютора</vt:lpstr>
      <vt:lpstr>«Учитель – тьютор – дефектолог»</vt:lpstr>
      <vt:lpstr>Взаимодействие в процессе социализации ребенка</vt:lpstr>
      <vt:lpstr>Направления совместной работы  </vt:lpstr>
      <vt:lpstr>Формы совместной работы</vt:lpstr>
      <vt:lpstr>Взаимодействие в процессе работы с родителями «особого ребенка»</vt:lpstr>
      <vt:lpstr>Модель организации тьюторского сопровождения особого ребенка</vt:lpstr>
      <vt:lpstr>Этапы модели</vt:lpstr>
      <vt:lpstr>На предварительном этапе </vt:lpstr>
      <vt:lpstr>Слайд 36</vt:lpstr>
      <vt:lpstr>Адаптационный этап</vt:lpstr>
      <vt:lpstr>Раздел II. </vt:lpstr>
      <vt:lpstr>О профессиональных задачах тьютора в организации деятельности особого ребенка на уроке</vt:lpstr>
      <vt:lpstr>Сопровождение на уроке</vt:lpstr>
      <vt:lpstr>Деятельность тьютора на уроке</vt:lpstr>
      <vt:lpstr>Некоторые действия тьютора, направленные на оказание необходимой поддержки и помощи тьюторанту по освоению им «академического компонента» и компонента «жизненной компетенции»</vt:lpstr>
      <vt:lpstr>Пример действий тьютора</vt:lpstr>
      <vt:lpstr>Некоторые действия тьютора, обеспечивающие вклю- чение тьюторанта в образовательный процесс, помогающие преодолеть различные ограничения</vt:lpstr>
      <vt:lpstr>Действия тьютора по сопровождению особого ребенка на уроке по реализации исходно- диагностического блока рабочей программы по предмету</vt:lpstr>
      <vt:lpstr>Что нужно знать тьютору о ребенке</vt:lpstr>
      <vt:lpstr>   Форма подготовки к сопровождению тьюторанта на уроке </vt:lpstr>
      <vt:lpstr>«Внеурочная» деятельность тьютора</vt:lpstr>
      <vt:lpstr>«Внеурочная» деятельность тьютора</vt:lpstr>
      <vt:lpstr>Слайд 50</vt:lpstr>
      <vt:lpstr>Практики, примеры, жизнь… </vt:lpstr>
      <vt:lpstr>Сетевое взаимодействие учреждений: </vt:lpstr>
      <vt:lpstr>Модель частичной интеграции</vt:lpstr>
      <vt:lpstr>Модель частичной интеграции</vt:lpstr>
      <vt:lpstr>Ряд противопоказаний</vt:lpstr>
      <vt:lpstr>Учёт показателей</vt:lpstr>
      <vt:lpstr>Учёт показателей</vt:lpstr>
      <vt:lpstr>Формы организации занятий</vt:lpstr>
      <vt:lpstr>Досуговая деятельность </vt:lpstr>
      <vt:lpstr>Ручная деятельность</vt:lpstr>
      <vt:lpstr>Предварительная подготовка</vt:lpstr>
      <vt:lpstr>С наилучшими пожеланиями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2010</cp:lastModifiedBy>
  <cp:revision>5</cp:revision>
  <dcterms:modified xsi:type="dcterms:W3CDTF">2016-02-11T04:07:11Z</dcterms:modified>
</cp:coreProperties>
</file>