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58" r:id="rId4"/>
    <p:sldId id="260" r:id="rId5"/>
    <p:sldId id="262" r:id="rId6"/>
    <p:sldId id="263" r:id="rId7"/>
    <p:sldId id="265" r:id="rId8"/>
    <p:sldId id="266" r:id="rId9"/>
    <p:sldId id="268" r:id="rId10"/>
    <p:sldId id="259" r:id="rId11"/>
    <p:sldId id="26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urdoplus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1714488"/>
            <a:ext cx="5105400" cy="2868168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Модель введения ФГОС ОВЗ на территории Красноярского края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000636"/>
            <a:ext cx="5500726" cy="15001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Докладчик Беляева О.Л.</a:t>
            </a:r>
          </a:p>
          <a:p>
            <a:r>
              <a:rPr lang="ru-RU" dirty="0" smtClean="0"/>
              <a:t>К.п.н., доцент кафедры </a:t>
            </a:r>
          </a:p>
          <a:p>
            <a:r>
              <a:rPr lang="ru-RU" dirty="0" smtClean="0"/>
              <a:t>коррекционной педагогики </a:t>
            </a:r>
          </a:p>
          <a:p>
            <a:r>
              <a:rPr lang="ru-RU" dirty="0" smtClean="0"/>
              <a:t>КГПУ им. В. П. Астафьева</a:t>
            </a:r>
          </a:p>
          <a:p>
            <a:endParaRPr lang="ru-RU" dirty="0"/>
          </a:p>
        </p:txBody>
      </p:sp>
      <p:pic>
        <p:nvPicPr>
          <p:cNvPr id="88066" name="Picture 2" descr="http://www.manrb.ru/media/k2/items/cache/47359a90eed3ee35f2dab5a3c718abb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2571743"/>
          </a:xfrm>
          <a:prstGeom prst="rect">
            <a:avLst/>
          </a:prstGeom>
          <a:noFill/>
        </p:spPr>
      </p:pic>
      <p:pic>
        <p:nvPicPr>
          <p:cNvPr id="88070" name="Picture 6" descr="http://static-web-0.kspu.ru/web/images/2015/03/26/23e07aceb287383be41bb55ff671d803/glavnyij-korpus-kgpu-im-vp-astafeva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2669391" cy="2000264"/>
          </a:xfrm>
          <a:prstGeom prst="rect">
            <a:avLst/>
          </a:prstGeom>
          <a:noFill/>
        </p:spPr>
      </p:pic>
      <p:pic>
        <p:nvPicPr>
          <p:cNvPr id="88074" name="Picture 10" descr="http://static-web-0.kspu.ru/web/images/2015/07/08/15b62357a2c0093bf76cca32bfb55265/kgpuim-vp-astafevamedium_med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428660" y="4500570"/>
            <a:ext cx="3071834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787132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Действующие Программы курсов повышения квалификации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9416"/>
            <a:ext cx="7715304" cy="5105732"/>
          </a:xfrm>
        </p:spPr>
        <p:txBody>
          <a:bodyPr/>
          <a:lstStyle/>
          <a:p>
            <a:r>
              <a:rPr lang="ru-RU" dirty="0" smtClean="0"/>
              <a:t>Дошкольная педагогика и психология.  Теория и практика </a:t>
            </a:r>
            <a:r>
              <a:rPr lang="ru-RU" dirty="0" err="1" smtClean="0"/>
              <a:t>Монтессори-педагогики</a:t>
            </a:r>
            <a:r>
              <a:rPr lang="ru-RU" dirty="0" smtClean="0"/>
              <a:t>. 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Специальная психология. Расстройства </a:t>
            </a:r>
            <a:r>
              <a:rPr lang="ru-RU" dirty="0" err="1" smtClean="0"/>
              <a:t>аутистического</a:t>
            </a:r>
            <a:r>
              <a:rPr lang="ru-RU" dirty="0" smtClean="0"/>
              <a:t> спектра. Введение в проблему аутизма</a:t>
            </a:r>
            <a:endParaRPr lang="ru-RU" b="1" dirty="0" smtClean="0"/>
          </a:p>
          <a:p>
            <a:r>
              <a:rPr lang="ru-RU" dirty="0" smtClean="0"/>
              <a:t>Специальная психология. </a:t>
            </a:r>
            <a:r>
              <a:rPr lang="ru-RU" dirty="0" err="1" smtClean="0"/>
              <a:t>Сенсорно-перцептивные</a:t>
            </a:r>
            <a:r>
              <a:rPr lang="ru-RU" dirty="0" smtClean="0"/>
              <a:t> проблемы при аутизме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Логопедия. Техники логопедического массажа в коррекции речевых нарушений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1285860"/>
            <a:ext cx="6215106" cy="3929090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chemeClr val="bg1"/>
                </a:solidFill>
                <a:latin typeface="Arial Black" pitchFamily="34" charset="0"/>
              </a:rPr>
              <a:t>заявки на обучение присылайте на электронный адрес</a:t>
            </a:r>
            <a:br>
              <a:rPr lang="ru-RU" sz="3200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200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200" i="1" dirty="0" smtClean="0">
                <a:solidFill>
                  <a:schemeClr val="bg1"/>
                </a:solidFill>
                <a:latin typeface="Arial Black" pitchFamily="34" charset="0"/>
              </a:rPr>
              <a:t>svet_v_tunele@mail.ru</a:t>
            </a:r>
            <a: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b="0" dirty="0" err="1" smtClean="0">
                <a:solidFill>
                  <a:schemeClr val="bg1"/>
                </a:solidFill>
                <a:latin typeface="Arial Black" pitchFamily="34" charset="0"/>
              </a:rPr>
              <a:t>Шандыбо</a:t>
            </a:r>
            <a:r>
              <a:rPr lang="ru-RU" sz="3200" b="0" dirty="0" smtClean="0">
                <a:solidFill>
                  <a:schemeClr val="bg1"/>
                </a:solidFill>
                <a:latin typeface="Arial Black" pitchFamily="34" charset="0"/>
              </a:rPr>
              <a:t> Светлане Викторовне</a:t>
            </a:r>
            <a:endParaRPr lang="ru-RU" sz="32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5715016"/>
            <a:ext cx="635795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Презентацию скачать на сайте </a:t>
            </a:r>
            <a:r>
              <a:rPr lang="en-US" sz="2800" b="1" dirty="0" smtClean="0">
                <a:hlinkClick r:id="rId2"/>
              </a:rPr>
              <a:t>http://surdoplus.ru/</a:t>
            </a:r>
            <a:endParaRPr lang="ru-RU" sz="2800" b="1" dirty="0" smtClean="0"/>
          </a:p>
          <a:p>
            <a:endParaRPr lang="ru-RU" dirty="0"/>
          </a:p>
        </p:txBody>
      </p:sp>
      <p:pic>
        <p:nvPicPr>
          <p:cNvPr id="88066" name="Picture 2" descr="http://www.manrb.ru/media/k2/items/cache/47359a90eed3ee35f2dab5a3c718abb3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43174" cy="2571743"/>
          </a:xfrm>
          <a:prstGeom prst="rect">
            <a:avLst/>
          </a:prstGeom>
          <a:noFill/>
        </p:spPr>
      </p:pic>
      <p:pic>
        <p:nvPicPr>
          <p:cNvPr id="88070" name="Picture 6" descr="http://static-web-0.kspu.ru/web/images/2015/03/26/23e07aceb287383be41bb55ff671d803/glavnyij-korpus-kgpu-im-vp-astafeva_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4"/>
            <a:ext cx="2669391" cy="2000264"/>
          </a:xfrm>
          <a:prstGeom prst="rect">
            <a:avLst/>
          </a:prstGeom>
          <a:noFill/>
        </p:spPr>
      </p:pic>
      <p:pic>
        <p:nvPicPr>
          <p:cNvPr id="88074" name="Picture 10" descr="http://static-web-0.kspu.ru/web/images/2015/07/08/15b62357a2c0093bf76cca32bfb55265/kgpuim-vp-astafevamedium_mediu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428660" y="4500570"/>
            <a:ext cx="3071834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Стратегия действий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кгпу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001056" cy="55721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Обязательная дисциплина на всех факультетах и кафедрах «Специальная педагогика и психология» (</a:t>
            </a:r>
            <a:r>
              <a:rPr lang="ru-RU" dirty="0" err="1" smtClean="0"/>
              <a:t>бакалавриат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Изменение</a:t>
            </a:r>
            <a:r>
              <a:rPr lang="en-US" dirty="0" smtClean="0"/>
              <a:t>/</a:t>
            </a:r>
            <a:r>
              <a:rPr lang="ru-RU" dirty="0" smtClean="0"/>
              <a:t>дополнение содержания преподаваемых учебных дисциплин на всех факультетах и кафедрах (основ и методик)</a:t>
            </a:r>
          </a:p>
          <a:p>
            <a:r>
              <a:rPr lang="ru-RU" dirty="0" smtClean="0"/>
              <a:t>Замена курсов по выбору на курсы, связанные с тематикой введения ФГОС </a:t>
            </a:r>
          </a:p>
          <a:p>
            <a:r>
              <a:rPr lang="ru-RU" dirty="0" smtClean="0"/>
              <a:t>На факультете начальных классов введение нового учебного модуля «Интегрированное</a:t>
            </a:r>
            <a:r>
              <a:rPr lang="en-US" dirty="0" smtClean="0"/>
              <a:t> / </a:t>
            </a:r>
            <a:r>
              <a:rPr lang="ru-RU" dirty="0" smtClean="0"/>
              <a:t>инклюзивное образование лиц с ОВЗ» (встраиваемый модуль-конструктор для других факультетов и кафедр)</a:t>
            </a:r>
          </a:p>
          <a:p>
            <a:r>
              <a:rPr lang="ru-RU" dirty="0" smtClean="0"/>
              <a:t>Повышение квалификации ППС КГПУ на базе института проблем непрерывного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429684" cy="8572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Программы курсов повышения квалификации 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7253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956"/>
                <a:gridCol w="5149556"/>
                <a:gridCol w="2857488"/>
              </a:tblGrid>
              <a:tr h="850184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Тематика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курсов ( для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тьюторов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дефектологов, логопедов, специальных психологов и т.д.</a:t>
                      </a:r>
                      <a:r>
                        <a:rPr lang="ru-RU" dirty="0" smtClean="0"/>
                        <a:t>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 курсов</a:t>
                      </a:r>
                      <a:endParaRPr lang="ru-RU" dirty="0"/>
                    </a:p>
                  </a:txBody>
                  <a:tcPr/>
                </a:tc>
              </a:tr>
              <a:tr h="99735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СИПР для обучающихся с </a:t>
                      </a:r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умеренной и тяжелой умственной отсталостью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аудиторная работа, 18 – самостоятельная работа.</a:t>
                      </a:r>
                      <a:endParaRPr lang="ru-RU" dirty="0"/>
                    </a:p>
                  </a:txBody>
                  <a:tcPr/>
                </a:tc>
              </a:tr>
              <a:tr h="850184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АООП для обучающихся с ТНР (</a:t>
                      </a:r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тяжелыми нарушениями речи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в соответствии с ФГОС начального общего образования.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аудиторная работа, 18 – самостоятельная работа.</a:t>
                      </a:r>
                      <a:endParaRPr lang="ru-RU" dirty="0"/>
                    </a:p>
                  </a:txBody>
                  <a:tcPr/>
                </a:tc>
              </a:tr>
              <a:tr h="132867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АООП и СИПР для обучающихся с </a:t>
                      </a:r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нарушением слуха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соответствии с ФГОС начального общего образования.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аудиторная работа, 36 – самостоятельная работа.</a:t>
                      </a:r>
                      <a:endParaRPr lang="ru-RU" dirty="0"/>
                    </a:p>
                  </a:txBody>
                  <a:tcPr/>
                </a:tc>
              </a:tr>
              <a:tr h="1700161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Специальные невербальные средства коммуникации лиц с </a:t>
                      </a:r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нарушенным слухом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сфере образования (Русский жестовый язык и калькирующая жестовая речь).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часа аудиторные</a:t>
                      </a:r>
                      <a:endParaRPr lang="ru-RU" dirty="0"/>
                    </a:p>
                  </a:txBody>
                  <a:tcPr/>
                </a:tc>
              </a:tr>
              <a:tr h="850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Программы курсов повышения квалификации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0" cy="7790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956"/>
                <a:gridCol w="4578052"/>
                <a:gridCol w="3428992"/>
              </a:tblGrid>
              <a:tr h="1161651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Тематика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курсов ( для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тьюторов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дефектологов, логопедов, специальных психологов и т.д.</a:t>
                      </a:r>
                      <a:r>
                        <a:rPr lang="ru-RU" dirty="0" smtClean="0"/>
                        <a:t>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 курсов</a:t>
                      </a:r>
                      <a:endParaRPr lang="ru-RU" dirty="0"/>
                    </a:p>
                  </a:txBody>
                  <a:tcPr/>
                </a:tc>
              </a:tr>
              <a:tr h="1510146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образовательной среды при включении в образовательный процесс детей </a:t>
                      </a:r>
                      <a:r>
                        <a:rPr kumimoji="0" lang="ru-RU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 нарушениями зрения.</a:t>
                      </a:r>
                      <a:endParaRPr lang="ru-RU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аудиторная работа, в т.ч. 15 с использованием дистанционных технологий; 32— самостоятельная работа.</a:t>
                      </a:r>
                      <a:endParaRPr lang="ru-RU" dirty="0"/>
                    </a:p>
                  </a:txBody>
                  <a:tcPr/>
                </a:tc>
              </a:tr>
              <a:tr h="1510146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АООП и СИПР для обучающихся </a:t>
                      </a:r>
                      <a:r>
                        <a:rPr kumimoji="0" lang="ru-RU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 нарушениями зрения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соответствии с ФГОС начального общего образования.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аудиторная работа, в  т.ч. 18 с использованием дистанционных технологий; 36 самостоятельная работа.</a:t>
                      </a:r>
                      <a:endParaRPr lang="ru-RU" dirty="0"/>
                    </a:p>
                  </a:txBody>
                  <a:tcPr/>
                </a:tc>
              </a:tr>
              <a:tr h="1510146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Коррекционно-педагогическая работа с обучающимися </a:t>
                      </a:r>
                      <a:r>
                        <a:rPr kumimoji="0" lang="ru-RU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 умеренной и тяжелой умственной отсталостью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условиях реализации ФГОС.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аудиторная работа, 32 – самостоятельная работа.</a:t>
                      </a:r>
                      <a:endParaRPr lang="ru-RU" dirty="0"/>
                    </a:p>
                  </a:txBody>
                  <a:tcPr/>
                </a:tc>
              </a:tr>
              <a:tr h="104928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Проектирование АООП для обучающихся с </a:t>
                      </a:r>
                      <a:r>
                        <a:rPr kumimoji="0" lang="ru-RU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интеллектуальной недостаточностью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условиях реализации ФГОС.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аудиторная работа, 44 – самостоятельная работа.</a:t>
                      </a:r>
                      <a:endParaRPr lang="ru-RU" dirty="0"/>
                    </a:p>
                  </a:txBody>
                  <a:tcPr/>
                </a:tc>
              </a:tr>
              <a:tr h="10492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2390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961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956"/>
                <a:gridCol w="5363870"/>
                <a:gridCol w="2643174"/>
              </a:tblGrid>
              <a:tr h="1157542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Тематика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курсов ( для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тьюторов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дефектологов, логопедов, специальных психологов и т.д.</a:t>
                      </a:r>
                      <a:r>
                        <a:rPr lang="ru-RU" dirty="0" smtClean="0"/>
                        <a:t>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 курсов</a:t>
                      </a:r>
                      <a:endParaRPr lang="ru-RU" dirty="0"/>
                    </a:p>
                  </a:txBody>
                  <a:tcPr/>
                </a:tc>
              </a:tr>
              <a:tr h="126256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Психолого-педагогические технологии обучения детей </a:t>
                      </a:r>
                      <a:r>
                        <a:rPr kumimoji="0" lang="ru-RU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kumimoji="0" lang="ru-RU" sz="18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РАС.</a:t>
                      </a:r>
                      <a:endParaRPr lang="ru-RU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аудиторная работа, 44 – самостоятельная работа.</a:t>
                      </a:r>
                      <a:endParaRPr lang="ru-RU" dirty="0"/>
                    </a:p>
                  </a:txBody>
                  <a:tcPr/>
                </a:tc>
              </a:tr>
              <a:tr h="1223212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ФГОС при обучении детей с </a:t>
                      </a:r>
                      <a:r>
                        <a:rPr kumimoji="0" lang="ru-RU" sz="1800" b="1" i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РАС</a:t>
                      </a: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Разработка АОП для обучающихся с РАС.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аудиторная работа, 44 – самостоятельная работа.</a:t>
                      </a:r>
                      <a:endParaRPr lang="ru-RU" dirty="0"/>
                    </a:p>
                  </a:txBody>
                  <a:tcPr/>
                </a:tc>
              </a:tr>
              <a:tr h="1157542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Проектирование воспитательной среды школы в условиях реализации ФГОС для обучающихся </a:t>
                      </a:r>
                      <a:r>
                        <a:rPr kumimoji="0" lang="ru-RU" sz="1800" i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ru-RU" sz="1800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i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ОВЗ</a:t>
                      </a:r>
                      <a:r>
                        <a:rPr kumimoji="0" lang="ru-RU" sz="1800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 условиях инклюзивного образования)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Психолого-педагогическое сопровождение социальной адаптации обучающихся с ОВЗ в условиях современного образования.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модуля по 18 часов.</a:t>
                      </a:r>
                    </a:p>
                  </a:txBody>
                  <a:tcPr/>
                </a:tc>
              </a:tr>
              <a:tr h="1504804">
                <a:tc>
                  <a:txBody>
                    <a:bodyPr/>
                    <a:lstStyle/>
                    <a:p>
                      <a:r>
                        <a:rPr lang="ru-RU" dirty="0" smtClean="0"/>
                        <a:t>72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Комплексный подход к реабилитации </a:t>
                      </a:r>
                      <a:r>
                        <a:rPr lang="ru-RU" dirty="0" smtClean="0"/>
                        <a:t>глухих детей </a:t>
                      </a:r>
                      <a:r>
                        <a:rPr lang="ru-RU" b="1" i="1" u="sng" dirty="0" smtClean="0">
                          <a:solidFill>
                            <a:srgbClr val="C00000"/>
                          </a:solidFill>
                        </a:rPr>
                        <a:t>после кохлеарной имплантации </a:t>
                      </a:r>
                      <a:r>
                        <a:rPr lang="ru-RU" dirty="0" smtClean="0"/>
                        <a:t>в условиях образовательной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 аудиторных, 16 часов -самостоятельная</a:t>
                      </a:r>
                      <a:r>
                        <a:rPr lang="ru-RU" baseline="0" dirty="0" smtClean="0"/>
                        <a:t> работа</a:t>
                      </a:r>
                      <a:endParaRPr lang="ru-RU" dirty="0"/>
                    </a:p>
                  </a:txBody>
                  <a:tcPr/>
                </a:tc>
              </a:tr>
              <a:tr h="10762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2"/>
          <a:ext cx="81439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08"/>
                <a:gridCol w="6000792"/>
              </a:tblGrid>
              <a:tr h="2125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 профессиональной переподготовки педагогов и специалистов</a:t>
                      </a:r>
                      <a:endParaRPr kumimoji="0" lang="ru-RU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Структура программы </a:t>
                      </a:r>
                      <a:endParaRPr lang="ru-RU" dirty="0"/>
                    </a:p>
                  </a:txBody>
                  <a:tcPr/>
                </a:tc>
              </a:tr>
              <a:tr h="4732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СурдопедагогикаОбразование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лиц с нарушением слуха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290 часов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более</a:t>
                      </a:r>
                      <a:endParaRPr kumimoji="0" lang="ru-RU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Модули: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eaLnBrk="1" latinLnBrk="0" hangingPunct="1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«Основы сурдопедагогики» - 72ч. (36 аудиторная работа, 36 – самостоятельная работа)</a:t>
                      </a:r>
                      <a:endParaRPr lang="ru-RU" dirty="0" smtClean="0"/>
                    </a:p>
                    <a:p>
                      <a:pPr rtl="0" eaLnBrk="1" latinLnBrk="0" hangingPunct="1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«Разработка АООП  и СИПР для обучающихся с нарушением слуха  в соответствии с ФГОС начального общего образования»-72 ч (36 аудиторная работа, 36 – самостоятельная работа).</a:t>
                      </a:r>
                      <a:endParaRPr lang="ru-RU" dirty="0" smtClean="0"/>
                    </a:p>
                    <a:p>
                      <a:pPr rtl="0" eaLnBrk="1" latinLnBrk="0" hangingPunct="1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«Специальные невербальные средства коммуникации лиц с нарушенным слухом в сфере образования»-72 ч.</a:t>
                      </a:r>
                      <a:endParaRPr lang="ru-RU" dirty="0" smtClean="0"/>
                    </a:p>
                    <a:p>
                      <a:pPr rtl="0" eaLnBrk="1" latinLnBrk="0" hangingPunct="1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 часа – дополнительный модуль по выбору (расширение в рамках предложенных или «Дошкольное образование», «Образование и реабилитация детей после кохлеарной имплантации» и др.).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2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187"/>
                <a:gridCol w="5123813"/>
              </a:tblGrid>
              <a:tr h="2400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«ТИФЛОПЕДАГОГИКА: ОБРАЗОВАНИЕ ЛИЦ С НАРУШЕНИЕМ ЗРЕНИЯ», реализуется с применением ДОТ, на базе высшего образования.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288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1. Основы обучения детей раннего и дошкольного возраста — 94 ч.</a:t>
                      </a:r>
                    </a:p>
                    <a:p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2. Основы обучения детей школьного возраста с нарушением зрения  - 149 ч.</a:t>
                      </a:r>
                      <a:endParaRPr lang="ru-RU" dirty="0"/>
                    </a:p>
                  </a:txBody>
                  <a:tcPr/>
                </a:tc>
              </a:tr>
              <a:tr h="445742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Инновационные технологии в обучении и воспитании детей с интеллектуальными нарушениями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500/522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Олигофренопедагогика. Образование лиц с нарушениями в интеллектуальном развитии (522ч.)</a:t>
                      </a:r>
                    </a:p>
                    <a:p>
                      <a:endParaRPr kumimoji="0"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Логопедия. Образование лиц с нарушениями речи (512 ч.)</a:t>
                      </a: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348 аудиторная работа, 152 – самостоятельная работа.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(Состоит из модулей по тематике выше указанных курсов повышения квалификации).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Действующая программа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Действующая программа</a:t>
                      </a:r>
                      <a:endParaRPr kumimoji="0" lang="ru-RU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магистерские программы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7929618" cy="53127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по направлению </a:t>
            </a:r>
          </a:p>
          <a:p>
            <a:pPr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специальное (дефектологическое) образование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Психолого-педагогическая реабилитация лиц с ограниченными возможностями здоровья (очная, заочная форма обучения)</a:t>
            </a:r>
          </a:p>
          <a:p>
            <a:pPr marL="514350" indent="-514350">
              <a:buAutoNum type="arabicPeriod"/>
            </a:pPr>
            <a:r>
              <a:rPr lang="ru-RU" dirty="0" smtClean="0"/>
              <a:t>Логопедическая работа с лицами, имеющими речевые нарушения (очная, заочная форма обучения)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Инклюзивное образование лиц с ограниченными возможностями здоровья (</a:t>
            </a:r>
            <a:r>
              <a:rPr lang="ru-RU" i="1" u="sng" dirty="0" smtClean="0"/>
              <a:t>открытие в будущем году</a:t>
            </a:r>
            <a:r>
              <a:rPr lang="ru-RU" dirty="0" smtClean="0"/>
              <a:t>)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</TotalTime>
  <Words>796</Words>
  <PresentationFormat>Экран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     Модель введения ФГОС ОВЗ на территории Красноярского края</vt:lpstr>
      <vt:lpstr>Стратегия действий кгпу</vt:lpstr>
      <vt:lpstr>Слайд 3</vt:lpstr>
      <vt:lpstr>Программы курсов повышения квалификации </vt:lpstr>
      <vt:lpstr>Программы курсов повышения квалификации </vt:lpstr>
      <vt:lpstr>Слайд 6</vt:lpstr>
      <vt:lpstr>Слайд 7</vt:lpstr>
      <vt:lpstr>Слайд 8</vt:lpstr>
      <vt:lpstr> магистерские программы</vt:lpstr>
      <vt:lpstr>Слайд 10</vt:lpstr>
      <vt:lpstr>Действующие Программы курсов повышения квалификации </vt:lpstr>
      <vt:lpstr>    заявки на обучение присылайте на электронный адрес  svet_v_tunele@mail.ru  Шандыбо Светлане Викторовне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Модель введения ФГОС ОВЗ на территории Красноярского края</dc:title>
  <cp:lastModifiedBy>XP GAME 2010</cp:lastModifiedBy>
  <cp:revision>4</cp:revision>
  <dcterms:modified xsi:type="dcterms:W3CDTF">2015-08-19T15:24:10Z</dcterms:modified>
</cp:coreProperties>
</file>