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2" r:id="rId3"/>
    <p:sldId id="257" r:id="rId4"/>
    <p:sldId id="258" r:id="rId5"/>
    <p:sldId id="260" r:id="rId6"/>
    <p:sldId id="261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5" r:id="rId18"/>
    <p:sldId id="272" r:id="rId19"/>
    <p:sldId id="273" r:id="rId20"/>
    <p:sldId id="271" r:id="rId21"/>
    <p:sldId id="276" r:id="rId22"/>
    <p:sldId id="326" r:id="rId23"/>
    <p:sldId id="327" r:id="rId24"/>
    <p:sldId id="329" r:id="rId25"/>
    <p:sldId id="330" r:id="rId26"/>
    <p:sldId id="331" r:id="rId27"/>
    <p:sldId id="332" r:id="rId28"/>
    <p:sldId id="328" r:id="rId29"/>
    <p:sldId id="283" r:id="rId30"/>
    <p:sldId id="284" r:id="rId31"/>
    <p:sldId id="285" r:id="rId32"/>
    <p:sldId id="286" r:id="rId33"/>
    <p:sldId id="287" r:id="rId34"/>
    <p:sldId id="288" r:id="rId35"/>
    <p:sldId id="292" r:id="rId36"/>
    <p:sldId id="291" r:id="rId37"/>
    <p:sldId id="289" r:id="rId38"/>
    <p:sldId id="293" r:id="rId39"/>
    <p:sldId id="295" r:id="rId40"/>
    <p:sldId id="296" r:id="rId41"/>
    <p:sldId id="311" r:id="rId42"/>
    <p:sldId id="312" r:id="rId43"/>
    <p:sldId id="313" r:id="rId44"/>
    <p:sldId id="314" r:id="rId45"/>
    <p:sldId id="316" r:id="rId46"/>
    <p:sldId id="317" r:id="rId47"/>
    <p:sldId id="318" r:id="rId48"/>
    <p:sldId id="320" r:id="rId49"/>
    <p:sldId id="319" r:id="rId50"/>
    <p:sldId id="321" r:id="rId51"/>
    <p:sldId id="322" r:id="rId52"/>
    <p:sldId id="323" r:id="rId53"/>
    <p:sldId id="324" r:id="rId54"/>
    <p:sldId id="325" r:id="rId55"/>
    <p:sldId id="298" r:id="rId56"/>
    <p:sldId id="301" r:id="rId57"/>
    <p:sldId id="297" r:id="rId58"/>
    <p:sldId id="309" r:id="rId59"/>
    <p:sldId id="299" r:id="rId60"/>
    <p:sldId id="335" r:id="rId61"/>
    <p:sldId id="336" r:id="rId62"/>
    <p:sldId id="302" r:id="rId63"/>
    <p:sldId id="303" r:id="rId64"/>
    <p:sldId id="337" r:id="rId65"/>
    <p:sldId id="333" r:id="rId6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mes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6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akonprost.ru/content/base/10888" TargetMode="External"/><Relationship Id="rId3" Type="http://schemas.openxmlformats.org/officeDocument/2006/relationships/hyperlink" Target="http://base.garant.ru/10164504" TargetMode="External"/><Relationship Id="rId7" Type="http://schemas.openxmlformats.org/officeDocument/2006/relationships/hyperlink" Target="http://273-&#1092;&#1079;.&#1088;&#1092;/akty_minobrnauki_rossii/pismo-minobrnauki-rf-ot-7062013-no-ir-53507" TargetMode="External"/><Relationship Id="rId2" Type="http://schemas.openxmlformats.org/officeDocument/2006/relationships/hyperlink" Target="http://base.garant.ru/7029136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estpravo.ru/rossijskoje/jm-normy/f6v.htm" TargetMode="External"/><Relationship Id="rId5" Type="http://schemas.openxmlformats.org/officeDocument/2006/relationships/hyperlink" Target="http://base.garant.ru/194365" TargetMode="External"/><Relationship Id="rId4" Type="http://schemas.openxmlformats.org/officeDocument/2006/relationships/hyperlink" Target="http://base.garant.ru/70183566" TargetMode="External"/><Relationship Id="rId9" Type="http://schemas.openxmlformats.org/officeDocument/2006/relationships/hyperlink" Target="http://perspektiva-inva.ru/protec-rights/law/federal/vw-526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412776"/>
            <a:ext cx="6777318" cy="1800200"/>
          </a:xfrm>
        </p:spPr>
        <p:txBody>
          <a:bodyPr>
            <a:noAutofit/>
          </a:bodyPr>
          <a:lstStyle/>
          <a:p>
            <a:r>
              <a:rPr lang="ru-RU" sz="3200" b="1" dirty="0">
                <a:effectLst/>
              </a:rPr>
              <a:t>Нормативно – правовая база инклюзивного (интегрированного) образования детей – инвалидов и детей с ОВЗ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3861048"/>
            <a:ext cx="2768352" cy="1659414"/>
          </a:xfrm>
        </p:spPr>
        <p:txBody>
          <a:bodyPr>
            <a:normAutofit/>
          </a:bodyPr>
          <a:lstStyle/>
          <a:p>
            <a:pPr algn="r"/>
            <a:endParaRPr lang="ru-RU" sz="1800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250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1988841"/>
            <a:ext cx="7745505" cy="4137322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sz="4500" dirty="0"/>
              <a:t>7. Обучающиеся с ограниченными возможностями здоровья, проживающие в организации, осуществляющей образовательную деятельность, находятся на полном государственном обеспечении и обеспечиваются питанием, одеждой, обувью, мягким и жестким инвентарем. Иные обучающиеся с ограниченными возможностями здоровья обеспечиваются бесплатным двухразовым питанием.</a:t>
            </a:r>
          </a:p>
          <a:p>
            <a:pPr marL="0" indent="0">
              <a:buNone/>
            </a:pPr>
            <a:r>
              <a:rPr lang="ru-RU" sz="4500" dirty="0" smtClean="0"/>
              <a:t>8</a:t>
            </a:r>
            <a:r>
              <a:rPr lang="ru-RU" sz="4500" dirty="0"/>
              <a:t>. Профессиональное обучение и профессиональное образование обучающихся с ограниченными возможностями здоровья осуществляются на основе образовательных программ, адаптированных при необходимости для обучения указанных обучающихся.</a:t>
            </a:r>
          </a:p>
          <a:p>
            <a:pPr marL="0" indent="0">
              <a:buNone/>
            </a:pPr>
            <a:r>
              <a:rPr lang="ru-RU" sz="4500" dirty="0" smtClean="0"/>
              <a:t>9</a:t>
            </a:r>
            <a:r>
              <a:rPr lang="ru-RU" sz="4500" dirty="0"/>
              <a:t>. Органы государственной власти субъектов Российской Федерации обеспечивают получение профессионального обучения обучающимися с ограниченными возможностями здоровья </a:t>
            </a:r>
            <a:r>
              <a:rPr lang="ru-RU" sz="4500" dirty="0" smtClean="0"/>
              <a:t>, </a:t>
            </a:r>
            <a:r>
              <a:rPr lang="ru-RU" sz="4500" dirty="0"/>
              <a:t>не имеющими основного общего или среднего общего образования</a:t>
            </a:r>
            <a:r>
              <a:rPr lang="ru-RU" sz="4500" dirty="0" smtClean="0"/>
              <a:t>.</a:t>
            </a:r>
            <a:endParaRPr lang="ru-RU" sz="45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>
                <a:solidFill>
                  <a:prstClr val="black"/>
                </a:solidFill>
              </a:rPr>
              <a:t>Глава 11. Особенности реализации некоторых видов образовательных программ и получения образования отдельными категориями обучающихся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7747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1988841"/>
            <a:ext cx="7745505" cy="4137322"/>
          </a:xfrm>
        </p:spPr>
        <p:txBody>
          <a:bodyPr/>
          <a:lstStyle/>
          <a:p>
            <a:pPr marL="0" lvl="0" indent="0">
              <a:buClr>
                <a:srgbClr val="873624"/>
              </a:buClr>
              <a:buNone/>
            </a:pPr>
            <a:r>
              <a:rPr lang="ru-RU" sz="1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10. Профессиональными образовательными организациями и образовательными организациями высшего образования, а также организациями, осуществляющими образовательную деятельность по основным программам профессионального обучения, должны быть созданы специальные условия для получения образования обучающимися с ограниченными возможностями здоровья.</a:t>
            </a:r>
          </a:p>
          <a:p>
            <a:pPr marL="0" lvl="0" indent="0">
              <a:buClr>
                <a:srgbClr val="873624"/>
              </a:buClr>
              <a:buNone/>
            </a:pPr>
            <a:r>
              <a:rPr lang="ru-RU" sz="1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11</a:t>
            </a:r>
            <a:r>
              <a:rPr lang="ru-RU" sz="1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. При получении образования обучающимся с ограниченными возможностями здоровья предоставляются бесплатно специальные учебники и учебные пособия, иная учебная литература, а также услуги </a:t>
            </a:r>
            <a:r>
              <a:rPr lang="ru-RU" sz="14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сурдопереводчиков</a:t>
            </a:r>
            <a:r>
              <a:rPr lang="ru-RU" sz="1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. Указанная мера социальной поддержки является расходным обязательством субъекта Российской Федерации в отношении таких обучающихся, за исключением обучающихся за счет бюджетных ассигнований федерального бюджета. </a:t>
            </a:r>
            <a:endParaRPr lang="ru-RU" sz="14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>
              <a:buClr>
                <a:srgbClr val="873624"/>
              </a:buClr>
              <a:buNone/>
            </a:pPr>
            <a:r>
              <a:rPr lang="ru-RU" sz="1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12</a:t>
            </a:r>
            <a:r>
              <a:rPr lang="ru-RU" sz="1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. Государство в лице уполномоченных им органов государственной власти Российской Федерации и органов государственной власти субъектов Российской Федерации обеспечивает подготовку педагогических работников, владеющих специальными педагогическими подходами и методами обучения и воспитания обучающихся с ограниченными возможностями здоровья, и содействует привлечению таких работников в организации, осуществляющие образовательную деятельность.</a:t>
            </a:r>
          </a:p>
          <a:p>
            <a:pPr lvl="0">
              <a:buClr>
                <a:srgbClr val="873624"/>
              </a:buClr>
            </a:pPr>
            <a:endParaRPr lang="ru-RU" sz="6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>
                <a:solidFill>
                  <a:prstClr val="black"/>
                </a:solidFill>
              </a:rPr>
              <a:t>Глава 11. Особенности реализации некоторых видов образовательных программ и получения образования отдельными категориями обучающихся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04498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772816"/>
            <a:ext cx="7756263" cy="3002860"/>
          </a:xfrm>
        </p:spPr>
        <p:txBody>
          <a:bodyPr/>
          <a:lstStyle/>
          <a:p>
            <a:r>
              <a:rPr lang="ru-RU" sz="2800" b="1" i="1" dirty="0">
                <a:solidFill>
                  <a:schemeClr val="tx1"/>
                </a:solidFill>
              </a:rPr>
              <a:t>Федеральный закон от 24 ноября 1995 г. №</a:t>
            </a:r>
            <a:r>
              <a:rPr lang="ru-RU" sz="2800" b="1" i="1" dirty="0" smtClean="0">
                <a:solidFill>
                  <a:schemeClr val="tx1"/>
                </a:solidFill>
              </a:rPr>
              <a:t> 181-ФЗ "</a:t>
            </a:r>
            <a:r>
              <a:rPr lang="ru-RU" sz="2800" b="1" i="1" dirty="0">
                <a:solidFill>
                  <a:schemeClr val="tx1"/>
                </a:solidFill>
              </a:rPr>
              <a:t>О социальной защите инвалидов в Российской </a:t>
            </a:r>
            <a:r>
              <a:rPr lang="ru-RU" sz="2800" b="1" i="1" dirty="0" smtClean="0">
                <a:solidFill>
                  <a:schemeClr val="tx1"/>
                </a:solidFill>
              </a:rPr>
              <a:t>Федерации"(</a:t>
            </a:r>
            <a:r>
              <a:rPr lang="ru-RU" sz="2800" b="1" i="1" dirty="0">
                <a:solidFill>
                  <a:schemeClr val="tx1"/>
                </a:solidFill>
              </a:rPr>
              <a:t>с изменениями и дополнениями) </a:t>
            </a:r>
          </a:p>
        </p:txBody>
      </p:sp>
    </p:spTree>
    <p:extLst>
      <p:ext uri="{BB962C8B-B14F-4D97-AF65-F5344CB8AC3E}">
        <p14:creationId xmlns:p14="http://schemas.microsoft.com/office/powerpoint/2010/main" xmlns="" val="2263815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1916833"/>
            <a:ext cx="7745505" cy="4209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/>
              <a:t>Статья </a:t>
            </a:r>
            <a:r>
              <a:rPr lang="ru-RU" sz="1600" b="1" dirty="0"/>
              <a:t>1. Понятие "инвалид", основания определения группы </a:t>
            </a:r>
            <a:r>
              <a:rPr lang="ru-RU" sz="1600" b="1" dirty="0" smtClean="0"/>
              <a:t>инвалидности</a:t>
            </a:r>
          </a:p>
          <a:p>
            <a:pPr marL="0" indent="0">
              <a:buNone/>
            </a:pPr>
            <a:r>
              <a:rPr lang="ru-RU" sz="1600" b="1" i="1" u="sng" dirty="0"/>
              <a:t>Инвалид </a:t>
            </a:r>
            <a:r>
              <a:rPr lang="ru-RU" sz="1600" dirty="0"/>
              <a:t>- лицо,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</a:t>
            </a:r>
            <a:r>
              <a:rPr lang="ru-RU" sz="1600" dirty="0" smtClean="0"/>
              <a:t>его </a:t>
            </a:r>
            <a:r>
              <a:rPr lang="ru-RU" sz="1600" dirty="0"/>
              <a:t>социальной защиты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1600" dirty="0"/>
              <a:t>В зависимости от степени расстройства функций организма и ограничения жизнедеятельности </a:t>
            </a:r>
            <a:r>
              <a:rPr lang="ru-RU" sz="1600" dirty="0" smtClean="0"/>
              <a:t>лицам в </a:t>
            </a:r>
            <a:r>
              <a:rPr lang="ru-RU" sz="1600" dirty="0"/>
              <a:t>возрасте до 18 лет устанавливается категория "</a:t>
            </a:r>
            <a:r>
              <a:rPr lang="ru-RU" sz="1600" b="1" i="1" u="sng" dirty="0"/>
              <a:t>ребенок-инвалид</a:t>
            </a:r>
            <a:r>
              <a:rPr lang="ru-RU" sz="1600" dirty="0"/>
              <a:t>".</a:t>
            </a:r>
          </a:p>
          <a:p>
            <a:pPr marL="0" indent="0">
              <a:buNone/>
            </a:pPr>
            <a:r>
              <a:rPr lang="ru-RU" sz="1600" dirty="0" smtClean="0"/>
              <a:t>Признание </a:t>
            </a:r>
            <a:r>
              <a:rPr lang="ru-RU" sz="1600" dirty="0"/>
              <a:t>лица инвалидом осуществляется федеральным учреждением медико-социальной экспертизы. Порядок и условия признания лица инвалидом устанавливаются Правительством Российской Федерации</a:t>
            </a:r>
            <a:r>
              <a:rPr lang="ru-RU" sz="1800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>
                <a:solidFill>
                  <a:prstClr val="black"/>
                </a:solidFill>
              </a:rPr>
              <a:t>Глава 1</a:t>
            </a:r>
            <a:r>
              <a:rPr lang="en-US" sz="2800" b="1" i="1" dirty="0" smtClean="0">
                <a:solidFill>
                  <a:schemeClr val="tx1"/>
                </a:solidFill>
              </a:rPr>
              <a:t>. </a:t>
            </a:r>
            <a:r>
              <a:rPr lang="ru-RU" sz="2800" b="1" i="1" dirty="0">
                <a:solidFill>
                  <a:schemeClr val="tx1"/>
                </a:solidFill>
              </a:rPr>
              <a:t>Общие положения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892300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060848"/>
            <a:ext cx="7745505" cy="4065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Статья 3. Законодательство Российской Федерации о социальной защите инвалидов</a:t>
            </a:r>
          </a:p>
          <a:p>
            <a:pPr marL="0" indent="0">
              <a:buNone/>
            </a:pPr>
            <a:r>
              <a:rPr lang="ru-RU" sz="1900" dirty="0" smtClean="0"/>
              <a:t>Законодательство </a:t>
            </a:r>
            <a:r>
              <a:rPr lang="ru-RU" sz="1900" dirty="0"/>
              <a:t>Российской Федерации о социальной защите инвалидов состоит из соответствующих положений Конституции Российской Федерации, настоящего Федерального закона, других федеральных законов и иных нормативных правовых актов Российской Федерации, а также законов и иных нормативных правовых актов субъектов Российской Федерации.</a:t>
            </a:r>
          </a:p>
          <a:p>
            <a:pPr marL="0" indent="0">
              <a:buNone/>
            </a:pPr>
            <a:r>
              <a:rPr lang="ru-RU" sz="1900" dirty="0" smtClean="0"/>
              <a:t>Если международным </a:t>
            </a:r>
            <a:r>
              <a:rPr lang="ru-RU" sz="1900" dirty="0"/>
              <a:t>договором (соглашением) Российской Федерации установлены иные правила, чем предусмотренные настоящим Федеральным законом, то применяются правила международного договора (соглашения).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>
                <a:solidFill>
                  <a:prstClr val="black"/>
                </a:solidFill>
              </a:rPr>
              <a:t>Глава 1</a:t>
            </a:r>
            <a:r>
              <a:rPr lang="en-US" sz="2400" b="1" i="1" dirty="0">
                <a:solidFill>
                  <a:prstClr val="black"/>
                </a:solidFill>
              </a:rPr>
              <a:t>. </a:t>
            </a:r>
            <a:r>
              <a:rPr lang="ru-RU" sz="2400" b="1" i="1" dirty="0">
                <a:solidFill>
                  <a:prstClr val="black"/>
                </a:solidFill>
              </a:rPr>
              <a:t>Общие положения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10450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988840"/>
            <a:ext cx="7745505" cy="35177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b="1" i="1" u="sng" dirty="0" smtClean="0"/>
          </a:p>
          <a:p>
            <a:pPr marL="0" indent="0">
              <a:buNone/>
            </a:pPr>
            <a:r>
              <a:rPr lang="ru-RU" sz="2200" b="1" dirty="0" smtClean="0"/>
              <a:t>Статья 7. Понятие медико-социальной экспертизы</a:t>
            </a:r>
          </a:p>
          <a:p>
            <a:pPr marL="0" indent="0">
              <a:buNone/>
            </a:pPr>
            <a:r>
              <a:rPr lang="ru-RU" sz="2200" b="1" i="1" u="sng" dirty="0" smtClean="0"/>
              <a:t>Медико-социальная экспертиза </a:t>
            </a:r>
            <a:r>
              <a:rPr lang="ru-RU" sz="2200" dirty="0" smtClean="0"/>
              <a:t>- определение в установленном порядке потребностей </a:t>
            </a:r>
            <a:r>
              <a:rPr lang="ru-RU" sz="2200" dirty="0" err="1" smtClean="0"/>
              <a:t>освидетельствуемого</a:t>
            </a:r>
            <a:r>
              <a:rPr lang="ru-RU" sz="2200" dirty="0" smtClean="0"/>
              <a:t> лица в мерах социальной защиты, включая реабилитацию, на основе оценки ограничений жизнедеятельности, вызванных стойким расстройством функций организма.</a:t>
            </a:r>
          </a:p>
          <a:p>
            <a:pPr marL="0" indent="0">
              <a:buNone/>
            </a:pPr>
            <a:r>
              <a:rPr lang="ru-RU" sz="2200" b="1" dirty="0" smtClean="0"/>
              <a:t>Статья 8. Федеральные учреждения медико-социальной экспертизы</a:t>
            </a:r>
          </a:p>
          <a:p>
            <a:pPr marL="0" indent="0">
              <a:buNone/>
            </a:pPr>
            <a:r>
              <a:rPr lang="ru-RU" sz="2200" dirty="0" smtClean="0"/>
              <a:t>На федеральные учреждения медико-социальной экспертизы возлагаются:</a:t>
            </a:r>
          </a:p>
          <a:p>
            <a:pPr marL="0" indent="0">
              <a:buNone/>
            </a:pPr>
            <a:r>
              <a:rPr lang="ru-RU" sz="2200" dirty="0" smtClean="0"/>
              <a:t>1) установление инвалидности, ее причин, сроков, времени наступления инвалидности, потребности инвалида в различных видах социальной защиты;</a:t>
            </a:r>
          </a:p>
          <a:p>
            <a:pPr marL="0" indent="0">
              <a:buNone/>
            </a:pPr>
            <a:r>
              <a:rPr lang="ru-RU" sz="2200" dirty="0" smtClean="0"/>
              <a:t>2) разработка индивидуальных программ реабилитации инвалидов;</a:t>
            </a:r>
          </a:p>
          <a:p>
            <a:pPr marL="0" indent="0">
              <a:buNone/>
            </a:pPr>
            <a:r>
              <a:rPr lang="ru-RU" sz="2200" dirty="0" smtClean="0"/>
              <a:t>3) </a:t>
            </a:r>
            <a:r>
              <a:rPr lang="ru-RU" sz="2200" dirty="0"/>
              <a:t>участие в разработке комплексных программ реабилитации инвалидов, профилактики инвалидности и социальной защиты инвалидов</a:t>
            </a:r>
            <a:endParaRPr lang="ru-RU" sz="2200" dirty="0" smtClean="0"/>
          </a:p>
          <a:p>
            <a:pPr marL="0" indent="0">
              <a:buNone/>
            </a:pPr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274668"/>
          </a:xfrm>
        </p:spPr>
        <p:txBody>
          <a:bodyPr/>
          <a:lstStyle/>
          <a:p>
            <a:r>
              <a:rPr lang="ru-RU" sz="2800" b="1" i="1" dirty="0">
                <a:solidFill>
                  <a:schemeClr val="tx1"/>
                </a:solidFill>
              </a:rPr>
              <a:t>Глава 2</a:t>
            </a:r>
            <a:r>
              <a:rPr lang="en-US" sz="2800" b="1" i="1" dirty="0" smtClean="0">
                <a:solidFill>
                  <a:schemeClr val="tx1"/>
                </a:solidFill>
              </a:rPr>
              <a:t>. </a:t>
            </a:r>
            <a:r>
              <a:rPr lang="ru-RU" sz="2800" b="1" i="1" dirty="0">
                <a:solidFill>
                  <a:schemeClr val="tx1"/>
                </a:solidFill>
              </a:rPr>
              <a:t>Медико-социальная экспертиза</a:t>
            </a:r>
          </a:p>
        </p:txBody>
      </p:sp>
    </p:spTree>
    <p:extLst>
      <p:ext uri="{BB962C8B-B14F-4D97-AF65-F5344CB8AC3E}">
        <p14:creationId xmlns:p14="http://schemas.microsoft.com/office/powerpoint/2010/main" xmlns="" val="4052878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132856"/>
            <a:ext cx="7745505" cy="35612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Статья 9. Понятие реабилитации инвалидов</a:t>
            </a:r>
          </a:p>
          <a:p>
            <a:pPr marL="0" indent="0">
              <a:buNone/>
            </a:pPr>
            <a:r>
              <a:rPr lang="ru-RU" sz="1600" dirty="0" smtClean="0"/>
              <a:t>Реабилитация </a:t>
            </a:r>
            <a:r>
              <a:rPr lang="ru-RU" sz="1600" dirty="0"/>
              <a:t>инвалидов - система и процесс полного или частичного восстановления способностей инвалидов к бытовой, общественной и профессиональной деятельности. Реабилитация инвалидов направлена на устранение или возможно более полную компенсацию ограничений жизнедеятельности, вызванных нарушением здоровья со стойким расстройством функций организма, в целях социальной адаптации инвалидов, достижения ими материальной независимости и их интеграции в общество.</a:t>
            </a:r>
          </a:p>
          <a:p>
            <a:pPr marL="0" indent="0">
              <a:buNone/>
            </a:pPr>
            <a:r>
              <a:rPr lang="ru-RU" sz="1600" dirty="0" smtClean="0"/>
              <a:t>Основные </a:t>
            </a:r>
            <a:r>
              <a:rPr lang="ru-RU" sz="1600" dirty="0"/>
              <a:t>направления реабилитации инвалидов включают в </a:t>
            </a:r>
            <a:r>
              <a:rPr lang="ru-RU" sz="1600" dirty="0" smtClean="0"/>
              <a:t>себя: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600" dirty="0" smtClean="0"/>
              <a:t>восстановительные </a:t>
            </a:r>
            <a:r>
              <a:rPr lang="ru-RU" sz="1600" dirty="0"/>
              <a:t>медицинские мероприятия, </a:t>
            </a:r>
            <a:r>
              <a:rPr lang="ru-RU" sz="1600" dirty="0" smtClean="0"/>
              <a:t>протезирование , </a:t>
            </a:r>
            <a:r>
              <a:rPr lang="ru-RU" sz="1600" dirty="0"/>
              <a:t>санаторно-курортное лечение;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600" dirty="0" smtClean="0"/>
              <a:t>профессиональную ориентацию, обучение и образование, содействие в трудоустройстве, производственную адаптацию;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600" dirty="0" smtClean="0"/>
              <a:t>социально-средовую</a:t>
            </a:r>
            <a:r>
              <a:rPr lang="ru-RU" sz="1600" dirty="0"/>
              <a:t>, социально-педагогическую, социально-психологическую и социокультурную реабилитацию, социально-бытовую адаптацию; физкультурно-оздоровительные мероприятия, спорт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>
                <a:solidFill>
                  <a:prstClr val="black"/>
                </a:solidFill>
              </a:rPr>
              <a:t>Глава </a:t>
            </a:r>
            <a:r>
              <a:rPr lang="ru-RU" sz="2800" b="1" i="1" dirty="0" smtClean="0">
                <a:solidFill>
                  <a:prstClr val="black"/>
                </a:solidFill>
              </a:rPr>
              <a:t>3</a:t>
            </a:r>
            <a:r>
              <a:rPr lang="en-US" sz="2800" b="1" i="1" dirty="0" smtClean="0">
                <a:solidFill>
                  <a:prstClr val="black"/>
                </a:solidFill>
              </a:rPr>
              <a:t>. </a:t>
            </a:r>
            <a:r>
              <a:rPr lang="ru-RU" sz="2800" b="1" i="1" dirty="0">
                <a:solidFill>
                  <a:prstClr val="black"/>
                </a:solidFill>
              </a:rPr>
              <a:t>Реабилитация инвалидов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688286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2060848"/>
            <a:ext cx="7745505" cy="3301751"/>
          </a:xfrm>
        </p:spPr>
        <p:txBody>
          <a:bodyPr>
            <a:normAutofit fontScale="25000" lnSpcReduction="20000"/>
          </a:bodyPr>
          <a:lstStyle/>
          <a:p>
            <a:endParaRPr lang="ru-RU" sz="3400" dirty="0" smtClean="0"/>
          </a:p>
          <a:p>
            <a:pPr marL="0" indent="0">
              <a:buNone/>
            </a:pPr>
            <a:r>
              <a:rPr lang="ru-RU" sz="6400" b="1" dirty="0" smtClean="0"/>
              <a:t>Статья 10. Федеральный перечень реабилитационных мероприятий, технических средств реабилитации и услуг, предоставляемых инвалиду</a:t>
            </a:r>
          </a:p>
          <a:p>
            <a:pPr marL="0" indent="0">
              <a:buNone/>
            </a:pPr>
            <a:r>
              <a:rPr lang="ru-RU" sz="6400" dirty="0" smtClean="0"/>
              <a:t>Государство гарантирует инвалидам проведение реабилитационных мероприятий, получение технических средств и услуг, предусмотренных федеральным перечнем реабилитационных мероприятий, технических средств реабилитации и услуг, предоставляемых инвалиду за счет средств федерального бюджета.</a:t>
            </a:r>
          </a:p>
          <a:p>
            <a:pPr marL="0" indent="0">
              <a:buNone/>
            </a:pPr>
            <a:endParaRPr lang="ru-RU" sz="6400" b="1" dirty="0"/>
          </a:p>
          <a:p>
            <a:pPr marL="0" indent="0">
              <a:buNone/>
            </a:pPr>
            <a:r>
              <a:rPr lang="ru-RU" sz="6400" b="1" dirty="0" smtClean="0"/>
              <a:t>Статья 11.1. Технические средства реабилитации инвалидов</a:t>
            </a:r>
          </a:p>
          <a:p>
            <a:pPr marL="0" indent="0">
              <a:buNone/>
            </a:pPr>
            <a:r>
              <a:rPr lang="ru-RU" sz="6400" dirty="0" smtClean="0"/>
              <a:t>К техническим средствам реабилитации инвалидов относятся устройства, содержащие технические решения, в том числе специальные, используемые для компенсации или устранения стойких ограничений жизнедеятельности инвалида.</a:t>
            </a:r>
          </a:p>
          <a:p>
            <a:pPr marL="342900" indent="-342900">
              <a:buClrTx/>
              <a:buFont typeface="+mj-lt"/>
              <a:buAutoNum type="arabicParenR"/>
            </a:pPr>
            <a:r>
              <a:rPr lang="ru-RU" sz="6400" dirty="0"/>
              <a:t>специальные средства для ухода;</a:t>
            </a:r>
          </a:p>
          <a:p>
            <a:pPr marL="342900" indent="-342900">
              <a:buClrTx/>
              <a:buFont typeface="+mj-lt"/>
              <a:buAutoNum type="arabicParenR"/>
            </a:pPr>
            <a:endParaRPr lang="ru-RU" sz="6400" dirty="0"/>
          </a:p>
          <a:p>
            <a:pPr marL="342900" indent="-342900">
              <a:buClrTx/>
              <a:buFont typeface="+mj-lt"/>
              <a:buAutoNum type="arabicParenR"/>
            </a:pPr>
            <a:r>
              <a:rPr lang="ru-RU" sz="6400" dirty="0"/>
              <a:t>специальные средства </a:t>
            </a:r>
            <a:r>
              <a:rPr lang="ru-RU" sz="6400" dirty="0" smtClean="0"/>
              <a:t>для </a:t>
            </a:r>
            <a:r>
              <a:rPr lang="ru-RU" sz="6400" dirty="0"/>
              <a:t>общения и обмена информацией;</a:t>
            </a:r>
          </a:p>
          <a:p>
            <a:pPr marL="342900" indent="-342900">
              <a:buClrTx/>
              <a:buFont typeface="+mj-lt"/>
              <a:buAutoNum type="arabicParenR"/>
            </a:pPr>
            <a:endParaRPr lang="ru-RU" sz="6400" dirty="0"/>
          </a:p>
          <a:p>
            <a:pPr marL="342900" indent="-342900">
              <a:buClrTx/>
              <a:buFont typeface="+mj-lt"/>
              <a:buAutoNum type="arabicParenR"/>
            </a:pPr>
            <a:r>
              <a:rPr lang="ru-RU" sz="6400" dirty="0"/>
              <a:t>специальные средства для </a:t>
            </a:r>
            <a:r>
              <a:rPr lang="ru-RU" sz="6400" dirty="0" smtClean="0"/>
              <a:t>обучения образования;</a:t>
            </a:r>
            <a:endParaRPr lang="ru-RU" sz="6400" dirty="0"/>
          </a:p>
          <a:p>
            <a:pPr marL="342900" indent="-342900">
              <a:buClrTx/>
              <a:buFont typeface="+mj-lt"/>
              <a:buAutoNum type="arabicParenR"/>
            </a:pPr>
            <a:endParaRPr lang="ru-RU" sz="6400" dirty="0"/>
          </a:p>
          <a:p>
            <a:pPr marL="342900" indent="-342900">
              <a:buClrTx/>
              <a:buFont typeface="+mj-lt"/>
              <a:buAutoNum type="arabicParenR"/>
            </a:pPr>
            <a:r>
              <a:rPr lang="ru-RU" sz="6400" dirty="0"/>
              <a:t>протезные изделия </a:t>
            </a:r>
            <a:r>
              <a:rPr lang="ru-RU" sz="6400" dirty="0" smtClean="0"/>
              <a:t>(слуховые </a:t>
            </a:r>
            <a:r>
              <a:rPr lang="ru-RU" sz="6400" dirty="0"/>
              <a:t>аппараты);</a:t>
            </a:r>
            <a:endParaRPr lang="ru-RU" sz="6400" dirty="0" smtClean="0"/>
          </a:p>
          <a:p>
            <a:pPr marL="342900" indent="-342900">
              <a:buClrTx/>
              <a:buFont typeface="+mj-lt"/>
              <a:buAutoNum type="arabicParenR"/>
            </a:pPr>
            <a:endParaRPr lang="ru-RU" sz="5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418684"/>
          </a:xfrm>
        </p:spPr>
        <p:txBody>
          <a:bodyPr/>
          <a:lstStyle/>
          <a:p>
            <a:r>
              <a:rPr lang="ru-RU" sz="2800" b="1" i="1" dirty="0">
                <a:solidFill>
                  <a:prstClr val="black"/>
                </a:solidFill>
              </a:rPr>
              <a:t>Глава 3</a:t>
            </a:r>
            <a:r>
              <a:rPr lang="en-US" sz="2800" b="1" i="1" dirty="0">
                <a:solidFill>
                  <a:prstClr val="black"/>
                </a:solidFill>
              </a:rPr>
              <a:t>. </a:t>
            </a:r>
            <a:r>
              <a:rPr lang="ru-RU" sz="2800" b="1" i="1" dirty="0">
                <a:solidFill>
                  <a:prstClr val="black"/>
                </a:solidFill>
              </a:rPr>
              <a:t>Реабилитация инвалидов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019494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16832"/>
            <a:ext cx="7745505" cy="45693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Статья 14. Обеспечение беспрепятственного доступа инвалидов к </a:t>
            </a:r>
            <a:r>
              <a:rPr lang="ru-RU" sz="1800" b="1" dirty="0" smtClean="0"/>
              <a:t>информации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800" dirty="0"/>
              <a:t>Русский жестовый язык признается языком общения при наличии нарушений слуха и (или) речи, в том числе в сферах устного использования государственного языка </a:t>
            </a:r>
            <a:r>
              <a:rPr lang="ru-RU" sz="1800" dirty="0" smtClean="0"/>
              <a:t>РФ. Вводится </a:t>
            </a:r>
            <a:r>
              <a:rPr lang="ru-RU" sz="1800" dirty="0"/>
              <a:t>система </a:t>
            </a:r>
            <a:r>
              <a:rPr lang="ru-RU" sz="1800" dirty="0" err="1" smtClean="0"/>
              <a:t>сурдоперевода</a:t>
            </a:r>
            <a:r>
              <a:rPr lang="ru-RU" sz="1800" dirty="0" smtClean="0"/>
              <a:t> </a:t>
            </a:r>
            <a:r>
              <a:rPr lang="ru-RU" sz="1800" dirty="0"/>
              <a:t>телевизионных программ, кино- и видеофильмов. </a:t>
            </a:r>
            <a:endParaRPr lang="ru-RU" sz="1800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ru-RU" sz="1800" dirty="0" smtClean="0"/>
              <a:t>Перевод </a:t>
            </a:r>
            <a:r>
              <a:rPr lang="ru-RU" sz="1800" dirty="0"/>
              <a:t>русского жестового языка </a:t>
            </a:r>
            <a:r>
              <a:rPr lang="ru-RU" sz="1800" dirty="0" err="1" smtClean="0"/>
              <a:t>сурдоперевод</a:t>
            </a:r>
            <a:r>
              <a:rPr lang="ru-RU" sz="1800" dirty="0" smtClean="0"/>
              <a:t> </a:t>
            </a:r>
            <a:r>
              <a:rPr lang="ru-RU" sz="1800" dirty="0"/>
              <a:t>осуществляют переводчики русского жестового языка </a:t>
            </a:r>
            <a:r>
              <a:rPr lang="ru-RU" sz="1800" dirty="0" err="1" smtClean="0"/>
              <a:t>сурдопереводчики</a:t>
            </a:r>
            <a:r>
              <a:rPr lang="ru-RU" sz="1800" dirty="0" smtClean="0"/>
              <a:t>, </a:t>
            </a:r>
            <a:r>
              <a:rPr lang="ru-RU" sz="1800" dirty="0"/>
              <a:t>имеющие соответствующие образование и квалификацию. Порядок предоставления услуг по переводу русского жестового языка </a:t>
            </a:r>
            <a:r>
              <a:rPr lang="ru-RU" sz="1800" dirty="0" err="1" smtClean="0"/>
              <a:t>сурдопереводу</a:t>
            </a:r>
            <a:r>
              <a:rPr lang="ru-RU" sz="1800" dirty="0" smtClean="0"/>
              <a:t> </a:t>
            </a:r>
            <a:r>
              <a:rPr lang="ru-RU" sz="1800" dirty="0"/>
              <a:t>определяется </a:t>
            </a:r>
            <a:r>
              <a:rPr lang="ru-RU" sz="1800" dirty="0" smtClean="0"/>
              <a:t>Правительством РФ</a:t>
            </a:r>
            <a:endParaRPr lang="ru-RU" sz="1800" dirty="0"/>
          </a:p>
          <a:p>
            <a:pPr>
              <a:buClrTx/>
              <a:buFont typeface="Wingdings" pitchFamily="2" charset="2"/>
              <a:buChar char="Ø"/>
            </a:pPr>
            <a:r>
              <a:rPr lang="ru-RU" sz="1800" dirty="0"/>
              <a:t>Уполномоченные органы оказывают инвалидам помощь в получении услуг по </a:t>
            </a:r>
            <a:r>
              <a:rPr lang="ru-RU" sz="1800" dirty="0" err="1" smtClean="0"/>
              <a:t>сурдопереводу</a:t>
            </a:r>
            <a:r>
              <a:rPr lang="ru-RU" sz="1800" dirty="0" smtClean="0"/>
              <a:t>, </a:t>
            </a:r>
            <a:r>
              <a:rPr lang="ru-RU" sz="1800" dirty="0"/>
              <a:t>предоставлении </a:t>
            </a:r>
            <a:r>
              <a:rPr lang="ru-RU" sz="1800" dirty="0" err="1"/>
              <a:t>сурдотехники</a:t>
            </a:r>
            <a:r>
              <a:rPr lang="ru-RU" sz="1800" dirty="0" smtClean="0"/>
              <a:t>,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7756263" cy="1054250"/>
          </a:xfrm>
        </p:spPr>
        <p:txBody>
          <a:bodyPr/>
          <a:lstStyle/>
          <a:p>
            <a:r>
              <a:rPr lang="ru-RU" sz="2800" b="1" i="1" dirty="0">
                <a:solidFill>
                  <a:schemeClr val="tx1"/>
                </a:solidFill>
              </a:rPr>
              <a:t>Глава 4</a:t>
            </a:r>
            <a:r>
              <a:rPr lang="ru-RU" sz="2800" b="1" i="1" dirty="0" smtClean="0">
                <a:solidFill>
                  <a:schemeClr val="tx1"/>
                </a:solidFill>
              </a:rPr>
              <a:t>. </a:t>
            </a:r>
            <a:r>
              <a:rPr lang="ru-RU" sz="2800" b="1" i="1" dirty="0">
                <a:solidFill>
                  <a:schemeClr val="tx1"/>
                </a:solidFill>
              </a:rPr>
              <a:t>Обеспечение жизнедеятельности инвалидов</a:t>
            </a:r>
          </a:p>
        </p:txBody>
      </p:sp>
    </p:spTree>
    <p:extLst>
      <p:ext uri="{BB962C8B-B14F-4D97-AF65-F5344CB8AC3E}">
        <p14:creationId xmlns:p14="http://schemas.microsoft.com/office/powerpoint/2010/main" xmlns="" val="2562979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060848"/>
            <a:ext cx="7745505" cy="366179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b="1" dirty="0"/>
              <a:t>Статья </a:t>
            </a:r>
            <a:r>
              <a:rPr lang="ru-RU" sz="7200" b="1" dirty="0" smtClean="0"/>
              <a:t>19</a:t>
            </a:r>
            <a:r>
              <a:rPr lang="ru-RU" sz="7200" b="1" dirty="0"/>
              <a:t>. Образование </a:t>
            </a:r>
            <a:r>
              <a:rPr lang="ru-RU" sz="7200" b="1" dirty="0" smtClean="0"/>
              <a:t>инвалидов</a:t>
            </a:r>
          </a:p>
          <a:p>
            <a:pPr marL="0" indent="0">
              <a:buNone/>
            </a:pPr>
            <a:r>
              <a:rPr lang="ru-RU" sz="7200" dirty="0"/>
              <a:t>Государство поддерживает получение инвалидами образования и гарантирует создание инвалидам необходимых условий для его получения.</a:t>
            </a:r>
          </a:p>
          <a:p>
            <a:pPr marL="0" indent="0">
              <a:buNone/>
            </a:pPr>
            <a:r>
              <a:rPr lang="ru-RU" sz="7200" dirty="0" smtClean="0"/>
              <a:t>Поддержка </a:t>
            </a:r>
            <a:r>
              <a:rPr lang="ru-RU" sz="7200" dirty="0"/>
              <a:t>общего образования, профессионального образования и профессионального обучения инвалидов направлена на:</a:t>
            </a:r>
          </a:p>
          <a:p>
            <a:pPr marL="0" indent="0">
              <a:buNone/>
            </a:pPr>
            <a:r>
              <a:rPr lang="ru-RU" sz="7200" dirty="0" smtClean="0"/>
              <a:t>1</a:t>
            </a:r>
            <a:r>
              <a:rPr lang="ru-RU" sz="7200" dirty="0"/>
              <a:t>) осуществление ими прав и свобод человека наравне с другими гражданами;</a:t>
            </a:r>
          </a:p>
          <a:p>
            <a:pPr marL="0" indent="0">
              <a:buNone/>
            </a:pPr>
            <a:r>
              <a:rPr lang="ru-RU" sz="7200" dirty="0" smtClean="0"/>
              <a:t>2</a:t>
            </a:r>
            <a:r>
              <a:rPr lang="ru-RU" sz="7200" dirty="0"/>
              <a:t>) развитие личности, индивидуальных способностей и возможностей;</a:t>
            </a:r>
          </a:p>
          <a:p>
            <a:pPr marL="0" indent="0">
              <a:buNone/>
            </a:pPr>
            <a:r>
              <a:rPr lang="ru-RU" sz="7200" dirty="0" smtClean="0"/>
              <a:t>3) </a:t>
            </a:r>
            <a:r>
              <a:rPr lang="ru-RU" sz="7200" dirty="0"/>
              <a:t>интеграцию в общество.</a:t>
            </a:r>
          </a:p>
          <a:p>
            <a:pPr marL="0" indent="0">
              <a:buNone/>
            </a:pPr>
            <a:endParaRPr lang="ru-RU" sz="3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620688"/>
            <a:ext cx="8208912" cy="1054250"/>
          </a:xfrm>
        </p:spPr>
        <p:txBody>
          <a:bodyPr/>
          <a:lstStyle/>
          <a:p>
            <a:r>
              <a:rPr lang="ru-RU" sz="2800" b="1" i="1" dirty="0">
                <a:solidFill>
                  <a:prstClr val="black"/>
                </a:solidFill>
              </a:rPr>
              <a:t>Глава 4. Обеспечение жизнедеятельности инвалидов</a:t>
            </a:r>
            <a:endParaRPr lang="ru-RU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8122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2420888"/>
            <a:ext cx="7756263" cy="2376264"/>
          </a:xfrm>
        </p:spPr>
        <p:txBody>
          <a:bodyPr/>
          <a:lstStyle/>
          <a:p>
            <a:r>
              <a:rPr lang="ru-RU" sz="3600" b="1" i="1" dirty="0">
                <a:solidFill>
                  <a:schemeClr val="tx1"/>
                </a:solidFill>
                <a:latin typeface="+mn-lt"/>
              </a:rPr>
              <a:t>Федеральный закон от 29 декабря 2012 г. </a:t>
            </a:r>
            <a:r>
              <a:rPr lang="ru-RU" sz="3600" b="1" i="1" dirty="0" smtClean="0">
                <a:solidFill>
                  <a:schemeClr val="tx1"/>
                </a:solidFill>
                <a:latin typeface="+mn-lt"/>
              </a:rPr>
              <a:t>№ </a:t>
            </a:r>
            <a:r>
              <a:rPr lang="ru-RU" sz="3600" b="1" i="1" dirty="0">
                <a:solidFill>
                  <a:schemeClr val="tx1"/>
                </a:solidFill>
                <a:latin typeface="+mn-lt"/>
              </a:rPr>
              <a:t>273-ФЗ "Об образовании в Российской Федерации" (с изменениями и </a:t>
            </a:r>
            <a:r>
              <a:rPr lang="ru-RU" sz="3600" b="1" i="1" dirty="0" smtClean="0">
                <a:solidFill>
                  <a:schemeClr val="tx1"/>
                </a:solidFill>
                <a:latin typeface="+mn-lt"/>
              </a:rPr>
              <a:t>дополнениями)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8117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060848"/>
            <a:ext cx="7745505" cy="3877815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Clr>
                <a:srgbClr val="873624"/>
              </a:buClr>
              <a:buNone/>
            </a:pPr>
            <a:r>
              <a:rPr lang="ru-RU" sz="2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Статья 19. Образование </a:t>
            </a:r>
            <a:r>
              <a:rPr lang="ru-RU" sz="26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инвалидов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9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Органы, осуществляющие управление в сфере образования, и образовательные организации совместно с органами социальной защиты населения и органами здравоохранения обеспечивают получение инвалидами общедоступного и бесплатного дошкольного, начального общего, основного общего, среднего общего образования и среднего профессионального образования, а также бесплатного высшего образования.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ru-RU" sz="19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Общее </a:t>
            </a:r>
            <a:r>
              <a:rPr lang="ru-RU" sz="19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образование, профессиональное образование и профессиональное обучение инвалидов осуществляются в соответствии с адаптированными образовательными программами и индивидуальными программами реабилитации инвалидов.</a:t>
            </a:r>
          </a:p>
          <a:p>
            <a:pPr lvl="0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9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Инвалидам </a:t>
            </a:r>
            <a:r>
              <a:rPr lang="ru-RU" sz="19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создаются необходимые условия для получения образования в организациях, осуществляющих образовательную деятельность по реализации основных общеобразовательных программ, в которых созданы специальные условия для получения образования обучающимися с ограниченными возможностями здоровья, а также в отдельных организациях, осуществляющих образовательную деятельность по адаптированным основным общеобразовательным программам.</a:t>
            </a:r>
          </a:p>
          <a:p>
            <a:pPr marL="0" lvl="0" indent="0">
              <a:buClr>
                <a:srgbClr val="873624"/>
              </a:buClr>
              <a:buNone/>
            </a:pPr>
            <a:endParaRPr lang="ru-RU" sz="1800" b="1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>
                <a:solidFill>
                  <a:prstClr val="black"/>
                </a:solidFill>
              </a:rPr>
              <a:t>Глава 4. Обеспечение жизнедеятельности инвалидов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593115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Статья 28. Социально-бытовое обслуживание </a:t>
            </a:r>
            <a:r>
              <a:rPr lang="ru-RU" sz="2000" b="1" dirty="0" smtClean="0"/>
              <a:t>инвалидов</a:t>
            </a:r>
          </a:p>
          <a:p>
            <a:pPr marL="0" indent="0">
              <a:buNone/>
            </a:pPr>
            <a:r>
              <a:rPr lang="ru-RU" sz="1800" dirty="0"/>
              <a:t>Социально-бытовое обслуживание инвалидов осуществляется в порядке и на основаниях, определяемых органами государственной власти субъектов Российской Федерации с участием </a:t>
            </a:r>
            <a:r>
              <a:rPr lang="ru-RU" sz="1800" dirty="0" smtClean="0"/>
              <a:t>общественных </a:t>
            </a:r>
            <a:r>
              <a:rPr lang="ru-RU" sz="1800" dirty="0"/>
              <a:t>объединений инвалидов</a:t>
            </a:r>
            <a:r>
              <a:rPr lang="ru-RU" sz="1800" dirty="0" smtClean="0"/>
              <a:t>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800" dirty="0"/>
              <a:t>Инвалиды обеспечиваются необходимыми средствами телекоммуникационного обслуживания, специальными телефонными аппаратами (в том числе для абонентов с дефектами слуха), переговорными пунктами коллективного пользования</a:t>
            </a:r>
            <a:r>
              <a:rPr lang="ru-RU" sz="1800" dirty="0" smtClean="0"/>
              <a:t>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800" dirty="0"/>
              <a:t>Инвалиды обеспечиваются бытовыми </a:t>
            </a:r>
            <a:r>
              <a:rPr lang="ru-RU" sz="1800" dirty="0" smtClean="0"/>
              <a:t>приборами </a:t>
            </a:r>
            <a:r>
              <a:rPr lang="ru-RU" sz="1800" dirty="0" err="1" smtClean="0"/>
              <a:t>сурдо</a:t>
            </a:r>
            <a:r>
              <a:rPr lang="ru-RU" sz="1800" dirty="0" smtClean="0"/>
              <a:t>-  и другими средствами</a:t>
            </a:r>
            <a:r>
              <a:rPr lang="ru-RU" sz="1800" dirty="0"/>
              <a:t>, необходимыми им для социальной адаптации.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>
                <a:solidFill>
                  <a:prstClr val="black"/>
                </a:solidFill>
              </a:rPr>
              <a:t>Глава 4. Обеспечение жизнедеятельности инвалидов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0938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8490" y="1988840"/>
            <a:ext cx="7756263" cy="3456384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tx1"/>
                </a:solidFill>
              </a:rPr>
              <a:t>Указ </a:t>
            </a:r>
            <a:r>
              <a:rPr lang="ru-RU" sz="3200" b="1" i="1" dirty="0">
                <a:solidFill>
                  <a:schemeClr val="tx1"/>
                </a:solidFill>
              </a:rPr>
              <a:t>Президента РФ от 1 июня 2012 г. №761</a:t>
            </a:r>
            <a:br>
              <a:rPr lang="ru-RU" sz="3200" b="1" i="1" dirty="0">
                <a:solidFill>
                  <a:schemeClr val="tx1"/>
                </a:solidFill>
              </a:rPr>
            </a:br>
            <a:r>
              <a:rPr lang="ru-RU" sz="3200" b="1" i="1" dirty="0">
                <a:solidFill>
                  <a:schemeClr val="tx1"/>
                </a:solidFill>
              </a:rPr>
              <a:t>"О Национальной стратегии действий в интересах детей на 2012 - 2017 годы"</a:t>
            </a:r>
          </a:p>
        </p:txBody>
      </p:sp>
    </p:spTree>
    <p:extLst>
      <p:ext uri="{BB962C8B-B14F-4D97-AF65-F5344CB8AC3E}">
        <p14:creationId xmlns:p14="http://schemas.microsoft.com/office/powerpoint/2010/main" xmlns="" val="3369772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ru-RU" sz="2800" dirty="0"/>
              <a:t>Недостаточная эффективность имеющихся механизмов обеспечения и защиты прав и интересов детей, неисполнение международных стандартов в области прав ребенка</a:t>
            </a:r>
            <a:r>
              <a:rPr lang="ru-RU" sz="2800" dirty="0" smtClean="0"/>
              <a:t>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2800" dirty="0" smtClean="0"/>
              <a:t>Социальная </a:t>
            </a:r>
            <a:r>
              <a:rPr lang="ru-RU" sz="2800" dirty="0" err="1"/>
              <a:t>исключенность</a:t>
            </a:r>
            <a:r>
              <a:rPr lang="ru-RU" sz="2800" dirty="0"/>
              <a:t> уязвимых категорий детей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2800" b="1" dirty="0">
                <a:solidFill>
                  <a:schemeClr val="tx1"/>
                </a:solidFill>
              </a:rPr>
              <a:t>Основные проблемы в сфере детства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388948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Tx/>
              <a:buFont typeface="+mj-lt"/>
              <a:buAutoNum type="arabicParenR"/>
            </a:pPr>
            <a:r>
              <a:rPr lang="ru-RU" dirty="0"/>
              <a:t>Обеспечение доступности качественного дошкольного образования, расширение вариативности его </a:t>
            </a:r>
            <a:r>
              <a:rPr lang="ru-RU" dirty="0" smtClean="0"/>
              <a:t>форм.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ru-RU" dirty="0" smtClean="0"/>
              <a:t>Реализация </a:t>
            </a:r>
            <a:r>
              <a:rPr lang="ru-RU" dirty="0"/>
              <a:t>прав детей различных категорий на получение общедоступного и качественного бесплатного общего образования на основе модернизации общего образования в полном соответствии с требованиями федеральных государственных образовательных стандартов.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>
                <a:solidFill>
                  <a:schemeClr val="tx1"/>
                </a:solidFill>
              </a:rPr>
              <a:t>Основные задачи</a:t>
            </a:r>
          </a:p>
        </p:txBody>
      </p:sp>
    </p:spTree>
    <p:extLst>
      <p:ext uri="{BB962C8B-B14F-4D97-AF65-F5344CB8AC3E}">
        <p14:creationId xmlns:p14="http://schemas.microsoft.com/office/powerpoint/2010/main" xmlns="" val="1893534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Tx/>
              <a:buFont typeface="+mj-lt"/>
              <a:buAutoNum type="arabicParenR"/>
            </a:pPr>
            <a:r>
              <a:rPr lang="ru-RU" sz="1600" dirty="0"/>
              <a:t>Приведение законодательства Российской Федерации в соответствие с положениями Конвенции о правах инвалидов и иными международными правовыми актами</a:t>
            </a:r>
            <a:r>
              <a:rPr lang="ru-RU" sz="1600" dirty="0" smtClean="0"/>
              <a:t>.</a:t>
            </a:r>
          </a:p>
          <a:p>
            <a:pPr>
              <a:buClrTx/>
              <a:buFont typeface="+mj-lt"/>
              <a:buAutoNum type="arabicParenR"/>
            </a:pPr>
            <a:r>
              <a:rPr lang="ru-RU" sz="1600" dirty="0"/>
              <a:t>Обеспечение замены медицинской модели детской инвалидности на социальную, в основе которой лежит создание условий для нормальной полноценной жизни в соответствии с положениями Конвенции о правах инвалидов</a:t>
            </a:r>
            <a:r>
              <a:rPr lang="ru-RU" sz="1600" dirty="0" smtClean="0"/>
              <a:t>.</a:t>
            </a:r>
          </a:p>
          <a:p>
            <a:pPr>
              <a:buClrTx/>
              <a:buFont typeface="+mj-lt"/>
              <a:buAutoNum type="arabicParenR"/>
            </a:pPr>
            <a:r>
              <a:rPr lang="ru-RU" sz="1600" dirty="0"/>
              <a:t>Активизация работы по устранению различных барьеров в рамках реализации государственной программы Российской Федерации "Доступная среда" на 2011 - 2015 годы</a:t>
            </a:r>
            <a:r>
              <a:rPr lang="ru-RU" sz="1600" dirty="0" smtClean="0"/>
              <a:t>.</a:t>
            </a:r>
          </a:p>
          <a:p>
            <a:pPr>
              <a:buClrTx/>
              <a:buFont typeface="+mj-lt"/>
              <a:buAutoNum type="arabicParenR"/>
            </a:pPr>
            <a:r>
              <a:rPr lang="ru-RU" sz="1600" dirty="0"/>
              <a:t>Создание единой системы служб ранней помощи для детей-инвалидов и детей с ограниченными возможностями здоровья, включающей медицинскую, реабилитационную, коррекционно-педагогическую помощь ребенку, социально-психологическую и консультативную помощь родителям; обеспечение преемственности ранней помощи и помощи в дошкольном возрасте, развития инклюзивного дошкольного образования, организации комплексной подготовки ребенка-инвалида и ребенка с ограниченными возможностями здоровья к обучению в школе</a:t>
            </a:r>
            <a:r>
              <a:rPr lang="ru-RU" sz="1600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908720"/>
            <a:ext cx="7756263" cy="1054250"/>
          </a:xfrm>
        </p:spPr>
        <p:txBody>
          <a:bodyPr/>
          <a:lstStyle/>
          <a:p>
            <a:r>
              <a:rPr lang="ru-RU" sz="2400" b="1" i="1" dirty="0">
                <a:solidFill>
                  <a:schemeClr val="tx1"/>
                </a:solidFill>
              </a:rPr>
              <a:t>Меры, направленные на государственную поддержку детей-инвалидов и детей с ограниченными возможностями здоровья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6185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1268761"/>
            <a:ext cx="7745505" cy="4857402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Clr>
                <a:schemeClr val="tx1"/>
              </a:buClr>
              <a:buFont typeface="+mj-lt"/>
              <a:buAutoNum type="arabicParenR" startAt="5"/>
            </a:pPr>
            <a:r>
              <a:rPr lang="ru-RU" dirty="0"/>
              <a:t>Законодательное закрепление обеспечения равного доступа детей-инвалидов и детей с ограниченными возможностями здоровья к качественному образованию всех уровней, гарантированной реализации их права на инклюзивное образование по месту жительства, а также соблюдения права родителей на выбор образовательного учреждения и формы обучения для ребенка.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arenR" startAt="5"/>
            </a:pPr>
            <a:r>
              <a:rPr lang="ru-RU" dirty="0"/>
              <a:t>Нормативно-правовое регулирование порядка финансирования расходов, необходимых для адресной поддержки инклюзивного обучения и социального обеспечения детей-инвалидов и детей с ограниченными возможностями здоровья.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arenR" startAt="5"/>
            </a:pPr>
            <a:r>
              <a:rPr lang="ru-RU" dirty="0" smtClean="0"/>
              <a:t>Внедрение </a:t>
            </a:r>
            <a:r>
              <a:rPr lang="ru-RU" dirty="0"/>
              <a:t>эффективного механизма борьбы с дискриминацией в сфере образования для детей-инвалидов и детей с ограниченными возможностями здоровья в случае нарушения их права на инклюзивное образование</a:t>
            </a:r>
            <a:r>
              <a:rPr lang="ru-RU" dirty="0" smtClean="0"/>
              <a:t>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arenR" startAt="5"/>
            </a:pPr>
            <a:r>
              <a:rPr lang="ru-RU" dirty="0"/>
              <a:t>Внедрение современных методик комплексной реабилитации детей-инвалидов и детей с ограниченными возможностями здоровья,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84565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1700809"/>
            <a:ext cx="7745505" cy="4425354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ClrTx/>
              <a:buFont typeface="+mj-lt"/>
              <a:buAutoNum type="arabicParenR" startAt="9"/>
            </a:pPr>
            <a:r>
              <a:rPr lang="ru-RU" dirty="0"/>
              <a:t>Создание условий для социализации детей-инвалидов и детей с ограниченными возможностями здоровья с внедрением их в среду здоровых сверстников и обеспечением их участия в культурной и спортивной жизни и других массовых мероприятиях; разработка и реализация программы отдыха и оздоровления детей-инвалидов и детей с ограниченными возможностями здоровья и их семей; создание системы творческой реабилитации, вовлечение детей-инвалидов и детей с ограниченными возможностями здоровья в занятия физкультурой и спортом</a:t>
            </a:r>
            <a:r>
              <a:rPr lang="ru-RU" dirty="0" smtClean="0"/>
              <a:t>.</a:t>
            </a:r>
          </a:p>
          <a:p>
            <a:pPr marL="457200" indent="-457200">
              <a:buClrTx/>
              <a:buFont typeface="+mj-lt"/>
              <a:buAutoNum type="arabicParenR" startAt="9"/>
            </a:pPr>
            <a:r>
              <a:rPr lang="ru-RU" dirty="0"/>
              <a:t>Проведение просветительской деятельности среди населения, способствующей пониманию необходимости поддержки детей-сирот, детей-инвалидов и детей с ограниченными возможностями здоровья, формированию отношения к ним как к равным членам общества, пропаганде социальной значимости ответственного </a:t>
            </a:r>
            <a:r>
              <a:rPr lang="ru-RU" dirty="0" err="1"/>
              <a:t>родительства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9076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ru-RU" dirty="0"/>
              <a:t>Особое внимание уязвимым категориям детей. </a:t>
            </a:r>
            <a:r>
              <a:rPr lang="ru-RU" b="1" i="1" dirty="0" smtClean="0"/>
              <a:t>Необходимо </a:t>
            </a:r>
            <a:r>
              <a:rPr lang="ru-RU" b="1" i="1" dirty="0"/>
              <a:t>разрабатывать и внедрять формы работы с такими детьми, позволяющие преодолевать их социальную </a:t>
            </a:r>
            <a:r>
              <a:rPr lang="ru-RU" b="1" i="1" dirty="0" err="1"/>
              <a:t>исключенность</a:t>
            </a:r>
            <a:r>
              <a:rPr lang="ru-RU" b="1" i="1" dirty="0"/>
              <a:t> и способствующие реабилитации и полноценной интеграции в </a:t>
            </a:r>
            <a:r>
              <a:rPr lang="ru-RU" b="1" i="1" dirty="0" smtClean="0"/>
              <a:t>общество.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Максимальная 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реализация потенциала каждого </a:t>
            </a:r>
            <a:r>
              <a:rPr lang="ru-RU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ребенка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Сбережение 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здоровья каждого ребенка. </a:t>
            </a:r>
            <a:endParaRPr lang="ru-RU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ru-RU" dirty="0" smtClean="0"/>
              <a:t>Защита </a:t>
            </a:r>
            <a:r>
              <a:rPr lang="ru-RU" dirty="0"/>
              <a:t>прав каждого ребенка</a:t>
            </a:r>
            <a:r>
              <a:rPr lang="ru-RU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>
                <a:solidFill>
                  <a:schemeClr val="tx1"/>
                </a:solidFill>
              </a:rPr>
              <a:t>Ключевые принципы Национальной стратегии</a:t>
            </a:r>
          </a:p>
        </p:txBody>
      </p:sp>
    </p:spTree>
    <p:extLst>
      <p:ext uri="{BB962C8B-B14F-4D97-AF65-F5344CB8AC3E}">
        <p14:creationId xmlns:p14="http://schemas.microsoft.com/office/powerpoint/2010/main" xmlns="" val="1135902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700808"/>
            <a:ext cx="7756263" cy="2498804"/>
          </a:xfrm>
        </p:spPr>
        <p:txBody>
          <a:bodyPr/>
          <a:lstStyle/>
          <a:p>
            <a:r>
              <a:rPr lang="ru-RU" sz="2800" b="1" i="1" dirty="0">
                <a:solidFill>
                  <a:schemeClr val="tx1"/>
                </a:solidFill>
              </a:rPr>
              <a:t>Распоряжение Правительства РФ от 17 ноября 2008 г. N 1662-р "О Концепции долгосрочного социально-экономического развития РФ на период до 2020 года" (с изменениями и дополнениями)</a:t>
            </a:r>
          </a:p>
        </p:txBody>
      </p:sp>
    </p:spTree>
    <p:extLst>
      <p:ext uri="{BB962C8B-B14F-4D97-AF65-F5344CB8AC3E}">
        <p14:creationId xmlns:p14="http://schemas.microsoft.com/office/powerpoint/2010/main" xmlns="" val="1465418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132857"/>
            <a:ext cx="7745505" cy="399330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Статья 2. Основные понятия, используемые в настоящем Федеральном </a:t>
            </a:r>
            <a:r>
              <a:rPr lang="ru-RU" b="1" dirty="0" smtClean="0"/>
              <a:t>законе</a:t>
            </a:r>
          </a:p>
          <a:p>
            <a:pPr marL="0" indent="0">
              <a:buNone/>
            </a:pPr>
            <a:r>
              <a:rPr lang="ru-RU" dirty="0" smtClean="0"/>
              <a:t>Для целей настоящего Федерального закона применяются следующие основные понятия:</a:t>
            </a:r>
          </a:p>
          <a:p>
            <a:pPr marL="0" indent="0">
              <a:buNone/>
            </a:pPr>
            <a:r>
              <a:rPr lang="ru-RU" dirty="0" smtClean="0"/>
              <a:t>16</a:t>
            </a:r>
            <a:r>
              <a:rPr lang="ru-RU" dirty="0"/>
              <a:t>) </a:t>
            </a:r>
            <a:r>
              <a:rPr lang="ru-RU" b="1" i="1" u="sng" dirty="0"/>
              <a:t>обучающийся с ограниченными возможностями здоровья </a:t>
            </a:r>
            <a:r>
              <a:rPr lang="ru-RU" dirty="0"/>
              <a:t>-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условий;</a:t>
            </a:r>
          </a:p>
          <a:p>
            <a:pPr marL="0" indent="0">
              <a:buNone/>
            </a:pPr>
            <a:r>
              <a:rPr lang="ru-RU" dirty="0" smtClean="0"/>
              <a:t>27</a:t>
            </a:r>
            <a:r>
              <a:rPr lang="ru-RU" dirty="0"/>
              <a:t>) </a:t>
            </a:r>
            <a:r>
              <a:rPr lang="ru-RU" b="1" i="1" u="sng" dirty="0"/>
              <a:t>инклюзивное образование</a:t>
            </a:r>
            <a:r>
              <a:rPr lang="ru-RU" b="1" i="1" dirty="0"/>
              <a:t> </a:t>
            </a:r>
            <a:r>
              <a:rPr lang="ru-RU" dirty="0"/>
              <a:t>-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возможностей;</a:t>
            </a:r>
          </a:p>
          <a:p>
            <a:pPr marL="0" indent="0">
              <a:buNone/>
            </a:pPr>
            <a:r>
              <a:rPr lang="ru-RU" dirty="0"/>
              <a:t>28) </a:t>
            </a:r>
            <a:r>
              <a:rPr lang="ru-RU" b="1" i="1" u="sng" dirty="0"/>
              <a:t>адаптированная образовательная программа </a:t>
            </a:r>
            <a:r>
              <a:rPr lang="ru-RU" dirty="0"/>
              <a:t>-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>
                <a:solidFill>
                  <a:schemeClr val="tx1"/>
                </a:solidFill>
              </a:rPr>
              <a:t>Глава 1. Общие положения </a:t>
            </a:r>
          </a:p>
        </p:txBody>
      </p:sp>
    </p:spTree>
    <p:extLst>
      <p:ext uri="{BB962C8B-B14F-4D97-AF65-F5344CB8AC3E}">
        <p14:creationId xmlns:p14="http://schemas.microsoft.com/office/powerpoint/2010/main" xmlns="" val="1479522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Необходимым условием для формирования инновационной экономики является модернизация системы образования, являющейся основой динамичного экономического роста и социального развития общества, фактором благополучия граждан и безопасности страны.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solidFill>
                  <a:schemeClr val="tx1"/>
                </a:solidFill>
              </a:rPr>
              <a:t>Развитие </a:t>
            </a:r>
            <a:r>
              <a:rPr lang="ru-RU" sz="3200" b="1" i="1" dirty="0">
                <a:solidFill>
                  <a:schemeClr val="tx1"/>
                </a:solidFill>
              </a:rPr>
              <a:t>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1231247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Стратегическая цель государственной политики в области образования - повышение доступности качественного образования, соответствующего требованиям инновационного развития экономики, современным потребностям общества и каждого гражданина.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Развитие </a:t>
            </a:r>
            <a:r>
              <a:rPr lang="ru-RU" sz="2800" b="1" i="1" dirty="0">
                <a:solidFill>
                  <a:schemeClr val="tx1"/>
                </a:solidFill>
              </a:rPr>
              <a:t>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3610922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Первая задача - обеспечение инновационного характера базового </a:t>
            </a:r>
            <a:r>
              <a:rPr lang="ru-RU" dirty="0" smtClean="0"/>
              <a:t>образования: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ru-RU" dirty="0" smtClean="0"/>
              <a:t>обновление </a:t>
            </a:r>
            <a:r>
              <a:rPr lang="ru-RU" dirty="0"/>
              <a:t>структуры сети образовательных учреждений в соответствии с задачами инновационного </a:t>
            </a:r>
            <a:r>
              <a:rPr lang="ru-RU" dirty="0" smtClean="0"/>
              <a:t>развития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ru-RU" dirty="0" smtClean="0"/>
              <a:t>развитие </a:t>
            </a:r>
            <a:r>
              <a:rPr lang="ru-RU" dirty="0"/>
              <a:t>вариативности образовательных </a:t>
            </a:r>
            <a:r>
              <a:rPr lang="ru-RU" dirty="0" smtClean="0"/>
              <a:t>программ</a:t>
            </a:r>
          </a:p>
          <a:p>
            <a:pPr marL="0" indent="0">
              <a:buNone/>
            </a:pPr>
            <a:r>
              <a:rPr lang="ru-RU" dirty="0"/>
              <a:t>Вторая задача - модернизация институтов системы образования как инструментов социального </a:t>
            </a:r>
            <a:r>
              <a:rPr lang="ru-RU" dirty="0" smtClean="0"/>
              <a:t>развития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/>
              <a:t>создание </a:t>
            </a:r>
            <a:r>
              <a:rPr lang="ru-RU" dirty="0"/>
              <a:t>образовательной среды, обеспечивающей доступность качественного образования и успешную социализацию для лиц с ограниченными возможностями здоровья</a:t>
            </a:r>
            <a:r>
              <a:rPr lang="ru-RU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prstClr val="black"/>
                </a:solidFill>
              </a:rPr>
              <a:t>Развитие </a:t>
            </a:r>
            <a:r>
              <a:rPr lang="ru-RU" sz="2800" b="1" i="1" dirty="0">
                <a:solidFill>
                  <a:prstClr val="black"/>
                </a:solidFill>
              </a:rPr>
              <a:t>образования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3880357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к 2012 </a:t>
            </a:r>
            <a:r>
              <a:rPr lang="ru-RU" dirty="0" smtClean="0"/>
              <a:t>году:</a:t>
            </a:r>
          </a:p>
          <a:p>
            <a:pPr marL="0" indent="0">
              <a:buNone/>
            </a:pPr>
            <a:r>
              <a:rPr lang="ru-RU" dirty="0" smtClean="0"/>
              <a:t>обновление </a:t>
            </a:r>
            <a:r>
              <a:rPr lang="ru-RU" dirty="0"/>
              <a:t>типологии образовательных программ и учреждений, структуры системы образования с учетом результатов конкурсной поддержки инновационных образовательных программ и программ развития образовательных учреждений и соответствующим нормативным закреплением </a:t>
            </a:r>
          </a:p>
          <a:p>
            <a:r>
              <a:rPr lang="ru-RU" dirty="0" smtClean="0"/>
              <a:t>к </a:t>
            </a:r>
            <a:r>
              <a:rPr lang="ru-RU" dirty="0"/>
              <a:t>2020 году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>расширение возможностей обучения детей с ограниченными возможностями здоровья в неспециализированных образовательных учреждениях;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chemeClr val="tx1"/>
                </a:solidFill>
              </a:rPr>
              <a:t>Установлены следующие целевые ориентиры развития системы образования:</a:t>
            </a:r>
          </a:p>
        </p:txBody>
      </p:sp>
    </p:spTree>
    <p:extLst>
      <p:ext uri="{BB962C8B-B14F-4D97-AF65-F5344CB8AC3E}">
        <p14:creationId xmlns:p14="http://schemas.microsoft.com/office/powerpoint/2010/main" xmlns="" val="405990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Целевыми </a:t>
            </a:r>
            <a:r>
              <a:rPr lang="ru-RU" dirty="0"/>
              <a:t>ориентирами социальной политики </a:t>
            </a:r>
            <a:r>
              <a:rPr lang="ru-RU" dirty="0" smtClean="0"/>
              <a:t>явля</a:t>
            </a:r>
            <a:r>
              <a:rPr lang="ru-RU" dirty="0"/>
              <a:t>е</a:t>
            </a:r>
            <a:r>
              <a:rPr lang="ru-RU" dirty="0" smtClean="0"/>
              <a:t>тся:</a:t>
            </a:r>
          </a:p>
          <a:p>
            <a:pPr marL="0" indent="0">
              <a:buNone/>
            </a:pPr>
            <a:r>
              <a:rPr lang="ru-RU" dirty="0"/>
              <a:t>рост удельного веса детей-инвалидов, получивших реабилитационные услуги в специализированных учреждениях для детей с ограниченными возможностями, в общем количестве детей-инвалидов в 2010 году до 42 - 45 </a:t>
            </a:r>
            <a:r>
              <a:rPr lang="en-US" dirty="0"/>
              <a:t>%</a:t>
            </a:r>
            <a:r>
              <a:rPr lang="ru-RU" dirty="0" smtClean="0"/>
              <a:t> </a:t>
            </a:r>
            <a:r>
              <a:rPr lang="ru-RU" dirty="0"/>
              <a:t>против 31 - 40,3 % в 2006 - 2007 годах, а к 2020 году - до 50 - 60 </a:t>
            </a:r>
            <a:r>
              <a:rPr lang="ru-RU" dirty="0" smtClean="0"/>
              <a:t>%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/>
              <a:t>Долгосрочная политика социальной поддержки населения включает следующие приоритетные направления</a:t>
            </a:r>
            <a:r>
              <a:rPr lang="ru-RU" b="1" dirty="0" smtClean="0"/>
              <a:t>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i="1" dirty="0" smtClean="0"/>
              <a:t>создание  </a:t>
            </a:r>
            <a:r>
              <a:rPr lang="ru-RU" i="1" dirty="0"/>
              <a:t>системы  реабилитации  детей-инвалидов,  обеспечивающей </a:t>
            </a:r>
            <a:r>
              <a:rPr lang="ru-RU" i="1" dirty="0" smtClean="0"/>
              <a:t>комплексное  </a:t>
            </a:r>
            <a:r>
              <a:rPr lang="ru-RU" i="1" dirty="0"/>
              <a:t>психолого-педагогическое  и  медико-социальное </a:t>
            </a:r>
            <a:r>
              <a:rPr lang="ru-RU" i="1" dirty="0" smtClean="0"/>
              <a:t>сопровождение  </a:t>
            </a:r>
            <a:r>
              <a:rPr lang="ru-RU" i="1" dirty="0"/>
              <a:t>индивидуального  развития  ребенка  с  ограниченными </a:t>
            </a:r>
            <a:r>
              <a:rPr lang="ru-RU" i="1" dirty="0" smtClean="0"/>
              <a:t>возможностями </a:t>
            </a:r>
            <a:r>
              <a:rPr lang="ru-RU" i="1" dirty="0"/>
              <a:t>здоровья независимо от формы его </a:t>
            </a:r>
            <a:r>
              <a:rPr lang="ru-RU" i="1" dirty="0" smtClean="0"/>
              <a:t>воспитания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i="1" dirty="0" smtClean="0"/>
              <a:t>создание </a:t>
            </a:r>
            <a:r>
              <a:rPr lang="ru-RU" i="1" dirty="0"/>
              <a:t>инфраструктуры реабилитационных центров, обеспечивающих комплексную </a:t>
            </a:r>
            <a:r>
              <a:rPr lang="ru-RU" i="1" dirty="0" smtClean="0"/>
              <a:t>реабилитацию инвалидов </a:t>
            </a:r>
            <a:r>
              <a:rPr lang="ru-RU" i="1" dirty="0"/>
              <a:t>и их возвращение к полноценной жизни в обществе, формирование индустрии по выпуску современных технических средств реабилитации;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i="1" dirty="0" smtClean="0"/>
              <a:t>укрепление </a:t>
            </a:r>
            <a:r>
              <a:rPr lang="ru-RU" i="1" dirty="0"/>
              <a:t>материально-технической базы учреждений медико-социальной экспертизы, реабилитационных учреждений и протезно-ортопедических предприятий.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solidFill>
                  <a:schemeClr val="tx1"/>
                </a:solidFill>
              </a:rPr>
              <a:t>Развитие </a:t>
            </a:r>
            <a:r>
              <a:rPr lang="ru-RU" sz="3200" b="1" i="1" dirty="0">
                <a:solidFill>
                  <a:schemeClr val="tx1"/>
                </a:solidFill>
              </a:rPr>
              <a:t>социальных институтов и социальная политика </a:t>
            </a:r>
          </a:p>
        </p:txBody>
      </p:sp>
    </p:spTree>
    <p:extLst>
      <p:ext uri="{BB962C8B-B14F-4D97-AF65-F5344CB8AC3E}">
        <p14:creationId xmlns:p14="http://schemas.microsoft.com/office/powerpoint/2010/main" xmlns="" val="2927856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140968"/>
            <a:ext cx="7756263" cy="1054250"/>
          </a:xfrm>
        </p:spPr>
        <p:txBody>
          <a:bodyPr/>
          <a:lstStyle/>
          <a:p>
            <a:r>
              <a:rPr lang="ru-RU" sz="2000" b="1" i="1" dirty="0">
                <a:solidFill>
                  <a:prstClr val="black"/>
                </a:solidFill>
              </a:rPr>
              <a:t>Письмо Минобразования РФ от 16.04.2001 № 29/1524-6</a:t>
            </a:r>
            <a:br>
              <a:rPr lang="ru-RU" sz="2000" b="1" i="1" dirty="0">
                <a:solidFill>
                  <a:prstClr val="black"/>
                </a:solidFill>
              </a:rPr>
            </a:br>
            <a:r>
              <a:rPr lang="ru-RU" sz="2000" b="1" i="1" dirty="0">
                <a:solidFill>
                  <a:prstClr val="black"/>
                </a:solidFill>
              </a:rPr>
              <a:t>"О Концепции интегрированного обучения лиц с ограниченными возможностями здоровья (со специальными образовательными потребностями)</a:t>
            </a:r>
            <a:r>
              <a:rPr lang="en-US" sz="2000" b="1" i="1" dirty="0">
                <a:solidFill>
                  <a:prstClr val="black"/>
                </a:solidFill>
              </a:rPr>
              <a:t>”</a:t>
            </a:r>
            <a:r>
              <a:rPr lang="ru-RU" sz="2400" b="1" i="1" dirty="0">
                <a:solidFill>
                  <a:prstClr val="black"/>
                </a:solidFill>
                <a:hlinkClick r:id="rId2" action="ppaction://hlinksldjump"/>
              </a:rPr>
              <a:t/>
            </a:r>
            <a:br>
              <a:rPr lang="ru-RU" sz="2400" b="1" i="1" dirty="0">
                <a:solidFill>
                  <a:prstClr val="black"/>
                </a:solidFill>
                <a:hlinkClick r:id="rId2" action="ppaction://hlinksldjump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98569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836712"/>
            <a:ext cx="7745505" cy="3877815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В </a:t>
            </a:r>
            <a:r>
              <a:rPr lang="ru-RU" b="1" i="1" dirty="0"/>
              <a:t>конференции приняли </a:t>
            </a:r>
            <a:r>
              <a:rPr lang="ru-RU" b="1" i="1" dirty="0" smtClean="0"/>
              <a:t>участие более </a:t>
            </a:r>
            <a:r>
              <a:rPr lang="ru-RU" b="1" i="1" dirty="0"/>
              <a:t>160 специалистов из России, Беларуси, Бельгии, Португалии, США, Франции</a:t>
            </a:r>
            <a:r>
              <a:rPr lang="ru-RU" b="1" i="1" dirty="0" smtClean="0"/>
              <a:t>.</a:t>
            </a:r>
          </a:p>
          <a:p>
            <a:pPr lvl="0">
              <a:buClr>
                <a:srgbClr val="873624"/>
              </a:buClr>
            </a:pP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Минобразования России, Институт коррекционной педагогики РАО и Московское бюро ЮНЕСКО провели </a:t>
            </a:r>
            <a:r>
              <a:rPr lang="ru-RU" b="1" i="1" u="sng" dirty="0">
                <a:solidFill>
                  <a:prstClr val="black">
                    <a:lumMod val="85000"/>
                    <a:lumOff val="15000"/>
                  </a:prstClr>
                </a:solidFill>
              </a:rPr>
              <a:t>29 - 31 января 2001 года в г. Москве 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Международную научно-практическую конференцию по проблемам интегрированного обучения лиц с ограниченными возможностями здоровья (с особыми образовательными потребностями).</a:t>
            </a:r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1689556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764704"/>
            <a:ext cx="7745505" cy="5361459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ru-RU" sz="1800" b="1" i="1" dirty="0" smtClean="0"/>
              <a:t>Они </a:t>
            </a:r>
            <a:r>
              <a:rPr lang="ru-RU" sz="1800" b="1" i="1" dirty="0"/>
              <a:t>приняли следующую Концепцию включения лиц с </a:t>
            </a:r>
            <a:r>
              <a:rPr lang="ru-RU" sz="1800" b="1" i="1" dirty="0" smtClean="0"/>
              <a:t>ОВЗ разных </a:t>
            </a:r>
            <a:r>
              <a:rPr lang="ru-RU" sz="1800" b="1" i="1" dirty="0"/>
              <a:t>категорий в образовательное пространство образовательных учреждений общего </a:t>
            </a:r>
            <a:r>
              <a:rPr lang="ru-RU" sz="1800" b="1" i="1" dirty="0" smtClean="0"/>
              <a:t>типа:</a:t>
            </a:r>
            <a:endParaRPr lang="ru-RU" sz="1800" b="1" i="1" dirty="0"/>
          </a:p>
          <a:p>
            <a:pPr marL="0" indent="0">
              <a:buClr>
                <a:schemeClr val="tx1"/>
              </a:buClr>
              <a:buNone/>
            </a:pPr>
            <a:endParaRPr lang="ru-RU" sz="1800" dirty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ru-RU" sz="1800" dirty="0" smtClean="0"/>
              <a:t>Каждый </a:t>
            </a:r>
            <a:r>
              <a:rPr lang="ru-RU" sz="1800" dirty="0"/>
              <a:t>человек, независимо от состояния здоровья, наличия физического или умственного недостатка, имеет право на получение образования, качество которого не отличается от качества образования, получаемого здоровыми людьми</a:t>
            </a:r>
            <a:r>
              <a:rPr lang="ru-RU" sz="1800" dirty="0" smtClean="0"/>
              <a:t>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ru-RU" sz="1800" dirty="0" smtClean="0"/>
              <a:t>Реализация </a:t>
            </a:r>
            <a:r>
              <a:rPr lang="ru-RU" sz="1800" dirty="0"/>
              <a:t>идеи интеграции как одной из ведущих тенденций современного этапа </a:t>
            </a:r>
            <a:r>
              <a:rPr lang="ru-RU" sz="1800" i="1" dirty="0"/>
              <a:t>в развитии отечественной системы специального образования </a:t>
            </a:r>
            <a:r>
              <a:rPr lang="ru-RU" sz="1800" i="1" dirty="0" smtClean="0"/>
              <a:t>не </a:t>
            </a:r>
            <a:r>
              <a:rPr lang="ru-RU" sz="1800" i="1" dirty="0"/>
              <a:t>означает ни в коей мере необходимости свертывания системы дифференцированного обучения разных категорий детей</a:t>
            </a:r>
            <a:r>
              <a:rPr lang="ru-RU" sz="1800" dirty="0"/>
              <a:t>. </a:t>
            </a:r>
            <a:r>
              <a:rPr lang="ru-RU" sz="1800" b="1" i="1" u="sng" dirty="0" smtClean="0"/>
              <a:t>Эффективная </a:t>
            </a:r>
            <a:r>
              <a:rPr lang="ru-RU" sz="1800" b="1" i="1" u="sng" dirty="0"/>
              <a:t>интеграция возможна лишь в условиях постоянного совершенствования систем массового и специального образования</a:t>
            </a:r>
            <a:r>
              <a:rPr lang="ru-RU" sz="1800" dirty="0"/>
              <a:t>. </a:t>
            </a:r>
            <a:r>
              <a:rPr lang="ru-RU" sz="1800" dirty="0" smtClean="0"/>
              <a:t>Необходимо </a:t>
            </a:r>
            <a:r>
              <a:rPr lang="ru-RU" sz="1800" dirty="0"/>
              <a:t>взвешенное сочетание принципов интеграции и профессионального воздействия в специально организованных условиях</a:t>
            </a:r>
          </a:p>
        </p:txBody>
      </p:sp>
    </p:spTree>
    <p:extLst>
      <p:ext uri="{BB962C8B-B14F-4D97-AF65-F5344CB8AC3E}">
        <p14:creationId xmlns:p14="http://schemas.microsoft.com/office/powerpoint/2010/main" xmlns="" val="2389746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132856"/>
            <a:ext cx="7745505" cy="3456384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buClrTx/>
              <a:buFont typeface="+mj-lt"/>
              <a:buAutoNum type="arabicPeriod" startAt="3"/>
            </a:pPr>
            <a:r>
              <a:rPr lang="ru-RU" sz="2900" dirty="0" smtClean="0"/>
              <a:t>Наиболее </a:t>
            </a:r>
            <a:r>
              <a:rPr lang="ru-RU" sz="2900" dirty="0"/>
              <a:t>важными периодами развития детей-инвалидов являются младенческий, ранний и дошкольный </a:t>
            </a:r>
            <a:r>
              <a:rPr lang="ru-RU" sz="2900" dirty="0" smtClean="0"/>
              <a:t>возрасты</a:t>
            </a:r>
            <a:r>
              <a:rPr lang="ru-RU" sz="2900" dirty="0"/>
              <a:t>, особенно </a:t>
            </a:r>
            <a:r>
              <a:rPr lang="ru-RU" sz="2900" dirty="0" smtClean="0"/>
              <a:t>младенческий. </a:t>
            </a:r>
            <a:r>
              <a:rPr lang="ru-RU" sz="2900" i="1" dirty="0"/>
              <a:t>Данные периоды жизни детей-инвалидов требуют от государства и общества и семьи повышенного внимания, т.к. именно в это время имеется уникальная возможность преодолеть последствия </a:t>
            </a:r>
            <a:r>
              <a:rPr lang="ru-RU" sz="2900" i="1" dirty="0" smtClean="0"/>
              <a:t>и </a:t>
            </a:r>
            <a:r>
              <a:rPr lang="ru-RU" sz="2900" i="1" dirty="0"/>
              <a:t>включения родителей в процесс реабилитации. </a:t>
            </a:r>
            <a:endParaRPr lang="ru-RU" sz="2900" i="1" dirty="0" smtClean="0"/>
          </a:p>
          <a:p>
            <a:pPr marL="457200" indent="-457200">
              <a:buClrTx/>
              <a:buFont typeface="+mj-lt"/>
              <a:buAutoNum type="arabicPeriod" startAt="3"/>
            </a:pPr>
            <a:r>
              <a:rPr lang="ru-RU" sz="2900" dirty="0" smtClean="0">
                <a:solidFill>
                  <a:schemeClr val="tx1"/>
                </a:solidFill>
              </a:rPr>
              <a:t>Работа </a:t>
            </a:r>
            <a:r>
              <a:rPr lang="ru-RU" sz="2900" dirty="0">
                <a:solidFill>
                  <a:schemeClr val="tx1"/>
                </a:solidFill>
              </a:rPr>
              <a:t>с семьей начинается с момента обнаружения у ребенка того или иного нарушения и осуществляется специалистами центров раннего вмешательства, лечебной педагогики, </a:t>
            </a:r>
            <a:r>
              <a:rPr lang="ru-RU" sz="2900" dirty="0" err="1">
                <a:solidFill>
                  <a:schemeClr val="tx1"/>
                </a:solidFill>
              </a:rPr>
              <a:t>абилитационных</a:t>
            </a:r>
            <a:r>
              <a:rPr lang="ru-RU" sz="2900" dirty="0">
                <a:solidFill>
                  <a:schemeClr val="tx1"/>
                </a:solidFill>
              </a:rPr>
              <a:t> и реабилитационных, медико-педагогических, </a:t>
            </a:r>
            <a:r>
              <a:rPr lang="ru-RU" sz="2900" dirty="0" err="1">
                <a:solidFill>
                  <a:schemeClr val="tx1"/>
                </a:solidFill>
              </a:rPr>
              <a:t>сурдологических</a:t>
            </a:r>
            <a:r>
              <a:rPr lang="ru-RU" sz="2900" dirty="0">
                <a:solidFill>
                  <a:schemeClr val="tx1"/>
                </a:solidFill>
              </a:rPr>
              <a:t> центров, сурдологопедических отделений детских </a:t>
            </a:r>
            <a:r>
              <a:rPr lang="ru-RU" sz="2900" dirty="0" smtClean="0">
                <a:solidFill>
                  <a:schemeClr val="tx1"/>
                </a:solidFill>
              </a:rPr>
              <a:t>поликлиник</a:t>
            </a:r>
          </a:p>
          <a:p>
            <a:pPr marL="457200" indent="-457200">
              <a:buClrTx/>
              <a:buFont typeface="+mj-lt"/>
              <a:buAutoNum type="arabicPeriod" startAt="3"/>
            </a:pPr>
            <a:r>
              <a:rPr lang="ru-RU" sz="2900" dirty="0" smtClean="0">
                <a:solidFill>
                  <a:schemeClr val="tx1"/>
                </a:solidFill>
              </a:rPr>
              <a:t>Все </a:t>
            </a:r>
            <a:r>
              <a:rPr lang="ru-RU" sz="2900" dirty="0">
                <a:solidFill>
                  <a:schemeClr val="tx1"/>
                </a:solidFill>
              </a:rPr>
              <a:t>дети с момента выявления отклонения в развитии должны быть обеспечены необходимыми техническими средствами: современными средствами звукоусиления (в том числе цифровыми слуховыми аппаратами) и т.д.</a:t>
            </a:r>
          </a:p>
          <a:p>
            <a:pPr marL="457200" indent="-457200">
              <a:buClrTx/>
              <a:buFont typeface="+mj-lt"/>
              <a:buAutoNum type="arabicPeriod" startAt="3"/>
            </a:pPr>
            <a:r>
              <a:rPr lang="ru-RU" sz="2900" dirty="0">
                <a:solidFill>
                  <a:schemeClr val="tx1"/>
                </a:solidFill>
              </a:rPr>
              <a:t>Специалисты привлекают родителей в качестве полноценных партнеров при составлении индивидуальной программы реабилитации.</a:t>
            </a:r>
          </a:p>
          <a:p>
            <a:pPr marL="457200" indent="-457200">
              <a:buClrTx/>
              <a:buFont typeface="+mj-lt"/>
              <a:buAutoNum type="arabicPeriod" startAt="3"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ClrTx/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ClrTx/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0442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988840"/>
            <a:ext cx="7745505" cy="4425354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Clr>
                <a:schemeClr val="tx1"/>
              </a:buClr>
              <a:buFont typeface="+mj-lt"/>
              <a:buAutoNum type="arabicPeriod" startAt="13"/>
            </a:pPr>
            <a:r>
              <a:rPr lang="ru-RU" sz="2000" dirty="0" smtClean="0"/>
              <a:t>Все </a:t>
            </a:r>
            <a:r>
              <a:rPr lang="ru-RU" sz="2000" dirty="0"/>
              <a:t>дети-инвалиды и дети с ограниченными возможностями здоровья школьного возраста имеют право на обучение в общеобразовательных школах по месту жительства</a:t>
            </a:r>
            <a:r>
              <a:rPr lang="ru-RU" sz="2000" dirty="0" smtClean="0"/>
              <a:t>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 startAt="13"/>
            </a:pPr>
            <a:r>
              <a:rPr lang="ru-RU" sz="2000" dirty="0" smtClean="0"/>
              <a:t>Каждому </a:t>
            </a:r>
            <a:r>
              <a:rPr lang="ru-RU" sz="2000" dirty="0"/>
              <a:t>ребенку должно быть предоставлено право развиваться в своем персональном темпе</a:t>
            </a:r>
            <a:r>
              <a:rPr lang="ru-RU" sz="2000" dirty="0" smtClean="0"/>
              <a:t>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 startAt="13"/>
            </a:pPr>
            <a:r>
              <a:rPr lang="ru-RU" sz="2000" dirty="0"/>
              <a:t>Все дети с ограниченными возможностями здоровья должны получать дополнительную помощь на индивидуальных занятиях со специалистами в соответствии с их проблемами</a:t>
            </a:r>
            <a:r>
              <a:rPr lang="ru-RU" sz="2000" dirty="0" smtClean="0"/>
              <a:t>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 startAt="13"/>
            </a:pPr>
            <a:r>
              <a:rPr lang="ru-RU" sz="2000" dirty="0"/>
              <a:t>Родители принимают активное участие в процессе реабилитации детей. Они имеют право присутствовать на всех уроках и на индивидуальных занятиях специалистов; принимают участие в подготовке и проведении всех внеклассных и внешкольных </a:t>
            </a:r>
            <a:r>
              <a:rPr lang="ru-RU" sz="2000" dirty="0" smtClean="0"/>
              <a:t>мероприятий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 startAt="13"/>
            </a:pPr>
            <a:r>
              <a:rPr lang="ru-RU" sz="2000" dirty="0" smtClean="0"/>
              <a:t>Помимо </a:t>
            </a:r>
            <a:r>
              <a:rPr lang="ru-RU" sz="2000" dirty="0"/>
              <a:t>интегрированного образования одного ребенка с ограниченными возможностями здоровья в обычном классе, используется форма группового обучения детей-инвалидов одной категории в </a:t>
            </a:r>
            <a:r>
              <a:rPr lang="ru-RU" sz="2000" dirty="0" err="1"/>
              <a:t>спецклассе</a:t>
            </a:r>
            <a:r>
              <a:rPr lang="ru-RU" sz="2000" dirty="0"/>
              <a:t> массовой общеобразовательной школы.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886819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Статья 3. Основные принципы государственной политики и правового регулирования отношений в сфере </a:t>
            </a:r>
            <a:r>
              <a:rPr lang="ru-RU" sz="1800" b="1" dirty="0" smtClean="0"/>
              <a:t>образования</a:t>
            </a:r>
          </a:p>
          <a:p>
            <a:pPr marL="0" indent="0">
              <a:buNone/>
            </a:pPr>
            <a:r>
              <a:rPr lang="ru-RU" sz="1800" dirty="0"/>
              <a:t>1. Государственная политика и правовое регулирование отношений в сфере образования основываются на следующих принципах:</a:t>
            </a:r>
          </a:p>
          <a:p>
            <a:pPr marL="0" indent="0">
              <a:buNone/>
            </a:pPr>
            <a:r>
              <a:rPr lang="ru-RU" sz="1800" i="1" dirty="0"/>
              <a:t>1) признание приоритетности образования</a:t>
            </a:r>
          </a:p>
          <a:p>
            <a:pPr marL="0" indent="0">
              <a:buNone/>
            </a:pPr>
            <a:r>
              <a:rPr lang="ru-RU" sz="1800" i="1" dirty="0"/>
              <a:t>2) обеспечение права каждого человека на образование</a:t>
            </a:r>
          </a:p>
          <a:p>
            <a:pPr marL="0" indent="0">
              <a:buNone/>
            </a:pPr>
            <a:r>
              <a:rPr lang="ru-RU" sz="1800" i="1" dirty="0"/>
              <a:t>3) гуманистический характер образования</a:t>
            </a:r>
          </a:p>
          <a:p>
            <a:pPr marL="0" indent="0">
              <a:buNone/>
            </a:pPr>
            <a:r>
              <a:rPr lang="ru-RU" sz="1800" i="1" dirty="0"/>
              <a:t>7) свобода выбора получения образования согласно склонностям и потребностям человека, создание условий для самореализации каждого человека, свободное развитие его способностей, включая предоставление права выбора форм получения </a:t>
            </a:r>
            <a:r>
              <a:rPr lang="ru-RU" sz="1800" i="1" dirty="0" smtClean="0"/>
              <a:t>образования</a:t>
            </a:r>
            <a:endParaRPr lang="ru-RU" sz="1800" i="1" dirty="0"/>
          </a:p>
          <a:p>
            <a:pPr marL="0" indent="0">
              <a:buNone/>
            </a:pPr>
            <a:r>
              <a:rPr lang="ru-RU" sz="1800" i="1" dirty="0"/>
              <a:t>10) демократический характер управления образованием</a:t>
            </a:r>
          </a:p>
          <a:p>
            <a:pPr marL="0" indent="0">
              <a:buNone/>
            </a:pPr>
            <a:endParaRPr lang="ru-RU" sz="1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764704"/>
            <a:ext cx="7756263" cy="859702"/>
          </a:xfrm>
        </p:spPr>
        <p:txBody>
          <a:bodyPr/>
          <a:lstStyle/>
          <a:p>
            <a:r>
              <a:rPr lang="ru-RU" sz="2400" b="1" i="1" dirty="0">
                <a:solidFill>
                  <a:prstClr val="black"/>
                </a:solidFill>
              </a:rPr>
              <a:t>Глава 1. Общие положения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74869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916832"/>
            <a:ext cx="7745505" cy="3947464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Clr>
                <a:schemeClr val="tx1"/>
              </a:buClr>
              <a:buFont typeface="+mj-lt"/>
              <a:buAutoNum type="arabicParenR" startAt="22"/>
            </a:pPr>
            <a:endParaRPr lang="ru-RU" dirty="0" smtClean="0"/>
          </a:p>
          <a:p>
            <a:pPr marL="514350" indent="-514350">
              <a:buClr>
                <a:schemeClr val="tx1"/>
              </a:buClr>
              <a:buFont typeface="+mj-lt"/>
              <a:buAutoNum type="arabicPeriod" startAt="22"/>
            </a:pPr>
            <a:r>
              <a:rPr lang="ru-RU" sz="2600" dirty="0" smtClean="0"/>
              <a:t>Интегрированное </a:t>
            </a:r>
            <a:r>
              <a:rPr lang="ru-RU" sz="2600" dirty="0"/>
              <a:t>обучение строится на основе </a:t>
            </a:r>
            <a:r>
              <a:rPr lang="ru-RU" sz="2600" i="1" dirty="0"/>
              <a:t>Закона РФ "Об образовании". </a:t>
            </a:r>
            <a:endParaRPr lang="ru-RU" sz="2600" i="1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 startAt="22"/>
            </a:pPr>
            <a:r>
              <a:rPr lang="ru-RU" sz="2600" dirty="0" smtClean="0"/>
              <a:t>Учитывая </a:t>
            </a:r>
            <a:r>
              <a:rPr lang="ru-RU" sz="2600" dirty="0"/>
              <a:t>новизну, социальную значимость, сложность, комплексность проблем, решаемых в рамках интегрированного образования, необходимо предусмотреть проведение фундаментальных и прикладных научных исследований междисциплинарного характера. 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 startAt="22"/>
            </a:pPr>
            <a:r>
              <a:rPr lang="ru-RU" sz="2600" dirty="0" smtClean="0"/>
              <a:t>Реализация </a:t>
            </a:r>
            <a:r>
              <a:rPr lang="ru-RU" sz="2600" dirty="0"/>
              <a:t>интегрированного обучения требует согласованных </a:t>
            </a:r>
            <a:r>
              <a:rPr lang="ru-RU" sz="2600" dirty="0" smtClean="0"/>
              <a:t>действий </a:t>
            </a:r>
            <a:r>
              <a:rPr lang="ru-RU" sz="2600" dirty="0"/>
              <a:t>со стороны Министерств образования, здравоохранения, труда и социальной защиты</a:t>
            </a:r>
            <a:r>
              <a:rPr lang="ru-RU" sz="2600" dirty="0" smtClean="0"/>
              <a:t>.</a:t>
            </a:r>
            <a:endParaRPr lang="ru-RU" sz="2600" dirty="0"/>
          </a:p>
          <a:p>
            <a:pPr marL="457200" indent="-457200">
              <a:buClr>
                <a:schemeClr val="tx1"/>
              </a:buClr>
              <a:buFont typeface="+mj-lt"/>
              <a:buAutoNum type="arabicPeriod" startAt="22"/>
            </a:pPr>
            <a:r>
              <a:rPr lang="ru-RU" sz="2600" dirty="0" smtClean="0"/>
              <a:t>Для </a:t>
            </a:r>
            <a:r>
              <a:rPr lang="ru-RU" sz="2600" dirty="0"/>
              <a:t>внедрения Концепции интегрированного обучения в повседневной практике необходимо формирование адекватного отношения общества к лицам с ограниченными возможностями здоровья. </a:t>
            </a:r>
            <a:r>
              <a:rPr lang="ru-RU" sz="2600" i="1" dirty="0"/>
              <a:t>С этой целью важно объединение усилий широких слоев общественности, СМИ, благотворительных, неправительственных, религиозных организаций, коммерческих структур и др</a:t>
            </a:r>
            <a:r>
              <a:rPr lang="ru-RU" sz="2600" i="1" dirty="0" smtClean="0"/>
              <a:t>.</a:t>
            </a:r>
            <a:endParaRPr lang="ru-RU" sz="2600" dirty="0"/>
          </a:p>
          <a:p>
            <a:pPr marL="457200" indent="-457200">
              <a:buClr>
                <a:schemeClr val="tx1"/>
              </a:buClr>
              <a:buFont typeface="+mj-lt"/>
              <a:buAutoNum type="arabicPeriod" startAt="22"/>
            </a:pPr>
            <a:r>
              <a:rPr lang="ru-RU" sz="2600" dirty="0" smtClean="0"/>
              <a:t>Особая </a:t>
            </a:r>
            <a:r>
              <a:rPr lang="ru-RU" sz="2600" dirty="0"/>
              <a:t>роль принадлежит объединениям родителей и объединениям самих лиц </a:t>
            </a:r>
            <a:r>
              <a:rPr lang="ru-RU" sz="2600" dirty="0" smtClean="0"/>
              <a:t>с ОВЗ. </a:t>
            </a:r>
            <a:r>
              <a:rPr lang="ru-RU" sz="2600" i="1" dirty="0"/>
              <a:t>Эти организации имеют право участвовать в принятии решений, касающихся всех аспектов деятельности по интегрированному образованию. </a:t>
            </a:r>
          </a:p>
        </p:txBody>
      </p:sp>
    </p:spTree>
    <p:extLst>
      <p:ext uri="{BB962C8B-B14F-4D97-AF65-F5344CB8AC3E}">
        <p14:creationId xmlns:p14="http://schemas.microsoft.com/office/powerpoint/2010/main" xmlns="" val="1976032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1" y="980728"/>
            <a:ext cx="7627926" cy="3600400"/>
          </a:xfrm>
        </p:spPr>
        <p:txBody>
          <a:bodyPr/>
          <a:lstStyle/>
          <a:p>
            <a:r>
              <a:rPr lang="ru-RU" sz="2400" b="1" i="1" dirty="0">
                <a:solidFill>
                  <a:schemeClr val="tx1"/>
                </a:solidFill>
              </a:rPr>
              <a:t>Письмо </a:t>
            </a:r>
            <a:r>
              <a:rPr lang="ru-RU" sz="2400" b="1" i="1" dirty="0" smtClean="0">
                <a:solidFill>
                  <a:schemeClr val="tx1"/>
                </a:solidFill>
              </a:rPr>
              <a:t>Министерства </a:t>
            </a:r>
            <a:r>
              <a:rPr lang="ru-RU" sz="2400" b="1" i="1" dirty="0">
                <a:solidFill>
                  <a:schemeClr val="tx1"/>
                </a:solidFill>
              </a:rPr>
              <a:t>образования и науки </a:t>
            </a:r>
            <a:r>
              <a:rPr lang="ru-RU" sz="2400" b="1" i="1" dirty="0" smtClean="0">
                <a:solidFill>
                  <a:schemeClr val="tx1"/>
                </a:solidFill>
              </a:rPr>
              <a:t>РФ</a:t>
            </a:r>
            <a:r>
              <a:rPr lang="ru-RU" sz="2400" b="1" i="1" dirty="0">
                <a:solidFill>
                  <a:schemeClr val="tx1"/>
                </a:solidFill>
              </a:rPr>
              <a:t/>
            </a:r>
            <a:br>
              <a:rPr lang="ru-RU" sz="2400" b="1" i="1" dirty="0">
                <a:solidFill>
                  <a:schemeClr val="tx1"/>
                </a:solidFill>
              </a:rPr>
            </a:br>
            <a:r>
              <a:rPr lang="ru-RU" sz="2400" b="1" i="1" dirty="0" smtClean="0">
                <a:solidFill>
                  <a:schemeClr val="tx1"/>
                </a:solidFill>
              </a:rPr>
              <a:t>ИР-535/07 от 07. 06. </a:t>
            </a:r>
            <a:r>
              <a:rPr lang="ru-RU" sz="2400" b="1" i="1" dirty="0">
                <a:solidFill>
                  <a:schemeClr val="tx1"/>
                </a:solidFill>
              </a:rPr>
              <a:t>2013г.</a:t>
            </a:r>
            <a:br>
              <a:rPr lang="ru-RU" sz="2400" b="1" i="1" dirty="0">
                <a:solidFill>
                  <a:schemeClr val="tx1"/>
                </a:solidFill>
              </a:rPr>
            </a:br>
            <a:r>
              <a:rPr lang="ru-RU" sz="2400" b="1" i="1" dirty="0">
                <a:solidFill>
                  <a:schemeClr val="tx1"/>
                </a:solidFill>
              </a:rPr>
              <a:t> "О коррекционном и инклюзивном образовании детей"</a:t>
            </a:r>
          </a:p>
        </p:txBody>
      </p:sp>
    </p:spTree>
    <p:extLst>
      <p:ext uri="{BB962C8B-B14F-4D97-AF65-F5344CB8AC3E}">
        <p14:creationId xmlns:p14="http://schemas.microsoft.com/office/powerpoint/2010/main" xmlns="" val="89780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060848"/>
            <a:ext cx="7745505" cy="2941711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В связи с обращениями депутата Государственной Думы Федерального Собрания Российской Федерации Ломакина-Румянцева А.В и коллективов образовательных учреждений ряда субъектов </a:t>
            </a:r>
            <a:r>
              <a:rPr lang="ru-RU" dirty="0" smtClean="0">
                <a:solidFill>
                  <a:schemeClr val="tx1"/>
                </a:solidFill>
              </a:rPr>
              <a:t>РФ </a:t>
            </a:r>
            <a:r>
              <a:rPr lang="ru-RU" dirty="0">
                <a:solidFill>
                  <a:schemeClr val="tx1"/>
                </a:solidFill>
              </a:rPr>
              <a:t>по вопросу о реструктуризации образовательных учреждений для детей с </a:t>
            </a:r>
            <a:r>
              <a:rPr lang="ru-RU" dirty="0" smtClean="0">
                <a:solidFill>
                  <a:schemeClr val="tx1"/>
                </a:solidFill>
              </a:rPr>
              <a:t>ограниченными возможностями здоровья </a:t>
            </a:r>
            <a:r>
              <a:rPr lang="ru-RU" dirty="0">
                <a:solidFill>
                  <a:schemeClr val="tx1"/>
                </a:solidFill>
              </a:rPr>
              <a:t>с учетом норм Федерального закона от 29 декабря 2012 г. №  273 «Об образовании в Российской Федерации», вступающего в силу 1 сентября </a:t>
            </a:r>
            <a:r>
              <a:rPr lang="ru-RU" dirty="0" smtClean="0">
                <a:solidFill>
                  <a:schemeClr val="tx1"/>
                </a:solidFill>
              </a:rPr>
              <a:t>2013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4494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/>
              <a:t>Образование лиц с </a:t>
            </a:r>
            <a:r>
              <a:rPr lang="ru-RU" dirty="0" smtClean="0"/>
              <a:t>ОВЗ и </a:t>
            </a:r>
            <a:r>
              <a:rPr lang="ru-RU" dirty="0"/>
              <a:t>инвалидов является одним из приоритетных направлений деятельности системы образования </a:t>
            </a:r>
            <a:r>
              <a:rPr lang="ru-RU" dirty="0" smtClean="0"/>
              <a:t>РФ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/>
              <a:t>Усилия </a:t>
            </a:r>
            <a:r>
              <a:rPr lang="ru-RU" dirty="0" err="1"/>
              <a:t>Минобрнауки</a:t>
            </a:r>
            <a:r>
              <a:rPr lang="ru-RU" dirty="0"/>
              <a:t> России сосредоточены на том, чтобы в рамках модернизации российского образования создать образовательную среду, обеспечивающую доступность качественного образования для всех лиц с ОВЗ, и инвалидов с учетом особенностей их психофизического развития и состояния </a:t>
            </a:r>
            <a:r>
              <a:rPr lang="ru-RU" dirty="0" smtClean="0"/>
              <a:t>здоровья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/>
              <a:t>В  рамках разработки нормативных правовых актов, необходимых для реализации Федерального закона, подготовлены проекты приказов </a:t>
            </a:r>
            <a:r>
              <a:rPr lang="ru-RU" dirty="0" err="1"/>
              <a:t>Минобрнауки</a:t>
            </a:r>
            <a:r>
              <a:rPr lang="ru-RU" dirty="0"/>
              <a:t> России об особенностях организации образовательной деятельности для обучающихся </a:t>
            </a:r>
            <a:r>
              <a:rPr lang="ru-RU" dirty="0" smtClean="0"/>
              <a:t>с ОВЗ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/>
              <a:t>Согласно статье 79 Федерального закона органами государственной власти субъектов Российской Федерации создаются отдельные организации, осуществляющие образовательную деятельность по адаптивным основным общеобразовательным программам, для глухих, слабослышащих, позднооглохших и других обучающихся с ОВЗ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ru-RU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ru-RU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</a:rPr>
              <a:t>Департамент считает необходимым отметить следующее</a:t>
            </a:r>
          </a:p>
        </p:txBody>
      </p:sp>
    </p:spTree>
    <p:extLst>
      <p:ext uri="{BB962C8B-B14F-4D97-AF65-F5344CB8AC3E}">
        <p14:creationId xmlns:p14="http://schemas.microsoft.com/office/powerpoint/2010/main" xmlns="" val="2843401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620688"/>
            <a:ext cx="7745505" cy="5073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600" dirty="0" err="1"/>
              <a:t>Минобрнауки</a:t>
            </a:r>
            <a:r>
              <a:rPr lang="ru-RU" sz="1600" dirty="0"/>
              <a:t> России обеспокоено наметившейся тенденцией к тому, что развитие форм обучения детей с ограниченными возможностями здоровья и детей-инвалидов в регионах не всегда носит спланированный, последовательный характер, зачастую не сопровождается созданием необходимых условий. </a:t>
            </a:r>
            <a:endParaRPr lang="ru-RU" sz="1600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ru-RU" sz="1600" dirty="0"/>
              <a:t>В настоящее время в рамках государственной программы Российской Федерации «Доступная среда» на 2011-2015 годы, утвержденной распоряжением Правительства Российской </a:t>
            </a:r>
            <a:r>
              <a:rPr lang="ru-RU" sz="1600" dirty="0" smtClean="0"/>
              <a:t>Федерации </a:t>
            </a:r>
            <a:r>
              <a:rPr lang="ru-RU" sz="1600" dirty="0"/>
              <a:t>от 26 ноября 2012 г. № 2181-р. 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600" dirty="0" smtClean="0"/>
              <a:t>Реализация </a:t>
            </a:r>
            <a:r>
              <a:rPr lang="ru-RU" sz="1600" dirty="0"/>
              <a:t>мероприятий Программы позволит в течение 5 лет (в 2011-2015 годах) создать условия для беспрепятственного доступа инвалидов, совместного обучения детей-инвалидов и детей, не имеющих нарушений развития, лишь в 20 процентах от общей численности общеобразовательных школ. </a:t>
            </a:r>
            <a:r>
              <a:rPr lang="ru-RU" sz="1600" dirty="0" smtClean="0"/>
              <a:t>В </a:t>
            </a:r>
            <a:r>
              <a:rPr lang="ru-RU" sz="1600" dirty="0"/>
              <a:t>этой связи Департамент обращает внимание органов исполнительной власти субъектов Российской Федерации, осуществляющих управление в сфере образования, на то, что </a:t>
            </a:r>
            <a:r>
              <a:rPr lang="ru-RU" sz="1600" b="1" i="1" u="sng" dirty="0"/>
              <a:t>инклюзивное (интегрированное) образование детей-инвалидов не должно становиться самоцелью, тем более приобретать формальный характер – инклюзия (интеграция) ради инклюзии (интеграции</a:t>
            </a:r>
            <a:r>
              <a:rPr lang="ru-RU" sz="1600" b="1" i="1" u="sng" dirty="0" smtClean="0"/>
              <a:t>).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600" dirty="0"/>
              <a:t>Развитие инклюзивных (интегрированных) форм обучения инвалидов должно </a:t>
            </a:r>
            <a:r>
              <a:rPr lang="ru-RU" sz="1600" b="1" i="1" u="sng" dirty="0"/>
              <a:t>осуществляться постепенно, на основе планирования и реализации комплекса мер, обеспечивающих соблюдение требований к организации этой деятельности </a:t>
            </a:r>
            <a:r>
              <a:rPr lang="ru-RU" sz="1600" b="1" i="1" dirty="0"/>
              <a:t>(включая наличие соответствующей материальной базы, специальных образовательных программ, подготовку педагогических коллективов, проведение разъяснительной работы с обучающимися и их родителями). </a:t>
            </a:r>
          </a:p>
        </p:txBody>
      </p:sp>
    </p:spTree>
    <p:extLst>
      <p:ext uri="{BB962C8B-B14F-4D97-AF65-F5344CB8AC3E}">
        <p14:creationId xmlns:p14="http://schemas.microsoft.com/office/powerpoint/2010/main" xmlns="" val="1930935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548681"/>
            <a:ext cx="7745505" cy="5577482"/>
          </a:xfrm>
        </p:spPr>
        <p:txBody>
          <a:bodyPr>
            <a:normAutofit fontScale="77500" lnSpcReduction="20000"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ru-RU" dirty="0"/>
              <a:t>Развитие совместного образования инвалидов и здоровых обучающихся не означает </a:t>
            </a:r>
            <a:r>
              <a:rPr lang="ru-RU" b="1" i="1" u="sng" dirty="0"/>
              <a:t>отказа от лучших достижений российской системы специальных </a:t>
            </a:r>
            <a:r>
              <a:rPr lang="ru-RU" b="1" i="1" u="sng" dirty="0" smtClean="0"/>
              <a:t>образовательных </a:t>
            </a:r>
            <a:r>
              <a:rPr lang="ru-RU" b="1" i="1" u="sng" dirty="0"/>
              <a:t>учреждений</a:t>
            </a:r>
            <a:r>
              <a:rPr lang="ru-RU" dirty="0"/>
              <a:t>.</a:t>
            </a:r>
          </a:p>
          <a:p>
            <a:pPr marL="0" indent="0">
              <a:buClr>
                <a:schemeClr val="tx1"/>
              </a:buClr>
              <a:buNone/>
            </a:pPr>
            <a:endParaRPr lang="ru-RU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/>
              <a:t>Вопрос </a:t>
            </a:r>
            <a:r>
              <a:rPr lang="ru-RU" dirty="0"/>
              <a:t>о выборе образовательного и реабилитационного маршрута ребенка-инвалида, в том числе об определении формы и степени его инклюзии (интеграции) в образовательную среду, </a:t>
            </a:r>
            <a:r>
              <a:rPr lang="ru-RU" b="1" i="1" u="sng" dirty="0">
                <a:solidFill>
                  <a:schemeClr val="tx1"/>
                </a:solidFill>
              </a:rPr>
              <a:t>должен решаться психолого-медико-педагогическими комиссиями исходя, прежде всего, из потребностей, особенностей развития и возможностей ребенка, с непосредственным участием его родителей</a:t>
            </a:r>
            <a:r>
              <a:rPr lang="ru-RU" dirty="0"/>
              <a:t>.</a:t>
            </a:r>
          </a:p>
          <a:p>
            <a:pPr marL="0" indent="0">
              <a:buClr>
                <a:schemeClr val="tx1"/>
              </a:buClr>
              <a:buNone/>
            </a:pPr>
            <a:endParaRPr lang="ru-RU" dirty="0"/>
          </a:p>
          <a:p>
            <a:pPr marL="0" indent="0">
              <a:buClr>
                <a:schemeClr val="tx1"/>
              </a:buClr>
              <a:buNone/>
            </a:pPr>
            <a:r>
              <a:rPr lang="ru-RU" dirty="0" smtClean="0"/>
              <a:t>Департамент </a:t>
            </a:r>
            <a:r>
              <a:rPr lang="ru-RU" dirty="0"/>
              <a:t>считает необходимым обратить внимание на функционирование существующей сети специальных </a:t>
            </a:r>
            <a:r>
              <a:rPr lang="ru-RU" dirty="0" smtClean="0"/>
              <a:t>образовательных </a:t>
            </a:r>
            <a:r>
              <a:rPr lang="ru-RU" dirty="0"/>
              <a:t>учреждений с учетом того, что </a:t>
            </a:r>
            <a:r>
              <a:rPr lang="ru-RU" b="1" i="1" u="sng" dirty="0"/>
              <a:t>для части детей более целесообразным является обучение в специальном </a:t>
            </a:r>
            <a:r>
              <a:rPr lang="ru-RU" b="1" i="1" u="sng" dirty="0" smtClean="0"/>
              <a:t>образовательном </a:t>
            </a:r>
            <a:r>
              <a:rPr lang="ru-RU" b="1" i="1" u="sng" dirty="0"/>
              <a:t>учреждении</a:t>
            </a:r>
            <a:r>
              <a:rPr lang="ru-RU" dirty="0"/>
              <a:t>. </a:t>
            </a:r>
            <a:endParaRPr lang="ru-RU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/>
              <a:t>Такие </a:t>
            </a:r>
            <a:r>
              <a:rPr lang="ru-RU" dirty="0"/>
              <a:t>учреждения на современном этапе могут выполнить функции </a:t>
            </a:r>
            <a:r>
              <a:rPr lang="ru-RU" i="1" dirty="0"/>
              <a:t>учебно-методических (ресурсных) центров, оказывающих методическую помощь педагогическим работникам общеобразовательных учреждений, психолого-педагогическую помощь детям и их родителям, координировать работу в этом направлении системы образования субъекта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1676629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780928"/>
            <a:ext cx="7756263" cy="3960440"/>
          </a:xfrm>
        </p:spPr>
        <p:txBody>
          <a:bodyPr/>
          <a:lstStyle/>
          <a:p>
            <a:r>
              <a:rPr lang="ru-RU" sz="2400" b="1" i="1" dirty="0">
                <a:solidFill>
                  <a:schemeClr val="tx1"/>
                </a:solidFill>
              </a:rPr>
              <a:t>Письмо Минобразования РФ от 16 января 2002 г. N 03-51-5ин/23-03"Об интегрированном воспитании и обучении детей с отклонениями в развитии в дошкольных образовательных учреждениях"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27209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83568" y="2204864"/>
            <a:ext cx="7745505" cy="3921298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ru-RU" dirty="0"/>
              <a:t>В системе дошкольного образования России эта форма обучения и воспитания детей с отклонениями в развитии должна учитывать </a:t>
            </a:r>
            <a:r>
              <a:rPr lang="ru-RU" b="1" i="1" u="sng" dirty="0"/>
              <a:t>современные российские социально - экономические условия, особенности отечественной системы образования</a:t>
            </a:r>
            <a:r>
              <a:rPr lang="ru-RU" dirty="0"/>
              <a:t>. </a:t>
            </a:r>
            <a:r>
              <a:rPr lang="ru-RU" dirty="0" smtClean="0"/>
              <a:t>Кроме </a:t>
            </a:r>
            <a:r>
              <a:rPr lang="ru-RU" dirty="0"/>
              <a:t>того, </a:t>
            </a:r>
            <a:r>
              <a:rPr lang="ru-RU" b="1" i="1" dirty="0"/>
              <a:t>интеграция</a:t>
            </a:r>
            <a:r>
              <a:rPr lang="ru-RU" dirty="0"/>
              <a:t> </a:t>
            </a:r>
            <a:r>
              <a:rPr lang="ru-RU" dirty="0" smtClean="0"/>
              <a:t>возможна </a:t>
            </a:r>
            <a:r>
              <a:rPr lang="ru-RU" dirty="0"/>
              <a:t>лишь при наличии в дошкольных образовательных </a:t>
            </a:r>
            <a:r>
              <a:rPr lang="ru-RU" dirty="0" smtClean="0"/>
              <a:t>учреждениях </a:t>
            </a:r>
            <a:r>
              <a:rPr lang="ru-RU" b="1" i="1" u="sng" dirty="0" smtClean="0"/>
              <a:t>соответствующего </a:t>
            </a:r>
            <a:r>
              <a:rPr lang="ru-RU" b="1" i="1" u="sng" dirty="0"/>
              <a:t>материально - технического, программно - методического и кадрового обеспечения. </a:t>
            </a:r>
            <a:endParaRPr lang="ru-RU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3186594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76871"/>
            <a:ext cx="7745505" cy="3849291"/>
          </a:xfrm>
        </p:spPr>
        <p:txBody>
          <a:bodyPr>
            <a:normAutofit lnSpcReduction="10000"/>
          </a:bodyPr>
          <a:lstStyle/>
          <a:p>
            <a:pPr marL="0" indent="0">
              <a:buClrTx/>
              <a:buNone/>
            </a:pPr>
            <a:r>
              <a:rPr lang="ru-RU" dirty="0"/>
              <a:t>В каждом ДОУ комбинированного вида целесообразно предусмотреть условия для оказания коррекционной помощи детям со сложными нарушениями </a:t>
            </a:r>
            <a:r>
              <a:rPr lang="ru-RU" dirty="0" smtClean="0"/>
              <a:t>развития. Одной из </a:t>
            </a:r>
            <a:r>
              <a:rPr lang="ru-RU" b="1" i="1" u="sng" dirty="0" smtClean="0"/>
              <a:t>форм </a:t>
            </a:r>
            <a:r>
              <a:rPr lang="ru-RU" b="1" i="1" u="sng" dirty="0"/>
              <a:t>является организация в ДОУ комбинированного вида смешанных групп</a:t>
            </a:r>
            <a:r>
              <a:rPr lang="ru-RU" dirty="0"/>
              <a:t>, где одновременно воспитываются и обучаются нормально развивающиеся дети и дети с определенными отклонениями в </a:t>
            </a:r>
            <a:r>
              <a:rPr lang="ru-RU" dirty="0" smtClean="0"/>
              <a:t>развитии. 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i="1" dirty="0" smtClean="0"/>
              <a:t>Смешанные </a:t>
            </a:r>
            <a:r>
              <a:rPr lang="ru-RU" i="1" dirty="0"/>
              <a:t>группы финансируются по нормативам, соответствующим нормативам финансирования групп компенсирующего вида. </a:t>
            </a:r>
          </a:p>
        </p:txBody>
      </p:sp>
    </p:spTree>
    <p:extLst>
      <p:ext uri="{BB962C8B-B14F-4D97-AF65-F5344CB8AC3E}">
        <p14:creationId xmlns:p14="http://schemas.microsoft.com/office/powerpoint/2010/main" xmlns="" val="741536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132856"/>
            <a:ext cx="7745505" cy="399330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Наиболее </a:t>
            </a:r>
            <a:r>
              <a:rPr lang="ru-RU" dirty="0"/>
              <a:t>адекватные условия для проведения целенаправленной работы по интегрированному воспитанию и обучению дошкольников созданы в </a:t>
            </a:r>
            <a:r>
              <a:rPr lang="ru-RU" b="1" i="1" u="sng" dirty="0"/>
              <a:t>ДОУ комбинированного вида </a:t>
            </a:r>
            <a:r>
              <a:rPr lang="ru-RU" dirty="0"/>
              <a:t>(с функционирующими компенсирующими группами и сложившимся кадровым, программно - методическим и материально - техническим обеспечением).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i="1" dirty="0" smtClean="0"/>
              <a:t>ДОУ комбинированного </a:t>
            </a:r>
            <a:r>
              <a:rPr lang="ru-RU" i="1" dirty="0"/>
              <a:t>вида может организовать интегрированное воспитание и обучение определенной категории воспитанников, например, совместное воспитание и обучение нормально слышащих детей и детей с нарушениями </a:t>
            </a:r>
            <a:r>
              <a:rPr lang="ru-RU" i="1" dirty="0" smtClean="0"/>
              <a:t>слуха… </a:t>
            </a:r>
          </a:p>
        </p:txBody>
      </p:sp>
    </p:spTree>
    <p:extLst>
      <p:ext uri="{BB962C8B-B14F-4D97-AF65-F5344CB8AC3E}">
        <p14:creationId xmlns:p14="http://schemas.microsoft.com/office/powerpoint/2010/main" xmlns="" val="2493254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484784"/>
            <a:ext cx="7745505" cy="43818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300" b="1" dirty="0"/>
              <a:t>Статья 5. Право на образование. Государственные гарантии реализации права на образование в </a:t>
            </a:r>
            <a:r>
              <a:rPr lang="ru-RU" sz="2300" b="1" dirty="0" smtClean="0"/>
              <a:t>РФ</a:t>
            </a:r>
          </a:p>
          <a:p>
            <a:pPr marL="82296" lvl="0" indent="0"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ru-RU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3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РФ </a:t>
            </a:r>
            <a:r>
              <a:rPr lang="ru-RU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гарантируется право каждого человека на образование</a:t>
            </a:r>
          </a:p>
          <a:p>
            <a:pPr marL="82296" lvl="0" indent="0"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ru-RU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 В целях реализации права каждого человека на образование федеральными государственными органами, органами государственной власти субъектов РФ и органами местного </a:t>
            </a:r>
            <a:r>
              <a:rPr lang="ru-RU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самоуправления:</a:t>
            </a:r>
          </a:p>
          <a:p>
            <a:pPr marL="539496" lvl="0" indent="-457200">
              <a:spcBef>
                <a:spcPts val="600"/>
              </a:spcBef>
              <a:buClrTx/>
              <a:buSzPct val="70000"/>
              <a:buFont typeface="+mj-lt"/>
              <a:buAutoNum type="arabicParenR"/>
            </a:pPr>
            <a:r>
              <a:rPr lang="ru-RU" sz="23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создаются </a:t>
            </a:r>
            <a:r>
              <a:rPr lang="ru-RU" sz="23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необходимые условия для получения без дискриминации качественного образования лицами с ограниченными возможностями здоровья, для коррекции нарушений развития и социальной адаптации, оказания ранней коррекционной помощи на основе специальных педагогических подходов и наиболее подходящих для этих лиц языков, методов и способов общения и условия, в максимальной степени способствующие получению образования определенного уровня и определенной направленности, а также социальному развитию этих лиц, в том числе посредством организации инклюзивного образования лиц с ограниченными возможностями </a:t>
            </a:r>
            <a:r>
              <a:rPr lang="ru-RU" sz="23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здоровья;</a:t>
            </a:r>
          </a:p>
          <a:p>
            <a:pPr marL="539496" lvl="0" indent="-457200">
              <a:spcBef>
                <a:spcPts val="600"/>
              </a:spcBef>
              <a:buClrTx/>
              <a:buSzPct val="70000"/>
              <a:buFont typeface="+mj-lt"/>
              <a:buAutoNum type="arabicParenR"/>
            </a:pPr>
            <a:r>
              <a:rPr lang="ru-RU" sz="23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осуществляется </a:t>
            </a:r>
            <a:r>
              <a:rPr lang="ru-RU" sz="23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полностью или частично финансовое обеспечение содержания лиц, нуждающихся в социальной поддержке в соответствии с законодательством Российской Федерации, в период получения ими образования.</a:t>
            </a:r>
          </a:p>
          <a:p>
            <a:pPr marL="0" indent="0">
              <a:buNone/>
            </a:pPr>
            <a:endParaRPr lang="ru-RU" sz="1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7920880" cy="504056"/>
          </a:xfrm>
        </p:spPr>
        <p:txBody>
          <a:bodyPr/>
          <a:lstStyle/>
          <a:p>
            <a:r>
              <a:rPr lang="ru-RU" sz="2400" b="1" i="1" dirty="0">
                <a:solidFill>
                  <a:prstClr val="black"/>
                </a:solidFill>
              </a:rPr>
              <a:t>Глава 1. Общие положения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1369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1916833"/>
            <a:ext cx="7745505" cy="420933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ClrTx/>
              <a:buFont typeface="+mj-lt"/>
              <a:buAutoNum type="arabicParenR"/>
            </a:pPr>
            <a:r>
              <a:rPr lang="ru-RU" dirty="0"/>
              <a:t>осуществление ранней, полноценной социальной и образовательной интеграции воспитанников с отклонениями в развитии в среду нормально развивающихся сверстников путем создания условий для разнообразного общения детей в дошкольном образовательном учреждении;</a:t>
            </a:r>
          </a:p>
          <a:p>
            <a:pPr marL="457200" indent="-457200">
              <a:buClrTx/>
              <a:buFont typeface="+mj-lt"/>
              <a:buAutoNum type="arabicParenR"/>
            </a:pPr>
            <a:endParaRPr lang="ru-RU" dirty="0"/>
          </a:p>
          <a:p>
            <a:pPr marL="457200" indent="-457200">
              <a:buClrTx/>
              <a:buFont typeface="+mj-lt"/>
              <a:buAutoNum type="arabicParenR"/>
            </a:pPr>
            <a:r>
              <a:rPr lang="ru-RU" dirty="0" smtClean="0"/>
              <a:t>проведение </a:t>
            </a:r>
            <a:r>
              <a:rPr lang="ru-RU" dirty="0"/>
              <a:t>коррекционно - педагогической, медико - психологической и социальной работы с детьми, имеющими отклонения в развитии;</a:t>
            </a:r>
          </a:p>
          <a:p>
            <a:pPr marL="457200" indent="-457200">
              <a:buClrTx/>
              <a:buFont typeface="+mj-lt"/>
              <a:buAutoNum type="arabicParenR"/>
            </a:pPr>
            <a:endParaRPr lang="ru-RU" dirty="0"/>
          </a:p>
          <a:p>
            <a:pPr marL="457200" indent="-457200">
              <a:buClrTx/>
              <a:buFont typeface="+mj-lt"/>
              <a:buAutoNum type="arabicParenR"/>
            </a:pPr>
            <a:r>
              <a:rPr lang="ru-RU" dirty="0" smtClean="0"/>
              <a:t>оказание </a:t>
            </a:r>
            <a:r>
              <a:rPr lang="ru-RU" dirty="0"/>
              <a:t>необходимой коррекционно - педагогической поддержки воспитанникам, не имеющим выраженных первичных отклонений в развитии, но отстающим от возрастной нормы;</a:t>
            </a:r>
          </a:p>
          <a:p>
            <a:pPr marL="457200" indent="-457200">
              <a:buClrTx/>
              <a:buFont typeface="+mj-lt"/>
              <a:buAutoNum type="arabicParenR"/>
            </a:pPr>
            <a:endParaRPr lang="ru-RU" dirty="0"/>
          </a:p>
          <a:p>
            <a:pPr marL="457200" indent="-457200">
              <a:buClrTx/>
              <a:buFont typeface="+mj-lt"/>
              <a:buAutoNum type="arabicParenR"/>
            </a:pPr>
            <a:r>
              <a:rPr lang="ru-RU" dirty="0" smtClean="0"/>
              <a:t> </a:t>
            </a:r>
            <a:r>
              <a:rPr lang="ru-RU" dirty="0"/>
              <a:t>обучение родителей (законных представителей) педагогическим технологиям сотрудничества со своим ребенком, приемам и методам его воспитания и обучения; оказание им психологической поддержки.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</a:rPr>
              <a:t>При организации смешанной группы необходимо предусмотреть решение ряда </a:t>
            </a:r>
            <a:r>
              <a:rPr lang="ru-RU" sz="2000" b="1" dirty="0" smtClean="0">
                <a:solidFill>
                  <a:schemeClr val="tx1"/>
                </a:solidFill>
              </a:rPr>
              <a:t>специфических задач</a:t>
            </a:r>
            <a:r>
              <a:rPr lang="ru-RU" sz="2000" b="1" dirty="0">
                <a:solidFill>
                  <a:schemeClr val="tx1"/>
                </a:solidFill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xmlns="" val="1590726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Определяется </a:t>
            </a:r>
            <a:r>
              <a:rPr lang="ru-RU" dirty="0"/>
              <a:t>программой дошкольного образования и специальными </a:t>
            </a:r>
            <a:r>
              <a:rPr lang="ru-RU" dirty="0" smtClean="0"/>
              <a:t>программами </a:t>
            </a:r>
            <a:r>
              <a:rPr lang="ru-RU" dirty="0"/>
              <a:t>с учетом индивидуальных особенностей </a:t>
            </a:r>
            <a:r>
              <a:rPr lang="ru-RU" dirty="0" smtClean="0"/>
              <a:t>воспитанников. </a:t>
            </a:r>
            <a:r>
              <a:rPr lang="ru-RU" b="1" i="1" dirty="0"/>
              <a:t>Педагогический коллектив </a:t>
            </a:r>
            <a:r>
              <a:rPr lang="ru-RU" b="1" u="sng" dirty="0"/>
              <a:t>самостоятелен в выборе программ </a:t>
            </a:r>
            <a:r>
              <a:rPr lang="ru-RU" dirty="0"/>
              <a:t>из комплекса вариативных общеразвивающих и коррекционных программ. На каждого воспитанника группы составляется индивидуальная программа развития.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</a:rPr>
              <a:t>Содержание образовательного процесса в смешанной группе</a:t>
            </a:r>
          </a:p>
        </p:txBody>
      </p:sp>
    </p:spTree>
    <p:extLst>
      <p:ext uri="{BB962C8B-B14F-4D97-AF65-F5344CB8AC3E}">
        <p14:creationId xmlns:p14="http://schemas.microsoft.com/office/powerpoint/2010/main" xmlns="" val="3555871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ru-RU" dirty="0"/>
              <a:t> фронтальные занятия</a:t>
            </a:r>
            <a:endParaRPr lang="ru-RU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подгрупповые занятия с воспитанниками, </a:t>
            </a:r>
            <a:endParaRPr lang="ru-RU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ru-RU" dirty="0" smtClean="0"/>
              <a:t>занятия </a:t>
            </a:r>
            <a:r>
              <a:rPr lang="ru-RU" dirty="0"/>
              <a:t>малыми подгруппами (по 2 - 3 ребенка</a:t>
            </a:r>
            <a:r>
              <a:rPr lang="ru-RU" dirty="0" smtClean="0"/>
              <a:t>),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dirty="0" smtClean="0"/>
              <a:t>индивидуальные </a:t>
            </a:r>
            <a:r>
              <a:rPr lang="ru-RU" dirty="0"/>
              <a:t>занятия.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/>
              <a:t>этом воспитатели проводят занятия в первую половину дня с нормально развивающимися воспитанниками, а во вторую половину дня - со всеми воспитанниками </a:t>
            </a:r>
            <a:r>
              <a:rPr lang="ru-RU" dirty="0" smtClean="0"/>
              <a:t>группы. При </a:t>
            </a:r>
            <a:r>
              <a:rPr lang="ru-RU" dirty="0"/>
              <a:t>необходимости воспитанники с отклонениями в развитии обеспечиваются индивидуальными </a:t>
            </a:r>
            <a:r>
              <a:rPr lang="ru-RU" dirty="0" smtClean="0"/>
              <a:t>занятиями.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</a:rPr>
              <a:t>Организационными формами работы смешанной группы </a:t>
            </a:r>
          </a:p>
        </p:txBody>
      </p:sp>
    </p:spTree>
    <p:extLst>
      <p:ext uri="{BB962C8B-B14F-4D97-AF65-F5344CB8AC3E}">
        <p14:creationId xmlns:p14="http://schemas.microsoft.com/office/powerpoint/2010/main" xmlns="" val="3677971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</a:t>
            </a:r>
            <a:r>
              <a:rPr lang="ru-RU" dirty="0" smtClean="0"/>
              <a:t>водится </a:t>
            </a:r>
            <a:r>
              <a:rPr lang="ru-RU" dirty="0"/>
              <a:t>должность </a:t>
            </a:r>
            <a:r>
              <a:rPr lang="ru-RU" dirty="0" smtClean="0"/>
              <a:t>учителя – дефектолога. В группу с детьми: с нарушениями слуха – сурдопедагог. К </a:t>
            </a:r>
            <a:r>
              <a:rPr lang="ru-RU" dirty="0"/>
              <a:t>работе с воспитанниками смешанной группы привлекаются также педагог - </a:t>
            </a:r>
            <a:r>
              <a:rPr lang="ru-RU" dirty="0" smtClean="0"/>
              <a:t>психолог, </a:t>
            </a:r>
            <a:r>
              <a:rPr lang="ru-RU" dirty="0"/>
              <a:t>инструктор по физической культуре, ЛФК, а также необходимый медицинский и обслуживающий </a:t>
            </a:r>
            <a:r>
              <a:rPr lang="ru-RU" dirty="0" smtClean="0"/>
              <a:t>персонал. </a:t>
            </a:r>
            <a:r>
              <a:rPr lang="ru-RU" dirty="0"/>
              <a:t>При этом максимальное количество времени следует отводить на коррекционно - развивающие занятия учителя - дефектолога и педагога - психолога. 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</a:rPr>
              <a:t>Для организации работы смешанной группы в штат ДОУ </a:t>
            </a:r>
          </a:p>
        </p:txBody>
      </p:sp>
    </p:spTree>
    <p:extLst>
      <p:ext uri="{BB962C8B-B14F-4D97-AF65-F5344CB8AC3E}">
        <p14:creationId xmlns:p14="http://schemas.microsoft.com/office/powerpoint/2010/main" xmlns="" val="3879986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060848"/>
            <a:ext cx="7745505" cy="5373215"/>
          </a:xfrm>
        </p:spPr>
        <p:txBody>
          <a:bodyPr/>
          <a:lstStyle/>
          <a:p>
            <a:pPr marL="0" indent="0">
              <a:buClrTx/>
              <a:buNone/>
            </a:pPr>
            <a:r>
              <a:rPr lang="ru-RU" b="1" i="1" dirty="0"/>
              <a:t>Таким </a:t>
            </a:r>
            <a:r>
              <a:rPr lang="ru-RU" b="1" i="1" dirty="0" smtClean="0"/>
              <a:t>образом проведение </a:t>
            </a:r>
            <a:r>
              <a:rPr lang="ru-RU" b="1" i="1" dirty="0"/>
              <a:t>целенаправленной работы по интеграции детей с отклонениями в развитии в коллектив здоровых сверстников и возможное в связи с этим расширение сети комбинированных дошкольных учреждений не означает упразднения ранее созданных дошкольных образовательных учреждений компенсирующего вида</a:t>
            </a:r>
            <a:r>
              <a:rPr lang="ru-RU" sz="2000" dirty="0"/>
              <a:t>. </a:t>
            </a:r>
          </a:p>
          <a:p>
            <a:pPr marL="0" indent="0">
              <a:buClrTx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6044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924944"/>
            <a:ext cx="7756263" cy="1054250"/>
          </a:xfrm>
        </p:spPr>
        <p:txBody>
          <a:bodyPr/>
          <a:lstStyle/>
          <a:p>
            <a:r>
              <a:rPr lang="ru-RU" sz="2400" b="1" i="1" dirty="0">
                <a:solidFill>
                  <a:schemeClr val="tx1"/>
                </a:solidFill>
              </a:rPr>
              <a:t>Письмо Министерства образования и науки РФ от 18 апреля 2008 </a:t>
            </a:r>
            <a:r>
              <a:rPr lang="ru-RU" sz="2400" b="1" i="1" dirty="0" smtClean="0">
                <a:solidFill>
                  <a:schemeClr val="tx1"/>
                </a:solidFill>
              </a:rPr>
              <a:t>год </a:t>
            </a:r>
            <a:r>
              <a:rPr lang="ru-RU" sz="2400" b="1" i="1" dirty="0">
                <a:solidFill>
                  <a:schemeClr val="tx1"/>
                </a:solidFill>
              </a:rPr>
              <a:t>18.04.2008 </a:t>
            </a:r>
            <a:r>
              <a:rPr lang="ru-RU" sz="2400" b="1" i="1" dirty="0" smtClean="0">
                <a:solidFill>
                  <a:schemeClr val="tx1"/>
                </a:solidFill>
              </a:rPr>
              <a:t>№ </a:t>
            </a:r>
            <a:r>
              <a:rPr lang="ru-RU" sz="2400" b="1" i="1" dirty="0">
                <a:solidFill>
                  <a:schemeClr val="tx1"/>
                </a:solidFill>
              </a:rPr>
              <a:t>АФ-150/06 "О создании условий для получения образования детьми с ограниченными возможностями </a:t>
            </a:r>
            <a:r>
              <a:rPr lang="ru-RU" sz="2400" b="1" i="1" dirty="0" smtClean="0">
                <a:solidFill>
                  <a:schemeClr val="tx1"/>
                </a:solidFill>
              </a:rPr>
              <a:t>здоровья"</a:t>
            </a:r>
            <a:endParaRPr lang="ru-RU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4943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/>
              <a:t>В качестве основной задачи в области реализации права на образование детей с ограниченными возможностями здоровья рассматривается создание условий для получения образования всеми детьми указанной категории с учетом их психофизических особенностей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i="1" dirty="0"/>
              <a:t/>
            </a:r>
            <a:br>
              <a:rPr lang="ru-RU" sz="2800" i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4822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844824"/>
            <a:ext cx="7745505" cy="4281338"/>
          </a:xfrm>
        </p:spPr>
        <p:txBody>
          <a:bodyPr>
            <a:normAutofit fontScale="925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/>
              <a:t>Приоритетным направлением </a:t>
            </a:r>
            <a:r>
              <a:rPr lang="ru-RU" dirty="0" smtClean="0"/>
              <a:t>деятельности </a:t>
            </a:r>
            <a:r>
              <a:rPr lang="ru-RU" dirty="0"/>
              <a:t>является выявление недостатков в развитии детей и организация коррекционной работы с детьми, имеющими такие нарушения, на максимально раннем этапе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ru-RU" dirty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/>
              <a:t>Второе важнейшее направление деятельности по реализации права на образование детей с ограниченными возможностями здоровья </a:t>
            </a:r>
            <a:r>
              <a:rPr lang="ru-RU" dirty="0" smtClean="0"/>
              <a:t>- создание </a:t>
            </a:r>
            <a:r>
              <a:rPr lang="ru-RU" dirty="0"/>
              <a:t>вариативных условий для получения образования </a:t>
            </a:r>
            <a:r>
              <a:rPr lang="ru-RU" dirty="0" smtClean="0"/>
              <a:t>детьми, </a:t>
            </a:r>
            <a:r>
              <a:rPr lang="ru-RU" dirty="0"/>
              <a:t>проживающих на территории соответствующего субъекта </a:t>
            </a:r>
            <a:r>
              <a:rPr lang="ru-RU" dirty="0" smtClean="0"/>
              <a:t>РФ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6582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988840"/>
            <a:ext cx="7833192" cy="4248472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buFont typeface="+mj-lt"/>
              <a:buAutoNum type="arabicParenR"/>
            </a:pPr>
            <a:endParaRPr lang="ru-RU" dirty="0" smtClean="0"/>
          </a:p>
          <a:p>
            <a:pPr marL="457200" indent="-457200">
              <a:buClrTx/>
              <a:buFont typeface="+mj-lt"/>
              <a:buAutoNum type="arabicParenR"/>
            </a:pPr>
            <a:r>
              <a:rPr lang="ru-RU" sz="2900" dirty="0" smtClean="0"/>
              <a:t>Первая</a:t>
            </a:r>
            <a:r>
              <a:rPr lang="ru-RU" sz="2900" dirty="0"/>
              <a:t>, более распространенная в России, предполагает обучение детей с ограниченными возможностями здоровья в специальных (коррекционных) классах при образовательных учреждениях общего типа. </a:t>
            </a:r>
            <a:r>
              <a:rPr lang="ru-RU" sz="2900" i="1" dirty="0"/>
              <a:t>В настоящее время в таких классах обучается более 160 тысяч детей с ограниченными возможностями здоровья, из них около 28 тысяч умственно отсталых детей, более 122 тысяч детей с задержкой психического развития, более 10 тысяч детей с физическими </a:t>
            </a:r>
            <a:r>
              <a:rPr lang="ru-RU" sz="2900" i="1" dirty="0" smtClean="0"/>
              <a:t>недостатками</a:t>
            </a:r>
            <a:endParaRPr lang="ru-RU" sz="2900" dirty="0" smtClean="0"/>
          </a:p>
          <a:p>
            <a:pPr marL="457200" indent="-457200">
              <a:buClrTx/>
              <a:buFont typeface="+mj-lt"/>
              <a:buAutoNum type="arabicParenR"/>
            </a:pPr>
            <a:endParaRPr lang="ru-RU" sz="2900" dirty="0"/>
          </a:p>
          <a:p>
            <a:pPr marL="457200" indent="-457200">
              <a:buClrTx/>
              <a:buFont typeface="+mj-lt"/>
              <a:buAutoNum type="arabicParenR"/>
            </a:pPr>
            <a:r>
              <a:rPr lang="ru-RU" sz="2900" dirty="0" smtClean="0"/>
              <a:t>Другим </a:t>
            </a:r>
            <a:r>
              <a:rPr lang="ru-RU" sz="2900" dirty="0"/>
              <a:t>вариантом интегрированного образования является обучение детей с ограниченными возможностями в одном классе с детьми, не имеющими нарушений развития. Такая модель интегрированного образования внедряется в порядке эксперимента в образовательных учреждениях различных типов ряда субъектов Российской Федерации (Архангельская, Владимирская, Ленинградская, Московская, Нижегородская, Новгородская, Самарская, Свердловская, Томская области, Москва, Санкт-Петербург и </a:t>
            </a:r>
            <a:r>
              <a:rPr lang="ru-RU" sz="2900" dirty="0" err="1" smtClean="0"/>
              <a:t>др</a:t>
            </a:r>
            <a:r>
              <a:rPr lang="ru-RU" sz="2900" dirty="0" smtClean="0"/>
              <a:t>)</a:t>
            </a:r>
            <a:endParaRPr lang="ru-RU" sz="29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1" y="332656"/>
            <a:ext cx="7483910" cy="151216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Модели интеграции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9999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ru-RU" dirty="0" smtClean="0"/>
              <a:t>Создание </a:t>
            </a:r>
            <a:r>
              <a:rPr lang="ru-RU" dirty="0"/>
              <a:t>адаптивной среды, позволяющей обеспечить их полноценную интеграцию и личностную самореализацию в образовательном учреждении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dirty="0"/>
              <a:t>В образовательном учреждении общего типа должны быть созданы надлежащие материально-технические условия, обеспечивающие возможность для беспрепятственного доступа детей с недостатками физического и психического развития в здания и помещения образовательного учреждения и организации их пребывания и обучения в этом </a:t>
            </a:r>
            <a:r>
              <a:rPr lang="ru-RU" dirty="0" smtClean="0"/>
              <a:t>учреждении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2786836"/>
          </a:xfrm>
        </p:spPr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</a:rPr>
              <a:t>Необходимым условием организации </a:t>
            </a:r>
            <a:r>
              <a:rPr lang="ru-RU" sz="2400" b="1" dirty="0" smtClean="0">
                <a:solidFill>
                  <a:schemeClr val="tx1"/>
                </a:solidFill>
              </a:rPr>
              <a:t>обучения </a:t>
            </a:r>
            <a:r>
              <a:rPr lang="ru-RU" sz="2400" b="1" dirty="0">
                <a:solidFill>
                  <a:schemeClr val="tx1"/>
                </a:solidFill>
              </a:rPr>
              <a:t>и воспитания детей </a:t>
            </a:r>
            <a:r>
              <a:rPr lang="ru-RU" sz="2400" b="1" dirty="0" smtClean="0">
                <a:solidFill>
                  <a:schemeClr val="tx1"/>
                </a:solidFill>
              </a:rPr>
              <a:t>с ОВЗ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4858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268760"/>
            <a:ext cx="7745505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Статья 11. Федеральные государственные образовательные стандарты и федеральные государственные требования. Образовательные </a:t>
            </a:r>
            <a:r>
              <a:rPr lang="ru-RU" sz="1800" b="1" dirty="0" smtClean="0"/>
              <a:t>стандарты</a:t>
            </a:r>
          </a:p>
          <a:p>
            <a:pPr marL="0" indent="0">
              <a:buNone/>
            </a:pPr>
            <a:r>
              <a:rPr lang="ru-RU" sz="1800" dirty="0" smtClean="0"/>
              <a:t>1</a:t>
            </a:r>
            <a:r>
              <a:rPr lang="ru-RU" sz="1800" dirty="0"/>
              <a:t>. Федеральные государственные образовательные стандарты и федеральные государственные требования обеспечивают:</a:t>
            </a:r>
          </a:p>
          <a:p>
            <a:pPr marL="0" indent="0">
              <a:buNone/>
            </a:pPr>
            <a:r>
              <a:rPr lang="ru-RU" sz="1800" i="1" dirty="0" smtClean="0"/>
              <a:t>1</a:t>
            </a:r>
            <a:r>
              <a:rPr lang="ru-RU" sz="1800" i="1" dirty="0"/>
              <a:t>) единство образовательного пространства Российской Федерации;</a:t>
            </a:r>
          </a:p>
          <a:p>
            <a:pPr marL="0" indent="0">
              <a:buNone/>
            </a:pPr>
            <a:r>
              <a:rPr lang="ru-RU" sz="1800" i="1" dirty="0" smtClean="0"/>
              <a:t>2</a:t>
            </a:r>
            <a:r>
              <a:rPr lang="ru-RU" sz="1800" i="1" dirty="0"/>
              <a:t>) преемственность основных образовательных программ;</a:t>
            </a:r>
          </a:p>
          <a:p>
            <a:pPr marL="0" indent="0">
              <a:buNone/>
            </a:pPr>
            <a:r>
              <a:rPr lang="ru-RU" sz="1800" i="1" dirty="0" smtClean="0"/>
              <a:t>3</a:t>
            </a:r>
            <a:r>
              <a:rPr lang="ru-RU" sz="1800" i="1" dirty="0"/>
              <a:t>) вариативность содержания образовательных программ соответствующего уровня образования, возможность формирования образовательных программ различных уровня сложности и направленности с учетом образовательных потребностей и способностей обучающихся</a:t>
            </a:r>
            <a:r>
              <a:rPr lang="ru-RU" sz="1800" i="1" dirty="0" smtClean="0"/>
              <a:t>;</a:t>
            </a:r>
          </a:p>
          <a:p>
            <a:pPr marL="0" indent="0">
              <a:buNone/>
            </a:pPr>
            <a:r>
              <a:rPr lang="ru-RU" sz="1800" dirty="0" smtClean="0"/>
              <a:t>6</a:t>
            </a:r>
            <a:r>
              <a:rPr lang="ru-RU" sz="1800" dirty="0"/>
              <a:t>. В целях обеспечения реализации права на образование обучающихся с ограниченными возможностями здоровья устанавливаются федеральные государственные образовательные стандарты образования указанных лиц или включаются в федеральные государственные образовательные стандарты специальные требования.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56263" cy="1054250"/>
          </a:xfrm>
        </p:spPr>
        <p:txBody>
          <a:bodyPr/>
          <a:lstStyle/>
          <a:p>
            <a:r>
              <a:rPr lang="ru-RU" sz="2400" b="1" i="1" dirty="0">
                <a:solidFill>
                  <a:schemeClr val="tx1"/>
                </a:solidFill>
              </a:rPr>
              <a:t>Глава 2. Система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1376904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Необходимо </a:t>
            </a:r>
            <a:r>
              <a:rPr lang="ru-RU" dirty="0"/>
              <a:t>организовать на региональном </a:t>
            </a:r>
            <a:r>
              <a:rPr lang="ru-RU" dirty="0" smtClean="0"/>
              <a:t>уровне: 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dirty="0" smtClean="0"/>
              <a:t>систему </a:t>
            </a:r>
            <a:r>
              <a:rPr lang="ru-RU" dirty="0"/>
              <a:t>мониторинга и учета численности детей с ОВЗ, </a:t>
            </a:r>
            <a:endParaRPr lang="ru-RU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ru-RU" dirty="0" smtClean="0"/>
              <a:t>потребности </a:t>
            </a:r>
            <a:r>
              <a:rPr lang="ru-RU" dirty="0"/>
              <a:t>в создании условий для получения ими образования, </a:t>
            </a:r>
            <a:r>
              <a:rPr lang="ru-RU" dirty="0" smtClean="0"/>
              <a:t>наличия </a:t>
            </a:r>
            <a:r>
              <a:rPr lang="ru-RU" dirty="0"/>
              <a:t>этих </a:t>
            </a:r>
            <a:r>
              <a:rPr lang="ru-RU" dirty="0" smtClean="0"/>
              <a:t>условий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dirty="0" smtClean="0"/>
              <a:t>регламентировать </a:t>
            </a:r>
            <a:r>
              <a:rPr lang="ru-RU" dirty="0"/>
              <a:t>порядок взаимодействия в данной области органов и </a:t>
            </a:r>
            <a:r>
              <a:rPr lang="ru-RU" dirty="0" smtClean="0"/>
              <a:t>учреждений: </a:t>
            </a:r>
            <a:r>
              <a:rPr lang="ru-RU" dirty="0"/>
              <a:t>системы образования, социальной защиты населения, здравоохранения, федеральной службы медико-социальной экспертизы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412776"/>
            <a:ext cx="7756263" cy="1054250"/>
          </a:xfrm>
        </p:spPr>
        <p:txBody>
          <a:bodyPr/>
          <a:lstStyle/>
          <a:p>
            <a:r>
              <a:rPr lang="ru-RU" sz="2800" b="1" i="1" dirty="0" smtClean="0">
                <a:solidFill>
                  <a:prstClr val="black"/>
                </a:solidFill>
              </a:rPr>
              <a:t>В целях создания </a:t>
            </a:r>
            <a:r>
              <a:rPr lang="ru-RU" sz="2800" b="1" i="1" dirty="0">
                <a:solidFill>
                  <a:prstClr val="black"/>
                </a:solidFill>
              </a:rPr>
              <a:t>условий для получения образования всеми детьми с ОВЗ</a:t>
            </a:r>
            <a:r>
              <a:rPr lang="ru-RU" dirty="0">
                <a:solidFill>
                  <a:srgbClr val="895D1D"/>
                </a:solidFill>
              </a:rPr>
              <a:t/>
            </a:r>
            <a:br>
              <a:rPr lang="ru-RU" dirty="0">
                <a:solidFill>
                  <a:srgbClr val="895D1D"/>
                </a:solidFill>
              </a:rPr>
            </a:br>
            <a:r>
              <a:rPr lang="ru-RU" dirty="0">
                <a:solidFill>
                  <a:srgbClr val="895D1D"/>
                </a:solidFill>
              </a:rPr>
              <a:t/>
            </a:r>
            <a:br>
              <a:rPr lang="ru-RU" dirty="0">
                <a:solidFill>
                  <a:srgbClr val="895D1D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086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Необходимо </a:t>
            </a:r>
            <a:r>
              <a:rPr lang="ru-RU" dirty="0"/>
              <a:t>обеспечить на постоянной основе подготовку, переподготовку и повышение квалификации работников органов управления </a:t>
            </a:r>
            <a:r>
              <a:rPr lang="ru-RU" dirty="0" smtClean="0"/>
              <a:t>образованием: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dirty="0" smtClean="0"/>
              <a:t>образовательных учреждений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dirty="0" smtClean="0"/>
              <a:t>психолого-медико-педагогических </a:t>
            </a:r>
            <a:r>
              <a:rPr lang="ru-RU" dirty="0"/>
              <a:t>комиссий, </a:t>
            </a:r>
            <a:endParaRPr lang="ru-RU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ru-RU" dirty="0" smtClean="0"/>
              <a:t>иных </a:t>
            </a:r>
            <a:r>
              <a:rPr lang="ru-RU" dirty="0"/>
              <a:t>органов и организаций, занимающихся решением вопросов образования и реабилитации детей указанной категории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56263" cy="1584176"/>
          </a:xfrm>
        </p:spPr>
        <p:txBody>
          <a:bodyPr/>
          <a:lstStyle/>
          <a:p>
            <a:r>
              <a:rPr lang="ru-RU" b="1" i="1" dirty="0"/>
              <a:t/>
            </a:r>
            <a:br>
              <a:rPr lang="ru-RU" b="1" i="1" dirty="0"/>
            </a:br>
            <a:r>
              <a:rPr lang="ru-RU" sz="2400" b="1" i="1" dirty="0" smtClean="0">
                <a:solidFill>
                  <a:schemeClr val="tx1"/>
                </a:solidFill>
              </a:rPr>
              <a:t>Кадрового </a:t>
            </a:r>
            <a:r>
              <a:rPr lang="ru-RU" sz="2400" b="1" i="1" dirty="0">
                <a:solidFill>
                  <a:schemeClr val="tx1"/>
                </a:solidFill>
              </a:rPr>
              <a:t>обеспечения деятельности по созданию условий для получения образования детьми с </a:t>
            </a:r>
            <a:r>
              <a:rPr lang="ru-RU" sz="2400" b="1" i="1" dirty="0" smtClean="0">
                <a:solidFill>
                  <a:schemeClr val="tx1"/>
                </a:solidFill>
              </a:rPr>
              <a:t>ОВЗ</a:t>
            </a:r>
            <a:r>
              <a:rPr lang="ru-RU" sz="4000" b="1" i="1" dirty="0">
                <a:solidFill>
                  <a:schemeClr val="tx1"/>
                </a:solidFill>
              </a:rPr>
              <a:t/>
            </a:r>
            <a:br>
              <a:rPr lang="ru-RU" sz="4000" b="1" i="1" dirty="0">
                <a:solidFill>
                  <a:schemeClr val="tx1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02837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ClrTx/>
              <a:buFont typeface="+mj-lt"/>
              <a:buAutoNum type="arabicParenR"/>
            </a:pPr>
            <a:r>
              <a:rPr lang="ru-RU" dirty="0" smtClean="0"/>
              <a:t>Осуществляется </a:t>
            </a:r>
            <a:r>
              <a:rPr lang="ru-RU" dirty="0"/>
              <a:t>по образовательным программам, разработанным на базе основных общеобразовательных программ с учетом психофизических </a:t>
            </a:r>
            <a:r>
              <a:rPr lang="ru-RU" dirty="0" smtClean="0"/>
              <a:t>особенностей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ru-RU" dirty="0" smtClean="0"/>
              <a:t>Вопросы</a:t>
            </a:r>
            <a:r>
              <a:rPr lang="ru-RU" dirty="0"/>
              <a:t>, связанные с переводом обучающихся в образовательных учреждениях общего типа детей с ограниченными возможностями здоровья в следующий класс, оставлением их на повторное обучение, должны решаться в порядке, установленном статьей 17 Закона Российской Федерации "Об образовании"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ru-RU" dirty="0"/>
              <a:t>Вопросы проведения государственной (итоговой) аттестации обучающихся с ограниченными возможностями здоровья, освоивших образовательные программы основного общего и среднего (полного) общего образования, и выдачи им документов об образовании регламентируются статьями 15 и 27 Закона Российской Федерации "Об образовании"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ru-RU" dirty="0"/>
              <a:t>Формы и степень образовательной интеграции ребенка с ограниченными возможностями здоровья могут варьироваться в зависимости от степени выраженности недостатков его </a:t>
            </a:r>
            <a:r>
              <a:rPr lang="ru-RU" dirty="0" smtClean="0"/>
              <a:t>развития</a:t>
            </a:r>
          </a:p>
          <a:p>
            <a:pPr marL="457200" indent="-457200">
              <a:buClrTx/>
              <a:buFont typeface="+mj-lt"/>
              <a:buAutoNum type="arabicParenR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>
                <a:solidFill>
                  <a:prstClr val="black"/>
                </a:solidFill>
              </a:rPr>
              <a:t>Обучение и коррекция развития детей с ОВЗ в обычном классе общего типа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433857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060848"/>
            <a:ext cx="7745505" cy="4137322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ClrTx/>
              <a:buFont typeface="+mj-lt"/>
              <a:buAutoNum type="arabicParenR" startAt="5"/>
            </a:pPr>
            <a:r>
              <a:rPr lang="ru-RU" dirty="0"/>
              <a:t>Необходимо также обеспечить комплексное психолого-педагогическое сопровождение ребенка с ограниченными возможностями здоровья на протяжении всего периода его обучения в образовательном учреждении общего типа</a:t>
            </a:r>
          </a:p>
          <a:p>
            <a:pPr marL="457200" indent="-457200">
              <a:buClrTx/>
              <a:buFont typeface="+mj-lt"/>
              <a:buAutoNum type="arabicParenR" startAt="5"/>
            </a:pPr>
            <a:r>
              <a:rPr lang="ru-RU" dirty="0"/>
              <a:t>Педагогические работники образовательного учреждения должны знать основы коррекционной педагогики и специальной психологии, иметь четкое представление об особенностях психофизического развития детей с ограниченными возможностями здоровья, о методиках и технологиях организации образовательного и реабилитационного процесса для таких </a:t>
            </a:r>
            <a:r>
              <a:rPr lang="ru-RU" dirty="0" smtClean="0"/>
              <a:t>детей</a:t>
            </a:r>
          </a:p>
          <a:p>
            <a:pPr marL="457200" indent="-457200">
              <a:buClrTx/>
              <a:buFont typeface="+mj-lt"/>
              <a:buAutoNum type="arabicParenR" startAt="5"/>
            </a:pPr>
            <a:r>
              <a:rPr lang="ru-RU" dirty="0" smtClean="0"/>
              <a:t>Целесообразно </a:t>
            </a:r>
            <a:r>
              <a:rPr lang="ru-RU" dirty="0"/>
              <a:t>вводить в штатное расписание образовательных учреждений общего типа дополнительные ставки педагогических (учителя-дефектологи, учителя-логопеды, логопеды, педагоги-психологи, социальные педагоги, воспитатели и др.) и медицинских </a:t>
            </a:r>
            <a:r>
              <a:rPr lang="ru-RU" dirty="0" smtClean="0"/>
              <a:t>работников</a:t>
            </a:r>
          </a:p>
          <a:p>
            <a:pPr marL="457200" indent="-457200">
              <a:buClrTx/>
              <a:buFont typeface="+mj-lt"/>
              <a:buAutoNum type="arabicParenR" startAt="5"/>
            </a:pPr>
            <a:r>
              <a:rPr lang="ru-RU" dirty="0"/>
              <a:t>Вопросы деятельности образовательного учреждения общего типа, касающиеся организации обучения и воспитания детей с ограниченными возможностями здоровья, должны быть регламентированы уставом и локальными актами образовательного </a:t>
            </a:r>
            <a:r>
              <a:rPr lang="ru-RU" dirty="0" smtClean="0"/>
              <a:t>учреждения</a:t>
            </a:r>
            <a:endParaRPr lang="ru-RU" dirty="0"/>
          </a:p>
          <a:p>
            <a:pPr marL="457200" indent="-457200">
              <a:buClrTx/>
              <a:buFont typeface="+mj-lt"/>
              <a:buAutoNum type="arabicParenR" startAt="5"/>
            </a:pPr>
            <a:endParaRPr lang="ru-RU" dirty="0"/>
          </a:p>
          <a:p>
            <a:pPr marL="457200" indent="-457200">
              <a:buClrTx/>
              <a:buFont typeface="+mj-lt"/>
              <a:buAutoNum type="arabicParenR" startAt="5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68473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800" dirty="0">
                <a:solidFill>
                  <a:prstClr val="black"/>
                </a:solidFill>
                <a:ea typeface="+mj-ea"/>
                <a:cs typeface="+mj-cs"/>
              </a:rPr>
              <a:t>информирование населения о проблемах детей данной </a:t>
            </a:r>
            <a:r>
              <a:rPr lang="ru-RU" sz="2800" dirty="0" smtClean="0">
                <a:solidFill>
                  <a:prstClr val="black"/>
                </a:solidFill>
                <a:ea typeface="+mj-ea"/>
                <a:cs typeface="+mj-cs"/>
              </a:rPr>
              <a:t>категории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black"/>
                </a:solidFill>
                <a:ea typeface="+mj-ea"/>
                <a:cs typeface="+mj-cs"/>
              </a:rPr>
              <a:t>формирование </a:t>
            </a:r>
            <a:r>
              <a:rPr lang="ru-RU" sz="2800" dirty="0">
                <a:solidFill>
                  <a:prstClr val="black"/>
                </a:solidFill>
                <a:ea typeface="+mj-ea"/>
                <a:cs typeface="+mj-cs"/>
              </a:rPr>
              <a:t>в обществе толерантного отношения к этим  детям </a:t>
            </a:r>
            <a:endParaRPr lang="ru-RU" sz="28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800" dirty="0">
                <a:solidFill>
                  <a:prstClr val="black"/>
                </a:solidFill>
                <a:ea typeface="+mj-ea"/>
                <a:cs typeface="+mj-cs"/>
              </a:rPr>
              <a:t>р</a:t>
            </a:r>
            <a:r>
              <a:rPr lang="ru-RU" sz="2800" dirty="0" smtClean="0">
                <a:solidFill>
                  <a:prstClr val="black"/>
                </a:solidFill>
                <a:ea typeface="+mj-ea"/>
                <a:cs typeface="+mj-cs"/>
              </a:rPr>
              <a:t>азвития идей </a:t>
            </a:r>
            <a:r>
              <a:rPr lang="ru-RU" sz="2800" dirty="0">
                <a:solidFill>
                  <a:prstClr val="black"/>
                </a:solidFill>
                <a:ea typeface="+mj-ea"/>
                <a:cs typeface="+mj-cs"/>
              </a:rPr>
              <a:t>обеспечения равных прав детей с ОВЗ на получение </a:t>
            </a:r>
            <a:r>
              <a:rPr lang="ru-RU" sz="2800" dirty="0" smtClean="0">
                <a:solidFill>
                  <a:prstClr val="black"/>
                </a:solidFill>
                <a:ea typeface="+mj-ea"/>
                <a:cs typeface="+mj-cs"/>
              </a:rPr>
              <a:t>образования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prstClr val="black"/>
                </a:solidFill>
                <a:ea typeface="+mj-ea"/>
                <a:cs typeface="+mj-cs"/>
              </a:rPr>
              <a:t>развитие </a:t>
            </a:r>
            <a:r>
              <a:rPr lang="ru-RU" sz="2800" dirty="0">
                <a:solidFill>
                  <a:prstClr val="black"/>
                </a:solidFill>
                <a:ea typeface="+mj-ea"/>
                <a:cs typeface="+mj-cs"/>
              </a:rPr>
              <a:t>интегрированного образования</a:t>
            </a:r>
            <a:r>
              <a:rPr lang="ru-RU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5400" b="1" i="1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sz="5400" b="1" i="1" dirty="0">
                <a:solidFill>
                  <a:prstClr val="black"/>
                </a:solidFill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56263" cy="1346676"/>
          </a:xfrm>
        </p:spPr>
        <p:txBody>
          <a:bodyPr/>
          <a:lstStyle/>
          <a:p>
            <a:r>
              <a:rPr lang="ru-RU" sz="2400" b="1" i="1" dirty="0">
                <a:solidFill>
                  <a:prstClr val="black"/>
                </a:solidFill>
              </a:rPr>
              <a:t>Аспектами деятельности по обучению и социализации детей с ограниченными возможностями здоровья</a:t>
            </a:r>
            <a:br>
              <a:rPr lang="ru-RU" sz="2400" b="1" i="1" dirty="0">
                <a:solidFill>
                  <a:prstClr val="black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6976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ClrTx/>
              <a:buFont typeface="+mj-lt"/>
              <a:buAutoNum type="arabicParenR"/>
            </a:pPr>
            <a:r>
              <a:rPr lang="ru-RU" sz="1400" dirty="0"/>
              <a:t>Федеральный закон от 29 декабря 2012 г. N 273-ФЗ </a:t>
            </a:r>
            <a:r>
              <a:rPr lang="ru-RU" sz="1400" dirty="0" smtClean="0"/>
              <a:t>"Об </a:t>
            </a:r>
            <a:r>
              <a:rPr lang="ru-RU" sz="1400" dirty="0"/>
              <a:t>образовании в Российской Федерации" (с изменениями и дополнениями) </a:t>
            </a:r>
            <a:r>
              <a:rPr lang="ru-RU" sz="1400" dirty="0" smtClean="0"/>
              <a:t>[</a:t>
            </a:r>
            <a:r>
              <a:rPr lang="ru-RU" sz="1400" dirty="0"/>
              <a:t>Электронный ресурс] // ГАРАНТ.РУ Информационно </a:t>
            </a:r>
            <a:r>
              <a:rPr lang="ru-RU" sz="1400" dirty="0" smtClean="0"/>
              <a:t>–</a:t>
            </a:r>
            <a:r>
              <a:rPr lang="en-US" sz="1400" dirty="0" smtClean="0"/>
              <a:t> </a:t>
            </a:r>
            <a:r>
              <a:rPr lang="ru-RU" sz="1400" dirty="0" smtClean="0"/>
              <a:t>правовой </a:t>
            </a:r>
            <a:r>
              <a:rPr lang="ru-RU" sz="1400" dirty="0"/>
              <a:t>портал </a:t>
            </a:r>
            <a:r>
              <a:rPr lang="en-US" sz="1400" dirty="0" smtClean="0"/>
              <a:t>. </a:t>
            </a:r>
            <a:r>
              <a:rPr lang="en-US" sz="1400" dirty="0"/>
              <a:t>– URL</a:t>
            </a:r>
            <a:r>
              <a:rPr lang="en-US" sz="1400" dirty="0" smtClean="0"/>
              <a:t>:</a:t>
            </a:r>
            <a:r>
              <a:rPr lang="ru-RU" sz="1400" dirty="0" smtClean="0"/>
              <a:t> 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base.garant.ru/70291362</a:t>
            </a:r>
            <a:r>
              <a:rPr lang="ru-RU" sz="1400" dirty="0" smtClean="0"/>
              <a:t>. Дата обращения </a:t>
            </a:r>
            <a:r>
              <a:rPr lang="en-US" sz="1400" dirty="0" smtClean="0"/>
              <a:t>(</a:t>
            </a:r>
            <a:r>
              <a:rPr lang="ru-RU" sz="1400" dirty="0" smtClean="0"/>
              <a:t>17</a:t>
            </a:r>
            <a:r>
              <a:rPr lang="en-US" sz="1400" dirty="0" smtClean="0"/>
              <a:t>.0</a:t>
            </a:r>
            <a:r>
              <a:rPr lang="ru-RU" sz="1400" dirty="0" smtClean="0"/>
              <a:t>5</a:t>
            </a:r>
            <a:r>
              <a:rPr lang="en-US" sz="1400" dirty="0" smtClean="0"/>
              <a:t>.2015)</a:t>
            </a:r>
            <a:endParaRPr lang="ru-RU" sz="1400" dirty="0"/>
          </a:p>
          <a:p>
            <a:pPr marL="457200" indent="-457200">
              <a:buClrTx/>
              <a:buFont typeface="+mj-lt"/>
              <a:buAutoNum type="arabicParenR"/>
            </a:pPr>
            <a:r>
              <a:rPr lang="ru-RU" sz="1400" dirty="0" smtClean="0"/>
              <a:t>Федеральный </a:t>
            </a:r>
            <a:r>
              <a:rPr lang="ru-RU" sz="1400" dirty="0"/>
              <a:t>закон от 24 ноября 1995 г. </a:t>
            </a:r>
            <a:r>
              <a:rPr lang="en-US" sz="1400" dirty="0"/>
              <a:t>N</a:t>
            </a:r>
            <a:r>
              <a:rPr lang="ru-RU" sz="1400" dirty="0" smtClean="0"/>
              <a:t> </a:t>
            </a:r>
            <a:r>
              <a:rPr lang="ru-RU" sz="1400" dirty="0"/>
              <a:t>181-ФЗ "О социальной защите инвалидов в Российской Федерации" </a:t>
            </a:r>
            <a:r>
              <a:rPr lang="ru-RU" sz="1400" dirty="0" smtClean="0"/>
              <a:t>(</a:t>
            </a:r>
            <a:r>
              <a:rPr lang="ru-RU" sz="1400" dirty="0"/>
              <a:t>с изменениями и дополнениями) </a:t>
            </a:r>
            <a:r>
              <a:rPr lang="ru-RU" sz="1400" dirty="0" smtClean="0"/>
              <a:t>[</a:t>
            </a:r>
            <a:r>
              <a:rPr lang="ru-RU" sz="1400" dirty="0"/>
              <a:t>Электронный ресурс] // ГАРАНТ.РУ Информационно </a:t>
            </a:r>
            <a:r>
              <a:rPr lang="ru-RU" sz="1400" dirty="0" smtClean="0"/>
              <a:t>–</a:t>
            </a:r>
            <a:r>
              <a:rPr lang="en-US" sz="1400" dirty="0" smtClean="0"/>
              <a:t> </a:t>
            </a:r>
            <a:r>
              <a:rPr lang="ru-RU" sz="1400" dirty="0" smtClean="0"/>
              <a:t>правовой </a:t>
            </a:r>
            <a:r>
              <a:rPr lang="ru-RU" sz="1400" dirty="0"/>
              <a:t>портал </a:t>
            </a:r>
            <a:r>
              <a:rPr lang="ru-RU" sz="1400" dirty="0" smtClean="0"/>
              <a:t>. </a:t>
            </a:r>
            <a:r>
              <a:rPr lang="ru-RU" sz="1400" dirty="0"/>
              <a:t>– URL: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base.garant.ru/10164504</a:t>
            </a:r>
            <a:r>
              <a:rPr lang="ru-RU" sz="1400" dirty="0" smtClean="0"/>
              <a:t>. Дата обращения (17.05.2015)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ru-RU" sz="1400" dirty="0"/>
              <a:t>Указ Президента РФ от 1 июня 2012 г. №</a:t>
            </a:r>
            <a:r>
              <a:rPr lang="ru-RU" sz="1400" dirty="0" smtClean="0"/>
              <a:t>761"О </a:t>
            </a:r>
            <a:r>
              <a:rPr lang="ru-RU" sz="1400" dirty="0"/>
              <a:t>Национальной стратегии действий в интересах детей на 2012 - 2017 годы"[Электронный ресурс] // ГАРАНТ.РУ Информационно </a:t>
            </a:r>
            <a:r>
              <a:rPr lang="ru-RU" sz="1400" dirty="0" smtClean="0"/>
              <a:t>–</a:t>
            </a:r>
            <a:r>
              <a:rPr lang="en-US" sz="1400" dirty="0" smtClean="0"/>
              <a:t> </a:t>
            </a:r>
            <a:r>
              <a:rPr lang="ru-RU" sz="1400" dirty="0" smtClean="0"/>
              <a:t>правовой портал. </a:t>
            </a:r>
            <a:r>
              <a:rPr lang="ru-RU" sz="1400" dirty="0"/>
              <a:t>– URL: </a:t>
            </a:r>
            <a:r>
              <a:rPr lang="en-US" sz="1400" dirty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base.garant.ru/70183566</a:t>
            </a:r>
            <a:r>
              <a:rPr lang="ru-RU" sz="1400" dirty="0" smtClean="0"/>
              <a:t>. Дата обращения</a:t>
            </a:r>
            <a:r>
              <a:rPr lang="en-US" sz="1400" dirty="0" smtClean="0"/>
              <a:t> </a:t>
            </a:r>
            <a:r>
              <a:rPr lang="en-US" sz="1400" dirty="0"/>
              <a:t>(</a:t>
            </a:r>
            <a:r>
              <a:rPr lang="ru-RU" sz="1400" dirty="0" smtClean="0"/>
              <a:t>20</a:t>
            </a:r>
            <a:r>
              <a:rPr lang="en-US" sz="1400" dirty="0" smtClean="0"/>
              <a:t>.05.2015)</a:t>
            </a:r>
            <a:endParaRPr lang="ru-RU" sz="1400" dirty="0" smtClean="0"/>
          </a:p>
          <a:p>
            <a:pPr marL="457200" indent="-457200">
              <a:buClrTx/>
              <a:buFont typeface="+mj-lt"/>
              <a:buAutoNum type="arabicParenR"/>
            </a:pPr>
            <a:r>
              <a:rPr lang="ru-RU" sz="1400" dirty="0"/>
              <a:t>Распоряжение Правительства РФ от 17 ноября 2008 г. N 1662-р "О Концепции долгосрочного социально-экономического развития РФ на период до 2020 года" (с изменениями и дополнениями) [Электронный ресурс] // ГАРАНТ.РУ Информационно </a:t>
            </a:r>
            <a:r>
              <a:rPr lang="ru-RU" sz="1400" dirty="0" smtClean="0"/>
              <a:t>–</a:t>
            </a:r>
            <a:r>
              <a:rPr lang="en-US" sz="1400" dirty="0" smtClean="0"/>
              <a:t> </a:t>
            </a:r>
            <a:r>
              <a:rPr lang="ru-RU" sz="1400" dirty="0" smtClean="0"/>
              <a:t>правовой </a:t>
            </a:r>
            <a:r>
              <a:rPr lang="ru-RU" sz="1400" dirty="0"/>
              <a:t>портал </a:t>
            </a:r>
            <a:r>
              <a:rPr lang="ru-RU" sz="1400" dirty="0" smtClean="0"/>
              <a:t>. </a:t>
            </a:r>
            <a:r>
              <a:rPr lang="ru-RU" sz="1400" dirty="0"/>
              <a:t>– URL: </a:t>
            </a:r>
            <a:r>
              <a:rPr lang="en-US" sz="1400" dirty="0">
                <a:hlinkClick r:id="rId5"/>
              </a:rPr>
              <a:t>http://</a:t>
            </a:r>
            <a:r>
              <a:rPr lang="en-US" sz="1400" dirty="0" smtClean="0">
                <a:hlinkClick r:id="rId5"/>
              </a:rPr>
              <a:t>base.garant.ru/194365</a:t>
            </a:r>
            <a:r>
              <a:rPr lang="ru-RU" sz="1400" dirty="0" smtClean="0"/>
              <a:t>. </a:t>
            </a:r>
            <a:r>
              <a:rPr lang="en-US" sz="1400" dirty="0" smtClean="0"/>
              <a:t> </a:t>
            </a:r>
            <a:r>
              <a:rPr lang="ru-RU" sz="1400" dirty="0"/>
              <a:t>Дата обращения </a:t>
            </a:r>
            <a:r>
              <a:rPr lang="en-US" sz="1400" dirty="0" smtClean="0"/>
              <a:t>(1</a:t>
            </a:r>
            <a:r>
              <a:rPr lang="ru-RU" sz="1400" dirty="0" smtClean="0"/>
              <a:t>8</a:t>
            </a:r>
            <a:r>
              <a:rPr lang="en-US" sz="1400" dirty="0" smtClean="0"/>
              <a:t>.05.2015)</a:t>
            </a:r>
            <a:endParaRPr lang="ru-RU" sz="1400" dirty="0" smtClean="0"/>
          </a:p>
          <a:p>
            <a:pPr marL="457200" indent="-457200">
              <a:buClrTx/>
              <a:buFont typeface="+mj-lt"/>
              <a:buAutoNum type="arabicParenR"/>
            </a:pPr>
            <a:r>
              <a:rPr lang="ru-RU" sz="1400" dirty="0" smtClean="0"/>
              <a:t>Письмо </a:t>
            </a:r>
            <a:r>
              <a:rPr lang="ru-RU" sz="1400" dirty="0"/>
              <a:t>Минобразования РФ от 16.04.2001 № </a:t>
            </a:r>
            <a:r>
              <a:rPr lang="ru-RU" sz="1400" dirty="0" smtClean="0"/>
              <a:t>29/1524-6"О </a:t>
            </a:r>
            <a:r>
              <a:rPr lang="ru-RU" sz="1400" dirty="0"/>
              <a:t>Концепции интегрированного обучения лиц с ограниченными возможностями здоровья (со специальными образовательными потребностями)” [Электронный ресурс] // </a:t>
            </a:r>
            <a:r>
              <a:rPr lang="en-US" sz="1400" dirty="0" err="1" smtClean="0"/>
              <a:t>BestPravo</a:t>
            </a:r>
            <a:r>
              <a:rPr lang="en-US" sz="1400" dirty="0" smtClean="0"/>
              <a:t>  </a:t>
            </a:r>
            <a:r>
              <a:rPr lang="ru-RU" sz="1400" dirty="0" smtClean="0"/>
              <a:t>Информационно </a:t>
            </a:r>
            <a:r>
              <a:rPr lang="ru-RU" sz="1400" dirty="0"/>
              <a:t>– правовой портал </a:t>
            </a:r>
            <a:r>
              <a:rPr lang="ru-RU" sz="1400" dirty="0" smtClean="0"/>
              <a:t>. –URL:.</a:t>
            </a:r>
            <a:r>
              <a:rPr lang="en-US" sz="1400" dirty="0"/>
              <a:t> </a:t>
            </a:r>
            <a:r>
              <a:rPr lang="en-US" sz="1400" dirty="0">
                <a:hlinkClick r:id="rId6"/>
              </a:rPr>
              <a:t>http://</a:t>
            </a:r>
            <a:r>
              <a:rPr lang="en-US" sz="1400" dirty="0" smtClean="0">
                <a:hlinkClick r:id="rId6"/>
              </a:rPr>
              <a:t>www.bestpravo.ru/rossijskoje/jm-normy/f6v.htm</a:t>
            </a:r>
            <a:r>
              <a:rPr lang="ru-RU" sz="1400" dirty="0" smtClean="0"/>
              <a:t> . </a:t>
            </a:r>
            <a:r>
              <a:rPr lang="ru-RU" sz="1400" dirty="0"/>
              <a:t>Дата обращения </a:t>
            </a:r>
            <a:r>
              <a:rPr lang="en-US" sz="1400" dirty="0" smtClean="0"/>
              <a:t>(1</a:t>
            </a:r>
            <a:r>
              <a:rPr lang="ru-RU" sz="1400" dirty="0" smtClean="0"/>
              <a:t>8</a:t>
            </a:r>
            <a:r>
              <a:rPr lang="en-US" sz="1400" dirty="0" smtClean="0"/>
              <a:t>.05.2015)</a:t>
            </a:r>
            <a:endParaRPr lang="ru-RU" sz="1400" dirty="0" smtClean="0"/>
          </a:p>
          <a:p>
            <a:pPr marL="457200" indent="-457200">
              <a:buClrTx/>
              <a:buFont typeface="+mj-lt"/>
              <a:buAutoNum type="arabicParenR"/>
            </a:pPr>
            <a:r>
              <a:rPr lang="ru-RU" sz="1500" dirty="0"/>
              <a:t>Письмо Министерства образования и науки РФ ИР-535/07 от 07. 06. 2013г."О коррекционном и инклюзивном образовании детей"[Электронный ресурс] //  Реализация  Федерального Закона «Об образовании в Российской Федерации» </a:t>
            </a:r>
            <a:r>
              <a:rPr lang="ru-RU" sz="1500" dirty="0" smtClean="0"/>
              <a:t>.– URL: </a:t>
            </a:r>
            <a:r>
              <a:rPr lang="en-US" sz="1500" dirty="0">
                <a:hlinkClick r:id="rId7"/>
              </a:rPr>
              <a:t>http://273-</a:t>
            </a:r>
            <a:r>
              <a:rPr lang="ru-RU" sz="1500" dirty="0">
                <a:hlinkClick r:id="rId7"/>
              </a:rPr>
              <a:t>фз.рф/</a:t>
            </a:r>
            <a:r>
              <a:rPr lang="en-US" sz="1500" dirty="0" smtClean="0">
                <a:hlinkClick r:id="rId7"/>
              </a:rPr>
              <a:t>akty_minobrnauki_rossii/pismo-minobrnauki-rf-ot-7062013-no-ir-53507</a:t>
            </a:r>
            <a:r>
              <a:rPr lang="ru-RU" sz="1500" dirty="0"/>
              <a:t>. Дата обращения </a:t>
            </a:r>
            <a:r>
              <a:rPr lang="ru-RU" sz="1500" dirty="0" smtClean="0"/>
              <a:t>(19.05.2015</a:t>
            </a:r>
            <a:r>
              <a:rPr lang="ru-RU" sz="1500" dirty="0"/>
              <a:t>)</a:t>
            </a:r>
            <a:endParaRPr lang="ru-RU" sz="1500" dirty="0" smtClean="0"/>
          </a:p>
          <a:p>
            <a:pPr marL="457200" indent="-457200">
              <a:buClrTx/>
              <a:buFont typeface="+mj-lt"/>
              <a:buAutoNum type="arabicParenR"/>
            </a:pPr>
            <a:r>
              <a:rPr lang="ru-RU" sz="1500" dirty="0" smtClean="0"/>
              <a:t>Письмо </a:t>
            </a:r>
            <a:r>
              <a:rPr lang="ru-RU" sz="1500" dirty="0"/>
              <a:t>Минобразования РФ от 16 января 2002 г. N 03-51-5ин/23-03"Об интегрированном воспитании и обучении детей с отклонениями в развитии в дошкольных образовательных </a:t>
            </a:r>
            <a:r>
              <a:rPr lang="ru-RU" sz="1500" dirty="0" smtClean="0"/>
              <a:t>учреждениях"[</a:t>
            </a:r>
            <a:r>
              <a:rPr lang="ru-RU" sz="1500" dirty="0"/>
              <a:t>Электронный ресурс] // ЗАКОН ПРОСТ! правовая  консультационная служба.– </a:t>
            </a:r>
            <a:r>
              <a:rPr lang="ru-RU" sz="1500" dirty="0" smtClean="0"/>
              <a:t>URL:</a:t>
            </a:r>
            <a:r>
              <a:rPr lang="en-US" sz="1500" dirty="0"/>
              <a:t> </a:t>
            </a:r>
            <a:r>
              <a:rPr lang="en-US" sz="1500" dirty="0">
                <a:hlinkClick r:id="rId8"/>
              </a:rPr>
              <a:t>http://</a:t>
            </a:r>
            <a:r>
              <a:rPr lang="en-US" sz="1500" dirty="0" smtClean="0">
                <a:hlinkClick r:id="rId8"/>
              </a:rPr>
              <a:t>www.zakonprost.ru/content/base/10888</a:t>
            </a:r>
            <a:r>
              <a:rPr lang="ru-RU" sz="1500" dirty="0" smtClean="0"/>
              <a:t> . Дата </a:t>
            </a:r>
            <a:r>
              <a:rPr lang="ru-RU" sz="1500" dirty="0"/>
              <a:t>обращения </a:t>
            </a:r>
            <a:r>
              <a:rPr lang="ru-RU" sz="1500" dirty="0" smtClean="0"/>
              <a:t>(19.05.2015)</a:t>
            </a:r>
            <a:endParaRPr lang="en-US" sz="1400" dirty="0" smtClean="0"/>
          </a:p>
          <a:p>
            <a:pPr marL="457200" indent="-457200">
              <a:buClrTx/>
              <a:buFont typeface="+mj-lt"/>
              <a:buAutoNum type="arabicParenR"/>
            </a:pPr>
            <a:r>
              <a:rPr lang="ru-RU" sz="1400" dirty="0"/>
              <a:t>Письмо Министерства образования и науки РФ от 18 апреля 2008 гот 18.04.2008 № АФ-150/06 "О создании условий для получения образования детьми с ограниченными возможностями здоровья"[Электронный ресурс] // </a:t>
            </a:r>
            <a:r>
              <a:rPr lang="ru-RU" sz="1400" dirty="0" smtClean="0"/>
              <a:t>РООИ Перспектива</a:t>
            </a:r>
            <a:r>
              <a:rPr lang="en-US" sz="1400" dirty="0" smtClean="0"/>
              <a:t>.– </a:t>
            </a:r>
            <a:r>
              <a:rPr lang="en-US" sz="1400" dirty="0"/>
              <a:t>URL: </a:t>
            </a:r>
            <a:r>
              <a:rPr lang="en-US" sz="1400" dirty="0">
                <a:hlinkClick r:id="rId9"/>
              </a:rPr>
              <a:t>http://</a:t>
            </a:r>
            <a:r>
              <a:rPr lang="en-US" sz="1400" dirty="0" smtClean="0">
                <a:hlinkClick r:id="rId9"/>
              </a:rPr>
              <a:t>perspektiva-inva.ru/protec-rights/law/federal/vw-526</a:t>
            </a:r>
            <a:r>
              <a:rPr lang="ru-RU" sz="1400" dirty="0"/>
              <a:t> </a:t>
            </a:r>
            <a:r>
              <a:rPr lang="ru-RU" sz="1400" dirty="0" smtClean="0"/>
              <a:t>. Дата обращения </a:t>
            </a:r>
            <a:r>
              <a:rPr lang="en-US" sz="1400" dirty="0" smtClean="0"/>
              <a:t>(</a:t>
            </a:r>
            <a:r>
              <a:rPr lang="ru-RU" sz="1400" dirty="0" smtClean="0"/>
              <a:t>20</a:t>
            </a:r>
            <a:r>
              <a:rPr lang="en-US" sz="1400" dirty="0" smtClean="0"/>
              <a:t>.05.2015</a:t>
            </a:r>
            <a:r>
              <a:rPr lang="en-US" sz="1400" dirty="0"/>
              <a:t>)</a:t>
            </a:r>
          </a:p>
          <a:p>
            <a:pPr marL="457200" indent="-457200">
              <a:buClrTx/>
              <a:buFont typeface="+mj-lt"/>
              <a:buAutoNum type="arabicParenR"/>
            </a:pPr>
            <a:endParaRPr lang="ru-RU" sz="1400" dirty="0"/>
          </a:p>
          <a:p>
            <a:pPr marL="457200" indent="-457200">
              <a:buClrTx/>
              <a:buFont typeface="+mj-lt"/>
              <a:buAutoNum type="arabicParenR"/>
            </a:pPr>
            <a:endParaRPr lang="ru-RU" sz="1400" dirty="0"/>
          </a:p>
          <a:p>
            <a:pPr marL="457200" indent="-457200">
              <a:buClrTx/>
              <a:buFont typeface="+mj-lt"/>
              <a:buAutoNum type="arabicParenR"/>
            </a:pPr>
            <a:endParaRPr lang="ru-RU" sz="1400" dirty="0" smtClean="0"/>
          </a:p>
          <a:p>
            <a:pPr marL="457200" indent="-457200">
              <a:buClrTx/>
              <a:buFont typeface="+mj-lt"/>
              <a:buAutoNum type="arabicParenR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Список литературы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2742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1340769"/>
            <a:ext cx="7745505" cy="4785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Статья 41. </a:t>
            </a:r>
            <a:r>
              <a:rPr lang="ru-RU" sz="1800" b="1" dirty="0" smtClean="0"/>
              <a:t>Охрана </a:t>
            </a:r>
            <a:r>
              <a:rPr lang="ru-RU" sz="1800" b="1" dirty="0"/>
              <a:t>здоровья </a:t>
            </a:r>
            <a:r>
              <a:rPr lang="ru-RU" sz="1800" b="1" dirty="0" smtClean="0"/>
              <a:t>обучающихся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5</a:t>
            </a:r>
            <a:r>
              <a:rPr lang="ru-RU" sz="1800" dirty="0"/>
              <a:t>. </a:t>
            </a:r>
            <a:r>
              <a:rPr lang="ru-RU" sz="1800" dirty="0" smtClean="0"/>
              <a:t>Обучение детей-инвалидов</a:t>
            </a:r>
            <a:r>
              <a:rPr lang="ru-RU" sz="1800" dirty="0"/>
              <a:t>, которые по состоянию здоровья не могут посещать образовательные организации, может быть также организовано образовательными организациями на дому или в медицинских организациях. Основанием для организации обучения на дому или в медицинской организации являются заключение медицинской организации и в письменной форме обращение родителей (законных представителей).</a:t>
            </a:r>
          </a:p>
          <a:p>
            <a:pPr marL="0" indent="0">
              <a:buNone/>
            </a:pPr>
            <a:r>
              <a:rPr lang="ru-RU" sz="1800" dirty="0" smtClean="0"/>
              <a:t>6</a:t>
            </a:r>
            <a:r>
              <a:rPr lang="ru-RU" sz="1800" dirty="0"/>
              <a:t>. Порядок регламентации и оформления отношений государственной и муниципальной образовательной организации и родителей (законных представителей) </a:t>
            </a:r>
            <a:r>
              <a:rPr lang="ru-RU" sz="1800" dirty="0" smtClean="0"/>
              <a:t>детей-инвалидов </a:t>
            </a:r>
            <a:r>
              <a:rPr lang="ru-RU" sz="1800" dirty="0"/>
              <a:t>в части организации обучения по основным общеобразовательным программам на дому или в медицинских организациях определяется нормативным правовым актом уполномоченного органа государственной власти субъекта Российской </a:t>
            </a:r>
            <a:r>
              <a:rPr lang="ru-RU" sz="1800" dirty="0" smtClean="0"/>
              <a:t>Федерации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836712"/>
            <a:ext cx="7627926" cy="720080"/>
          </a:xfrm>
        </p:spPr>
        <p:txBody>
          <a:bodyPr/>
          <a:lstStyle/>
          <a:p>
            <a:pPr marL="365760" lvl="0" indent="-365760">
              <a:spcBef>
                <a:spcPct val="20000"/>
              </a:spcBef>
            </a:pPr>
            <a:r>
              <a:rPr lang="ru-RU" sz="2400" b="1" i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Глава 4. Обучающиеся и их родители (законные представители)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1851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ClrTx/>
              <a:buNone/>
            </a:pPr>
            <a:r>
              <a:rPr lang="ru-RU" sz="1800" b="1" dirty="0"/>
              <a:t>Статья 79. Организация получения образования обучающимися с </a:t>
            </a:r>
            <a:r>
              <a:rPr lang="ru-RU" sz="1800" b="1" dirty="0" smtClean="0"/>
              <a:t>ограниченными </a:t>
            </a:r>
            <a:r>
              <a:rPr lang="ru-RU" sz="1800" b="1" dirty="0"/>
              <a:t>возможностями </a:t>
            </a:r>
            <a:r>
              <a:rPr lang="ru-RU" sz="1800" b="1" dirty="0" smtClean="0"/>
              <a:t>здоровья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ru-RU" sz="1800" dirty="0"/>
              <a:t>1. Содержание образования и условия организации обучения и воспитания обучающихся с ограниченными возможностями здоровья определяются адаптированной образовательной программой, а для инвалидов также в соответствии с индивидуальной программой реабилитации инвалида.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ru-RU" sz="1800" dirty="0"/>
              <a:t>2. Общее образование обучающихся с ограниченными возможностями здоровья осуществляется в организациях, осуществляющих образовательную деятельность по адаптированным основным общеобразовательным программам. В таких организациях создаются специальные условия для получения образования указанными обучающимися.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ru-RU" sz="1800" dirty="0"/>
              <a:t>3. Под специальными условиями для получения образования обучающимися с ограниченными возможностями здоровья в настоящем Федеральном законе понимаются условия обучения, воспитания и развития таких обучающихся, </a:t>
            </a:r>
            <a:r>
              <a:rPr lang="ru-RU" sz="1800" i="1" dirty="0"/>
              <a:t>включающие в себя 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специальных технических </a:t>
            </a:r>
            <a:r>
              <a:rPr lang="ru-RU" sz="1800" i="1" dirty="0" smtClean="0"/>
              <a:t>средств, </a:t>
            </a:r>
            <a:r>
              <a:rPr lang="ru-RU" sz="1800" i="1" dirty="0"/>
              <a:t>предоставление услуг </a:t>
            </a:r>
            <a:r>
              <a:rPr lang="ru-RU" sz="1800" i="1" dirty="0" smtClean="0"/>
              <a:t>ассистента, </a:t>
            </a:r>
            <a:r>
              <a:rPr lang="ru-RU" sz="1800" i="1" dirty="0"/>
              <a:t>оказывающего обучающимся необходимую техническую помощь, проведение групповых и индивидуальных коррекционных занятий, обеспечение доступа в здания организаций, осуществляющих образовательную деятельность, и другие условия</a:t>
            </a:r>
            <a:r>
              <a:rPr lang="ru-RU" sz="1800" dirty="0"/>
              <a:t>, без которых невозможно или затруднено освоение образовательных программ обучающимися с ограниченными возможностями здоровья.</a:t>
            </a:r>
          </a:p>
          <a:p>
            <a:pPr marL="0" indent="0">
              <a:buClr>
                <a:schemeClr val="tx1"/>
              </a:buClr>
              <a:buNone/>
            </a:pPr>
            <a:endParaRPr lang="ru-RU" sz="1800" b="1" i="1" u="sng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>
                <a:solidFill>
                  <a:schemeClr val="tx1"/>
                </a:solidFill>
              </a:rPr>
              <a:t>Глава 11. Особенности реализации некоторых видов образовательных программ и получения образования отдельными категориями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xmlns="" val="1058342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4. Образование обучающихся с ограниченными возможностями здоровья может быть организовано как совместно с другими обучающимися, так и в отдельных классах, группах или в отдельных организациях, осуществляющих образовательную деятельность.</a:t>
            </a:r>
          </a:p>
          <a:p>
            <a:pPr marL="0" indent="0">
              <a:buNone/>
            </a:pPr>
            <a:r>
              <a:rPr lang="ru-RU" dirty="0"/>
              <a:t>5. Отдельные организации, осуществляющие образовательную деятельность по адаптированным основным общеобразовательным программам, создаются органами государственной власти субъектов Российской Федерации для глухих, слабослышащих, </a:t>
            </a:r>
            <a:r>
              <a:rPr lang="ru-RU" dirty="0" smtClean="0"/>
              <a:t>позднооглохших, </a:t>
            </a:r>
            <a:r>
              <a:rPr lang="ru-RU" dirty="0"/>
              <a:t>со сложными дефектами и других обучающихся с ограниченными возможностями здоровья.</a:t>
            </a:r>
          </a:p>
          <a:p>
            <a:pPr marL="0" indent="0">
              <a:buNone/>
            </a:pPr>
            <a:r>
              <a:rPr lang="ru-RU" dirty="0"/>
              <a:t>6. Особенности организации образовательной деятельности для обучающихся с ограниченными возможностями здоровья определяются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образования, совместно с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социальной защиты населения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>
                <a:solidFill>
                  <a:prstClr val="black"/>
                </a:solidFill>
              </a:rPr>
              <a:t>Глава 11. Особенности реализации некоторых видов образовательных программ и получения образования отдельными категориями обучающихся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784</TotalTime>
  <Words>5521</Words>
  <Application>Microsoft Office PowerPoint</Application>
  <PresentationFormat>Экран (4:3)</PresentationFormat>
  <Paragraphs>280</Paragraphs>
  <Slides>65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65</vt:i4>
      </vt:variant>
    </vt:vector>
  </HeadingPairs>
  <TitlesOfParts>
    <vt:vector size="66" baseType="lpstr">
      <vt:lpstr>Твердый переплет</vt:lpstr>
      <vt:lpstr>Нормативно – правовая база инклюзивного (интегрированного) образования детей – инвалидов и детей с ОВЗ</vt:lpstr>
      <vt:lpstr>Федеральный закон от 29 декабря 2012 г. № 273-ФЗ "Об образовании в Российской Федерации" (с изменениями и дополнениями)  </vt:lpstr>
      <vt:lpstr>Глава 1. Общие положения </vt:lpstr>
      <vt:lpstr>Глава 1. Общие положения </vt:lpstr>
      <vt:lpstr>Глава 1. Общие положения </vt:lpstr>
      <vt:lpstr>Глава 2. Система образования</vt:lpstr>
      <vt:lpstr>Глава 4. Обучающиеся и их родители (законные представители) </vt:lpstr>
      <vt:lpstr>Глава 11. Особенности реализации некоторых видов образовательных программ и получения образования отдельными категориями обучающихся</vt:lpstr>
      <vt:lpstr>Глава 11. Особенности реализации некоторых видов образовательных программ и получения образования отдельными категориями обучающихся</vt:lpstr>
      <vt:lpstr>Глава 11. Особенности реализации некоторых видов образовательных программ и получения образования отдельными категориями обучающихся</vt:lpstr>
      <vt:lpstr>Глава 11. Особенности реализации некоторых видов образовательных программ и получения образования отдельными категориями обучающихся</vt:lpstr>
      <vt:lpstr>Федеральный закон от 24 ноября 1995 г. № 181-ФЗ "О социальной защите инвалидов в Российской Федерации"(с изменениями и дополнениями) </vt:lpstr>
      <vt:lpstr>Глава 1. Общие положения</vt:lpstr>
      <vt:lpstr>Глава 1. Общие положения</vt:lpstr>
      <vt:lpstr>Глава 2. Медико-социальная экспертиза</vt:lpstr>
      <vt:lpstr>Глава 3. Реабилитация инвалидов</vt:lpstr>
      <vt:lpstr>Глава 3. Реабилитация инвалидов</vt:lpstr>
      <vt:lpstr>Глава 4. Обеспечение жизнедеятельности инвалидов</vt:lpstr>
      <vt:lpstr>Глава 4. Обеспечение жизнедеятельности инвалидов</vt:lpstr>
      <vt:lpstr>Глава 4. Обеспечение жизнедеятельности инвалидов</vt:lpstr>
      <vt:lpstr>Глава 4. Обеспечение жизнедеятельности инвалидов</vt:lpstr>
      <vt:lpstr>Указ Президента РФ от 1 июня 2012 г. №761 "О Национальной стратегии действий в интересах детей на 2012 - 2017 годы"</vt:lpstr>
      <vt:lpstr> Основные проблемы в сфере детства</vt:lpstr>
      <vt:lpstr>Основные задачи</vt:lpstr>
      <vt:lpstr>Меры, направленные на государственную поддержку детей-инвалидов и детей с ограниченными возможностями здоровья </vt:lpstr>
      <vt:lpstr>Слайд 26</vt:lpstr>
      <vt:lpstr>Слайд 27</vt:lpstr>
      <vt:lpstr>Ключевые принципы Национальной стратегии</vt:lpstr>
      <vt:lpstr>Распоряжение Правительства РФ от 17 ноября 2008 г. N 1662-р "О Концепции долгосрочного социально-экономического развития РФ на период до 2020 года" (с изменениями и дополнениями)</vt:lpstr>
      <vt:lpstr>Развитие образования</vt:lpstr>
      <vt:lpstr>Развитие образования</vt:lpstr>
      <vt:lpstr>Развитие образования</vt:lpstr>
      <vt:lpstr>Установлены следующие целевые ориентиры развития системы образования:</vt:lpstr>
      <vt:lpstr>Развитие социальных институтов и социальная политика </vt:lpstr>
      <vt:lpstr>Письмо Минобразования РФ от 16.04.2001 № 29/1524-6 "О Концепции интегрированного обучения лиц с ограниченными возможностями здоровья (со специальными образовательными потребностями)” </vt:lpstr>
      <vt:lpstr>Слайд 36</vt:lpstr>
      <vt:lpstr>Слайд 37</vt:lpstr>
      <vt:lpstr>Слайд 38</vt:lpstr>
      <vt:lpstr>Слайд 39</vt:lpstr>
      <vt:lpstr>Слайд 40</vt:lpstr>
      <vt:lpstr>Письмо Министерства образования и науки РФ ИР-535/07 от 07. 06. 2013г.  "О коррекционном и инклюзивном образовании детей"</vt:lpstr>
      <vt:lpstr>Слайд 42</vt:lpstr>
      <vt:lpstr>Департамент считает необходимым отметить следующее</vt:lpstr>
      <vt:lpstr>Слайд 44</vt:lpstr>
      <vt:lpstr>Слайд 45</vt:lpstr>
      <vt:lpstr>Письмо Минобразования РФ от 16 января 2002 г. N 03-51-5ин/23-03"Об интегрированном воспитании и обучении детей с отклонениями в развитии в дошкольных образовательных учреждениях"    </vt:lpstr>
      <vt:lpstr>Слайд 47</vt:lpstr>
      <vt:lpstr>Слайд 48</vt:lpstr>
      <vt:lpstr>Слайд 49</vt:lpstr>
      <vt:lpstr>При организации смешанной группы необходимо предусмотреть решение ряда специфических задач: </vt:lpstr>
      <vt:lpstr>Содержание образовательного процесса в смешанной группе</vt:lpstr>
      <vt:lpstr>Организационными формами работы смешанной группы </vt:lpstr>
      <vt:lpstr>Для организации работы смешанной группы в штат ДОУ </vt:lpstr>
      <vt:lpstr>Слайд 54</vt:lpstr>
      <vt:lpstr>Письмо Министерства образования и науки РФ от 18 апреля 2008 год 18.04.2008 № АФ-150/06 "О создании условий для получения образования детьми с ограниченными возможностями здоровья"</vt:lpstr>
      <vt:lpstr>Слайд 56</vt:lpstr>
      <vt:lpstr>Слайд 57</vt:lpstr>
      <vt:lpstr>Модели интеграции</vt:lpstr>
      <vt:lpstr>Необходимым условием организации обучения и воспитания детей с ОВЗ </vt:lpstr>
      <vt:lpstr>В целях создания условий для получения образования всеми детьми с ОВЗ  </vt:lpstr>
      <vt:lpstr> Кадрового обеспечения деятельности по созданию условий для получения образования детьми с ОВЗ </vt:lpstr>
      <vt:lpstr>Обучение и коррекция развития детей с ОВЗ в обычном классе общего типа</vt:lpstr>
      <vt:lpstr>Слайд 63</vt:lpstr>
      <vt:lpstr>Аспектами деятельности по обучению и социализации детей с ограниченными возможностями здоровья 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XP GAME 2010</cp:lastModifiedBy>
  <cp:revision>92</cp:revision>
  <dcterms:modified xsi:type="dcterms:W3CDTF">2015-05-23T17:12:29Z</dcterms:modified>
</cp:coreProperties>
</file>