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61" r:id="rId4"/>
    <p:sldId id="258" r:id="rId5"/>
    <p:sldId id="259" r:id="rId6"/>
    <p:sldId id="260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BB739-EA49-48B3-A242-73E52CCAF259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7083F-DEB7-4E96-9677-92256EC04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851648" cy="1828800"/>
          </a:xfrm>
        </p:spPr>
        <p:txBody>
          <a:bodyPr>
            <a:noAutofit/>
          </a:bodyPr>
          <a:lstStyle/>
          <a:p>
            <a:r>
              <a:rPr lang="ru-RU" sz="4000" dirty="0" smtClean="0"/>
              <a:t>Развитие умения ребенка узнавать слова в слитной речи и семантически связанные слова и предложения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714884"/>
            <a:ext cx="8102376" cy="17526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Слово за словом </a:t>
            </a:r>
            <a:endParaRPr lang="ru-RU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714356"/>
            <a:ext cx="785818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Упражнения по развитию умения ребенка узнавать семантически связанные слова и предложения </a:t>
            </a:r>
          </a:p>
          <a:p>
            <a:endParaRPr lang="ru-RU" sz="2000" dirty="0" smtClean="0"/>
          </a:p>
          <a:p>
            <a:r>
              <a:rPr lang="ru-RU" sz="2000" dirty="0" smtClean="0"/>
              <a:t>Речевой материал подобран таким образом, что позволяет развивать у ребенка несколько разных навыков, выполняя задания разной сложности.</a:t>
            </a:r>
          </a:p>
          <a:p>
            <a:endParaRPr lang="ru-RU" sz="2000" dirty="0" smtClean="0"/>
          </a:p>
          <a:p>
            <a:r>
              <a:rPr lang="ru-RU" sz="2000" dirty="0" smtClean="0"/>
              <a:t>Подготовка к выполнению упражнений</a:t>
            </a:r>
          </a:p>
          <a:p>
            <a:endParaRPr lang="ru-RU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Определить цель упражнения. В соответствии с ней выберете нужную таблицу предложений и вариант задания, который будет предложен ребенку.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Положите таблицу перед ребенком.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Объясните ребенку задание.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Выполнять задание на слух. Взрослый говорит и сидит рядом с ребенком, закрывая лицо экраном.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По мери выполнения задания, усложняйте задания.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143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642918"/>
            <a:ext cx="814393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Упражнение 1</a:t>
            </a:r>
          </a:p>
          <a:p>
            <a:r>
              <a:rPr lang="ru-RU" sz="2000" dirty="0" smtClean="0"/>
              <a:t>Цель: научить ребенка различать предложения при парном сравнении, произносить их с опорой на чтение, в том числе и голосом разной громкости.</a:t>
            </a:r>
          </a:p>
          <a:p>
            <a:endParaRPr lang="ru-RU" sz="2000" dirty="0" smtClean="0"/>
          </a:p>
          <a:p>
            <a:r>
              <a:rPr lang="ru-RU" sz="2000" b="1" dirty="0" smtClean="0"/>
              <a:t>Упражнение 2</a:t>
            </a:r>
          </a:p>
          <a:p>
            <a:r>
              <a:rPr lang="ru-RU" sz="2000" dirty="0" smtClean="0"/>
              <a:t>Цель: научить ребенка узнавать слова, входящие в одно или несколько предложений. При этом ребенку предъявляют отдельные слова или сочетания слов из предложения.</a:t>
            </a:r>
          </a:p>
          <a:p>
            <a:endParaRPr lang="ru-RU" sz="2000" dirty="0" smtClean="0"/>
          </a:p>
          <a:p>
            <a:r>
              <a:rPr lang="ru-RU" sz="2000" b="1" dirty="0" smtClean="0"/>
              <a:t>Упражнение 3</a:t>
            </a:r>
          </a:p>
          <a:p>
            <a:r>
              <a:rPr lang="ru-RU" sz="2000" dirty="0" smtClean="0"/>
              <a:t>Цель: научить ребенка узнавать предложение при выборе из 3 и больше, произносить предложения голосом разной громкости с опорой и без опоры на чтение.</a:t>
            </a:r>
          </a:p>
          <a:p>
            <a:endParaRPr lang="ru-RU" sz="2000" dirty="0" smtClean="0"/>
          </a:p>
          <a:p>
            <a:r>
              <a:rPr lang="ru-RU" sz="2000" b="1" dirty="0" smtClean="0"/>
              <a:t>Упражнение 4</a:t>
            </a:r>
          </a:p>
          <a:p>
            <a:r>
              <a:rPr lang="ru-RU" sz="2000" dirty="0" smtClean="0"/>
              <a:t>Цель: развитие у ребенка слухового внимания и слухоречевой памяти.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0"/>
            <a:ext cx="8786842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Развитие умения ребенка узнавать предложения с предсказуемым и непредсказуемым последним словом</a:t>
            </a:r>
          </a:p>
          <a:p>
            <a:endParaRPr lang="ru-RU" sz="2400" dirty="0" smtClean="0"/>
          </a:p>
          <a:p>
            <a:r>
              <a:rPr lang="ru-RU" sz="2400" dirty="0" smtClean="0"/>
              <a:t>Развивает у ребенка умение внимательно слушать все предложения, а не полагаться на догадку.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b="1" dirty="0" smtClean="0"/>
              <a:t>Упражнение 1</a:t>
            </a:r>
          </a:p>
          <a:p>
            <a:r>
              <a:rPr lang="ru-RU" sz="2400" dirty="0" smtClean="0"/>
              <a:t>Цель: научить ребенка узнавать предложения при выборе из 2-х и больше, в том числе и при произнесении разным голосом и на фоне шума, произносить предложения голосом разной громкости с опорой и без опоры на чтение.</a:t>
            </a:r>
          </a:p>
          <a:p>
            <a:endParaRPr lang="ru-RU" sz="2400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Упражнение 2</a:t>
            </a:r>
          </a:p>
          <a:p>
            <a:r>
              <a:rPr lang="ru-RU" sz="2400" dirty="0" smtClean="0"/>
              <a:t>Цель: развитие у ребенка слухового внимания и слухоречевой памяти.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0"/>
            <a:ext cx="842968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000" b="1" dirty="0" smtClean="0"/>
              <a:t>Упражнение 3</a:t>
            </a:r>
          </a:p>
          <a:p>
            <a:r>
              <a:rPr lang="ru-RU" sz="2000" dirty="0" smtClean="0"/>
              <a:t>Цель: развитие у ребенка слухового внимания и слуховой памяти, умение одновременно слышать и узнавать разные источники звуков, узнавать предложения на фоне шума.</a:t>
            </a:r>
          </a:p>
          <a:p>
            <a:endParaRPr lang="ru-RU" sz="2000" dirty="0" smtClean="0"/>
          </a:p>
          <a:p>
            <a:r>
              <a:rPr lang="ru-RU" sz="2000" b="1" dirty="0" smtClean="0"/>
              <a:t>Упражнение 4</a:t>
            </a:r>
          </a:p>
          <a:p>
            <a:r>
              <a:rPr lang="ru-RU" sz="2000" dirty="0" smtClean="0"/>
              <a:t>Цель: развитие у ребенка слухового внимания и слуховой памяти, умение одновременно слышать и узнавать разные источники звуков, узнавать предложения, произносимые голосом разной громкости на фоне шума, узнавать предложения, произносимые голосом разной громкости на фоне шума, произносить предложения разной громкости</a:t>
            </a:r>
          </a:p>
          <a:p>
            <a:endParaRPr lang="ru-RU" sz="2000" dirty="0" smtClean="0"/>
          </a:p>
          <a:p>
            <a:r>
              <a:rPr lang="ru-RU" sz="2000" b="1" dirty="0" smtClean="0"/>
              <a:t>Упражнение 5</a:t>
            </a:r>
          </a:p>
          <a:p>
            <a:r>
              <a:rPr lang="ru-RU" sz="2000" dirty="0" smtClean="0"/>
              <a:t>Цель:  развитие у ребенка слухового внимания и слуховой памяти, умение разделять внимание, одновременно слышать и узнавать разные источники звуков, узнавать слова на фоне предложений.</a:t>
            </a: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821537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Развитие у ребенка навыков речевого общения по телефону</a:t>
            </a:r>
          </a:p>
          <a:p>
            <a:endParaRPr lang="ru-RU" sz="2000" dirty="0" smtClean="0"/>
          </a:p>
          <a:p>
            <a:r>
              <a:rPr lang="ru-RU" sz="2000" b="1" dirty="0" smtClean="0"/>
              <a:t>Упражнение 1</a:t>
            </a:r>
          </a:p>
          <a:p>
            <a:r>
              <a:rPr lang="ru-RU" sz="2000" dirty="0" smtClean="0"/>
              <a:t>Цель: научить ребенка узнавать часто используемые предложения при диалоге по телефону и отвечать на них соответствующим образом.</a:t>
            </a:r>
          </a:p>
          <a:p>
            <a:endParaRPr lang="ru-RU" sz="2000" dirty="0" smtClean="0"/>
          </a:p>
          <a:p>
            <a:r>
              <a:rPr lang="ru-RU" sz="2000" b="1" dirty="0" smtClean="0"/>
              <a:t>Задание 1</a:t>
            </a:r>
          </a:p>
          <a:p>
            <a:r>
              <a:rPr lang="ru-RU" sz="2000" dirty="0" smtClean="0"/>
              <a:t>Взрослый звонит ребенку и ждет ответа. Ребенок читает по очереди предложения таблицы. 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Задание 2</a:t>
            </a:r>
          </a:p>
          <a:p>
            <a:r>
              <a:rPr lang="ru-RU" sz="2000" dirty="0" smtClean="0"/>
              <a:t>Ребенок читает предложения в таблице в случайном порядке.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Задание 3</a:t>
            </a:r>
          </a:p>
          <a:p>
            <a:r>
              <a:rPr lang="ru-RU" sz="2000" dirty="0" smtClean="0"/>
              <a:t>Перед ребенком таблица с вопросами взрослого, отвечает по памяти.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Задание 4</a:t>
            </a:r>
          </a:p>
          <a:p>
            <a:r>
              <a:rPr lang="ru-RU" sz="2000" dirty="0" smtClean="0"/>
              <a:t>Взрослый читает предложения по таблице в случайном порядке, у ребенка таблицы нет, отвечает по памяти.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714620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  <p:pic>
        <p:nvPicPr>
          <p:cNvPr id="1026" name="Picture 2" descr="D:\Documents and Settings\Рабочий стол\ДОУ №194\фото ДОУ №194\DSCN36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67868"/>
            <a:ext cx="8501122" cy="6375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14290"/>
            <a:ext cx="835824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Введение</a:t>
            </a:r>
          </a:p>
          <a:p>
            <a:endParaRPr lang="ru-RU" dirty="0" smtClean="0"/>
          </a:p>
          <a:p>
            <a:r>
              <a:rPr lang="ru-RU" dirty="0" smtClean="0"/>
              <a:t>Рассматриваемые упражнения </a:t>
            </a:r>
            <a:r>
              <a:rPr lang="ru-RU" dirty="0" smtClean="0"/>
              <a:t>предназначены для </a:t>
            </a:r>
            <a:r>
              <a:rPr lang="ru-RU" dirty="0" smtClean="0"/>
              <a:t>развития у ребенка умений воспринимать слитную речь и говорить связной речью.  </a:t>
            </a:r>
          </a:p>
          <a:p>
            <a:endParaRPr lang="ru-RU" dirty="0" smtClean="0"/>
          </a:p>
          <a:p>
            <a:r>
              <a:rPr lang="ru-RU" dirty="0" smtClean="0"/>
              <a:t>Основные цели описываемых далее упражнений состоит в том, чтобы развивать у ребенка: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умение выделять и узнавать слова в потоке слитной речи, в том числе и при произнесении голосов разной громкости, в разном темпе, при восприятии в шуме;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кратковременную слухоречевую память;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семантическую (смысловую) связь между словами;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умение использовать семантическую связь между словами для узнавания предложения и понимания его значения;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скорость обработки речи;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слуховое внимание;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произносительные навыки;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err="1" smtClean="0"/>
              <a:t>слухоартикуляторный</a:t>
            </a:r>
            <a:r>
              <a:rPr lang="ru-RU" dirty="0" smtClean="0"/>
              <a:t> контроль при произнесении последовательности слов и предложений.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Материал используется и для развития умений ребенка распознавать слова в слитной речи и предложения при открытом выборе.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757242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Развитие умения ребенка узнавать слова в слитной речи</a:t>
            </a:r>
          </a:p>
          <a:p>
            <a:endParaRPr lang="ru-RU" dirty="0" smtClean="0"/>
          </a:p>
          <a:p>
            <a:r>
              <a:rPr lang="ru-RU" sz="2400" dirty="0" smtClean="0"/>
              <a:t>Материал включает 20 матриц слов разного уровня сложности. Уровень сложности таблицы – матрицы зависит: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От общего количества слов в матрице;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От количества слов в ряду матрицы, определяющего количество слов в составляемых предложениях;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От качества слов матрицы (длина, возраст овладения значением слова детьми с нормальным развитием)</a:t>
            </a:r>
          </a:p>
          <a:p>
            <a:pPr marL="342900" indent="-342900"/>
            <a:r>
              <a:rPr lang="ru-RU" sz="2400" dirty="0" smtClean="0"/>
              <a:t> Из слов, входящих в матрицу , можно составлять разные предложения.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42852"/>
            <a:ext cx="778674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Упражнения по развитию умения ребенка узнавать слова в слитной речи</a:t>
            </a:r>
          </a:p>
          <a:p>
            <a:endParaRPr lang="ru-RU" dirty="0" smtClean="0"/>
          </a:p>
          <a:p>
            <a:r>
              <a:rPr lang="ru-RU" sz="2800" dirty="0" smtClean="0"/>
              <a:t>Выбор матрицы определяется объемом пассивного словаря и кратковременной слухоречевой памяти ребенка.</a:t>
            </a:r>
          </a:p>
          <a:p>
            <a:endParaRPr lang="ru-RU" sz="2800" dirty="0" smtClean="0"/>
          </a:p>
          <a:p>
            <a:r>
              <a:rPr lang="ru-RU" sz="2800" dirty="0" smtClean="0"/>
              <a:t>Задание 1 </a:t>
            </a:r>
          </a:p>
          <a:p>
            <a:r>
              <a:rPr lang="ru-RU" sz="2800" dirty="0" smtClean="0"/>
              <a:t>«Послушай внимательно и покажи, какие слова ты услышал»</a:t>
            </a:r>
          </a:p>
          <a:p>
            <a:endParaRPr lang="ru-RU" sz="2800" dirty="0" smtClean="0"/>
          </a:p>
          <a:p>
            <a:r>
              <a:rPr lang="ru-RU" sz="2800" dirty="0" smtClean="0"/>
              <a:t>Задание 2</a:t>
            </a:r>
          </a:p>
          <a:p>
            <a:r>
              <a:rPr lang="ru-RU" sz="2800" dirty="0" smtClean="0"/>
              <a:t>«Послушай внимательно и повтори слова, которые ты услышал»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885828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Подготовка к выполнению упражнений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В зависимости от объема пассивного словаря и памяти ребенка выберите матрицу.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 Положите матрицу с картинками перед ребенком</a:t>
            </a:r>
          </a:p>
          <a:p>
            <a:pPr marL="342900" indent="-342900"/>
            <a:r>
              <a:rPr lang="ru-RU" sz="2400" dirty="0" smtClean="0"/>
              <a:t>2.1  Проверка знания ребенка слов и понимания картинок.</a:t>
            </a:r>
          </a:p>
          <a:p>
            <a:pPr marL="342900" indent="-342900"/>
            <a:r>
              <a:rPr lang="ru-RU" sz="2400" dirty="0" smtClean="0"/>
              <a:t>2.2 Объяснение задания</a:t>
            </a:r>
          </a:p>
          <a:p>
            <a:pPr marL="342900" indent="-342900"/>
            <a:r>
              <a:rPr lang="ru-RU" sz="2400" dirty="0" smtClean="0"/>
              <a:t> </a:t>
            </a:r>
          </a:p>
          <a:p>
            <a:pPr marL="342900" indent="-342900"/>
            <a:r>
              <a:rPr lang="ru-RU" sz="2400" dirty="0" smtClean="0"/>
              <a:t>При обучении важно объяснить ребенку последовательность выполнения упражнения.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Если ребенок умеет читать, желательно, чтобы он сначала прочитал слово, а затем его будут учить различать эти слова.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 Взрослый несколько раз по очереди произносит предложение за экраном и пальцем показывает в матрице, какое слово он произносит. 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Взрослый произносит предложения за экраном, комбинируя слова матрицы в случайном порядке.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0"/>
            <a:ext cx="81439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2400" b="1" dirty="0" smtClean="0"/>
              <a:t>Упражнение </a:t>
            </a:r>
            <a:r>
              <a:rPr lang="ru-RU" sz="2400" b="1" dirty="0" smtClean="0"/>
              <a:t>1 </a:t>
            </a:r>
          </a:p>
          <a:p>
            <a:endParaRPr lang="ru-RU" sz="2400" dirty="0" smtClean="0"/>
          </a:p>
          <a:p>
            <a:r>
              <a:rPr lang="ru-RU" sz="2400" dirty="0" smtClean="0"/>
              <a:t>Цель: научить ребенка узнавать слова в слитной речи при выборе из 6-16 слов при произнесении голосом обычной громкости в небыстром темпе с опорой на слух и на чтение.</a:t>
            </a:r>
          </a:p>
          <a:p>
            <a:endParaRPr lang="ru-RU" sz="2400" dirty="0" smtClean="0"/>
          </a:p>
          <a:p>
            <a:r>
              <a:rPr lang="ru-RU" sz="2400" dirty="0" smtClean="0"/>
              <a:t>Выполнение упражнения.</a:t>
            </a:r>
          </a:p>
          <a:p>
            <a:r>
              <a:rPr lang="ru-RU" sz="2400" dirty="0" smtClean="0"/>
              <a:t>  Ребенку предъявляют слова из одной матрицы. </a:t>
            </a:r>
          </a:p>
          <a:p>
            <a:r>
              <a:rPr lang="ru-RU" sz="2400" dirty="0" smtClean="0"/>
              <a:t>  Взрослый произносит слитно голосом обычной громкости слова из разных столбцов матрицы в случайном порядке, так чтобы ребенок не видел его лица.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889844"/>
            <a:ext cx="78581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Упражнение 2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Цель: научить ребенка узнавать слова в слитной речи при выборе из 6-16 слов при произнесении голосом разной громкости с опорой на чтение и на слух.</a:t>
            </a:r>
          </a:p>
          <a:p>
            <a:r>
              <a:rPr lang="ru-RU" sz="2000" b="1" dirty="0" smtClean="0"/>
              <a:t>Предварительно дайте ребенку прослушать все слова и предложения, произносимые шепотом. Ребенок должен прочитать шепотом эти слова по одному и в составе нескольких предложений.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Выполнение упражнения.</a:t>
            </a:r>
          </a:p>
          <a:p>
            <a:r>
              <a:rPr lang="ru-RU" sz="2000" b="1" dirty="0" smtClean="0"/>
              <a:t>  Ребенку предъявляют слова из одной матрицы. </a:t>
            </a:r>
          </a:p>
          <a:p>
            <a:r>
              <a:rPr lang="ru-RU" sz="2000" b="1" dirty="0" smtClean="0"/>
              <a:t>  Взрослый произносит слитно и шепотом в случайном порядке, так, чтобы ребенок не видел его лица.</a:t>
            </a:r>
            <a:endParaRPr lang="ru-RU" sz="20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835821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400" b="1" dirty="0" smtClean="0"/>
              <a:t>Упражнение 3</a:t>
            </a:r>
          </a:p>
          <a:p>
            <a:endParaRPr lang="ru-RU" sz="2400" dirty="0" smtClean="0"/>
          </a:p>
          <a:p>
            <a:r>
              <a:rPr lang="ru-RU" sz="2400" dirty="0" smtClean="0"/>
              <a:t>Цель: научить ребенка узнавать слова в слитной речи при выборе из 6-16 слов при произнесении их в быстром темпе и на фоне шума, произносить слова в разном темпе с опорой на чтение и слух. Выполнять после того, как ребенок научился узнавать слова матрицы в предложениях, произносимых голосом разной громкости.</a:t>
            </a:r>
          </a:p>
          <a:p>
            <a:endParaRPr lang="ru-RU" sz="2400" dirty="0" smtClean="0"/>
          </a:p>
          <a:p>
            <a:r>
              <a:rPr lang="ru-RU" sz="2400" b="1" dirty="0" smtClean="0"/>
              <a:t>Упражнение 4</a:t>
            </a:r>
          </a:p>
          <a:p>
            <a:endParaRPr lang="ru-RU" sz="2400" dirty="0" smtClean="0"/>
          </a:p>
          <a:p>
            <a:r>
              <a:rPr lang="ru-RU" sz="2400" dirty="0" smtClean="0"/>
              <a:t>Цель: повышение речевой активности ребенка, развитие произносительных навыков, слухового внимания, узнавание слов в слитной речи.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071546"/>
            <a:ext cx="80010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Развитие умения ребенка узнавать семантически связанные слова и предложения</a:t>
            </a:r>
          </a:p>
          <a:p>
            <a:endParaRPr lang="ru-RU" sz="2400" dirty="0" smtClean="0"/>
          </a:p>
          <a:p>
            <a:r>
              <a:rPr lang="ru-RU" sz="2400" dirty="0" smtClean="0"/>
              <a:t>Речевой материал для развития узнавания семантически связанных слов и предложений включает таблицы слов и предложений, относящихся  к 5 темам:</a:t>
            </a:r>
          </a:p>
          <a:p>
            <a:r>
              <a:rPr lang="ru-RU" sz="2400" dirty="0" smtClean="0"/>
              <a:t>«Школа», «Магазин», «Летние каникулы», «Спорт», «Разговор по телефону»</a:t>
            </a:r>
          </a:p>
          <a:p>
            <a:endParaRPr lang="ru-RU" sz="2400" dirty="0" smtClean="0"/>
          </a:p>
          <a:p>
            <a:r>
              <a:rPr lang="ru-RU" sz="2400" dirty="0" smtClean="0"/>
              <a:t>Таблицы слов в каждом тематическом разделе предназначены для формирования и накопления в памяти ребенка слуховых образов слов, относящихся к определенной теме. 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314</TotalTime>
  <Words>1140</Words>
  <Application>Microsoft Office PowerPoint</Application>
  <PresentationFormat>Экран (4:3)</PresentationFormat>
  <Paragraphs>135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Развитие умения ребенка узнавать слова в слитной речи и семантически связанные слова и предложения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умения ребенка узнавать слова в слитной речи и семантически связанные слова и предложения</dc:title>
  <dc:creator>Оля</dc:creator>
  <cp:lastModifiedBy>XP GAME 2010</cp:lastModifiedBy>
  <cp:revision>33</cp:revision>
  <dcterms:created xsi:type="dcterms:W3CDTF">2015-02-25T12:32:53Z</dcterms:created>
  <dcterms:modified xsi:type="dcterms:W3CDTF">2015-03-09T15:03:19Z</dcterms:modified>
</cp:coreProperties>
</file>