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7" r:id="rId12"/>
    <p:sldId id="298" r:id="rId13"/>
    <p:sldId id="299" r:id="rId14"/>
    <p:sldId id="300" r:id="rId15"/>
    <p:sldId id="30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333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у ребенка слухоречевого восприятия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2857496"/>
            <a:ext cx="4214810" cy="3802736"/>
          </a:xfrm>
        </p:spPr>
        <p:txBody>
          <a:bodyPr>
            <a:normAutofit/>
          </a:bodyPr>
          <a:lstStyle/>
          <a:p>
            <a:r>
              <a:rPr lang="ru-RU" dirty="0" smtClean="0"/>
              <a:t>Беляева О.Л., к.п.н., доцент кафедры коррекционной педагогики КГПУ им. В. П. Астафьева; </a:t>
            </a:r>
          </a:p>
          <a:p>
            <a:r>
              <a:rPr lang="ru-RU" dirty="0" smtClean="0"/>
              <a:t>ПО МАТЕРИАЛАМ </a:t>
            </a:r>
          </a:p>
          <a:p>
            <a:r>
              <a:rPr lang="ru-RU" dirty="0" smtClean="0"/>
              <a:t>И. В. КОРОЛЕВОЙ.</a:t>
            </a:r>
            <a:endParaRPr lang="ru-RU" dirty="0"/>
          </a:p>
        </p:txBody>
      </p:sp>
      <p:pic>
        <p:nvPicPr>
          <p:cNvPr id="1026" name="Picture 2" descr="D:\Documents and Settings\Мои документы\Анапа - 2014\С мАШ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78" y="2786058"/>
            <a:ext cx="468416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Организация коррекционной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Ежедневные индивидуальные занятия с сурдопедагогом и родителями </a:t>
            </a:r>
          </a:p>
          <a:p>
            <a:r>
              <a:rPr lang="ru-RU" dirty="0" smtClean="0"/>
              <a:t>Занятия с логопедом</a:t>
            </a:r>
          </a:p>
          <a:p>
            <a:r>
              <a:rPr lang="ru-RU" dirty="0" smtClean="0"/>
              <a:t>Музыкальные занятия</a:t>
            </a:r>
          </a:p>
          <a:p>
            <a:r>
              <a:rPr lang="ru-RU" dirty="0" smtClean="0"/>
              <a:t>Занятия с психологом</a:t>
            </a:r>
          </a:p>
          <a:p>
            <a:endParaRPr lang="ru-RU" dirty="0"/>
          </a:p>
        </p:txBody>
      </p:sp>
      <p:pic>
        <p:nvPicPr>
          <p:cNvPr id="3074" name="Picture 2" descr="C:\Users\Оля\Desktop\Perception-of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21088"/>
            <a:ext cx="3600400" cy="239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С СУРДОПЕДАГОГОМ И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6237"/>
            <a:ext cx="8543956" cy="4526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ЕЖЕДНЕВНЫЕ В ТЕЧЕНИЕ 2-3 ЛЕТ ПОСЛЕ ВКЛЮЧЕНИЯ ПРОЦЕССОРА КИ!!!</a:t>
            </a:r>
          </a:p>
          <a:p>
            <a:r>
              <a:rPr lang="ru-RU" sz="2800" dirty="0" smtClean="0"/>
              <a:t>В СООТВЕТСТВИИ С ПРИНЦИПАМИ СЛУХОВОГО </a:t>
            </a:r>
            <a:r>
              <a:rPr lang="ru-RU" sz="2800" dirty="0" smtClean="0"/>
              <a:t>МЕТОДА: НАПРАВЛЕННОСТЬ ЗАНЯТИЙ НА РАЗВИТИЕ СЛУХОРЕЧЕВОГО ВОСПРИЯТИЯ, </a:t>
            </a:r>
            <a:r>
              <a:rPr lang="ru-RU" sz="2800" dirty="0" smtClean="0"/>
              <a:t>ПРОИЗНОСИТЕЛЬНЫХ, </a:t>
            </a:r>
            <a:r>
              <a:rPr lang="ru-RU" sz="2800" dirty="0" smtClean="0"/>
              <a:t>РЕЧЕВЫХ, КОММУНИКАТИВНЫХ  НАВЫКОВ 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С СУРДОПЕДАГОГОМ И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ДАЛЕЕ – 2-3 РАЗА В НЕДЕЛЮ+2-3 РАЗА </a:t>
            </a:r>
            <a:r>
              <a:rPr lang="ru-RU" sz="2800" dirty="0" smtClean="0"/>
              <a:t>ЛОГОПЕД</a:t>
            </a:r>
          </a:p>
          <a:p>
            <a:r>
              <a:rPr lang="ru-RU" sz="2800" dirty="0" smtClean="0"/>
              <a:t>СОДЕРЖАНИЕ ЗАНЯТИЙ: РАЗВИТИЕ ПАССИВНОГО И АКТИВНОГО СЛОВАРЯ, РАЗВИТИЕ ПРЕДСТАВЛЕНИЙ ОБ ОКРУЖАЮЩЕМ МИРЕ, РАЗВИТИЕ ГРАММАТИКИ, ДИАЛОГИЧЕСКОЙ И СВЯЗНОЙ РЕЧИ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С ЛОГОПЕДОМ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ЛОГОПЕД ПРИСОЕДИНЯЕТСЯ ЧЕРЕЗ ПОЛГОДА ЕЖЕДНЕВНЫХ ЗАНЯТИЙ С СУРДОПЕДАГОГОМ, КОГДА У РЕБЕНКА В ЗНАЧИТЕЛЬНОЙ СТЕПЕНИ СФОРМИРОВАНО СЛУХОВОЕ ВОСПРИЯТИЕ, СЛУХОВОЙ КОНТРОЛЬ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ЛОГОПЕДИЧЕСКАЯ  РАБОТА НАПРАВЛЕНА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УВЕЛИЧЕНИЕ ПОДВИЖНОСТИ И ПЕРЕКЛЮЧАЕМОСТИ АРТИКУЛЯЦИОННОГО АППАРАТА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составить программу  работы с ребенком следует: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Определить сколько времени прошло после 1 включения процессора КИ и на каком этапе слухоречевой реабилитации находится ребенок</a:t>
            </a:r>
          </a:p>
          <a:p>
            <a:r>
              <a:rPr lang="ru-RU" dirty="0" smtClean="0"/>
              <a:t>Оценить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навыков слухового и слухоречевого восприятия, произносительных навыков.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Помещение для занятий с ребенком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восприятие речи детей с КИ отрицательно влияют шумы и реверберация(отражение звуков от стен, потолка, пола)</a:t>
            </a:r>
            <a:endParaRPr lang="ru-RU" dirty="0"/>
          </a:p>
        </p:txBody>
      </p:sp>
      <p:pic>
        <p:nvPicPr>
          <p:cNvPr id="4098" name="Picture 2" descr="C:\Users\Оля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29066"/>
            <a:ext cx="3189709" cy="2392282"/>
          </a:xfrm>
          <a:prstGeom prst="rect">
            <a:avLst/>
          </a:prstGeom>
          <a:noFill/>
        </p:spPr>
      </p:pic>
      <p:pic>
        <p:nvPicPr>
          <p:cNvPr id="4" name="Picture 2" descr="D:\Documents and Settings\Мои документы\Анапа - 2014\Я СГЛЕБ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2687805" cy="266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4. Расположение родителя, педагога и ребенка во время занятий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Часть занятия лучше проводить, сидя с ребенком(со стороны КИ), а часть напротив него.</a:t>
            </a:r>
            <a:endParaRPr lang="ru-RU" dirty="0"/>
          </a:p>
          <a:p>
            <a:r>
              <a:rPr lang="ru-RU" dirty="0" smtClean="0"/>
              <a:t>Если у ребенка 2 КИ, то одно занятие – справа, другое- слева</a:t>
            </a:r>
          </a:p>
        </p:txBody>
      </p:sp>
      <p:pic>
        <p:nvPicPr>
          <p:cNvPr id="5122" name="Picture 2" descr="C:\Users\Оля\Desktop\0_image_186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8788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Как говорить с ребенком во время выполнения упражнений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Речь должна быть естественной </a:t>
            </a:r>
          </a:p>
          <a:p>
            <a:r>
              <a:rPr lang="ru-RU" dirty="0" smtClean="0"/>
              <a:t>Внятной</a:t>
            </a:r>
          </a:p>
          <a:p>
            <a:r>
              <a:rPr lang="ru-RU" dirty="0" smtClean="0"/>
              <a:t>Комфортной громкости</a:t>
            </a:r>
          </a:p>
          <a:p>
            <a:r>
              <a:rPr lang="ru-RU" dirty="0" smtClean="0"/>
              <a:t>Не быстрой</a:t>
            </a:r>
          </a:p>
          <a:p>
            <a:r>
              <a:rPr lang="ru-RU" dirty="0" smtClean="0"/>
              <a:t>Грамматически правильной</a:t>
            </a:r>
          </a:p>
          <a:p>
            <a:r>
              <a:rPr lang="ru-RU" dirty="0" smtClean="0"/>
              <a:t>Эмоционально выразительной</a:t>
            </a:r>
          </a:p>
          <a:p>
            <a:r>
              <a:rPr lang="ru-RU" dirty="0" smtClean="0"/>
              <a:t>При необходимости слова и фразы можно повторять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и задачи коррекционной работы по развитию у ребенка слухового восприятия</a:t>
            </a:r>
          </a:p>
          <a:p>
            <a:r>
              <a:rPr lang="ru-RU" dirty="0" smtClean="0"/>
              <a:t>Организация коррекционной работы с ребенком</a:t>
            </a:r>
          </a:p>
          <a:p>
            <a:r>
              <a:rPr lang="ru-RU" dirty="0" smtClean="0"/>
              <a:t>Помещения для занятий с ребенком</a:t>
            </a:r>
          </a:p>
          <a:p>
            <a:r>
              <a:rPr lang="ru-RU" dirty="0" smtClean="0"/>
              <a:t>Расположение педагога(родителя) и ребенка во время занятий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тренировки слухового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Акустический принцип</a:t>
            </a:r>
          </a:p>
          <a:p>
            <a:r>
              <a:rPr lang="ru-RU" dirty="0" smtClean="0"/>
              <a:t>Коммуникативный </a:t>
            </a:r>
          </a:p>
          <a:p>
            <a:r>
              <a:rPr lang="ru-RU" dirty="0" smtClean="0"/>
              <a:t>Мотивационный</a:t>
            </a:r>
          </a:p>
          <a:p>
            <a:r>
              <a:rPr lang="ru-RU" dirty="0" smtClean="0"/>
              <a:t>Принцип формирования языковой системы</a:t>
            </a:r>
          </a:p>
          <a:p>
            <a:r>
              <a:rPr lang="ru-RU" dirty="0" smtClean="0"/>
              <a:t>Принцип формирования произносительных навыков и их слуховой контроль</a:t>
            </a:r>
          </a:p>
          <a:p>
            <a:r>
              <a:rPr lang="ru-RU" dirty="0" smtClean="0"/>
              <a:t>Чтение и наглядность</a:t>
            </a:r>
          </a:p>
          <a:p>
            <a:r>
              <a:rPr lang="ru-RU" dirty="0" smtClean="0"/>
              <a:t>Проверка потребности пользования КИ, умения пользоваться речевыми навыками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828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Правила поведения и материал для упражнений по развитию слухового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1720"/>
            <a:ext cx="8229600" cy="4526280"/>
          </a:xfrm>
        </p:spPr>
        <p:txBody>
          <a:bodyPr/>
          <a:lstStyle/>
          <a:p>
            <a:r>
              <a:rPr lang="ru-RU" dirty="0" smtClean="0"/>
              <a:t>От простых заданий с сложным</a:t>
            </a:r>
          </a:p>
          <a:p>
            <a:r>
              <a:rPr lang="ru-RU" dirty="0" smtClean="0"/>
              <a:t>Уровень сложности</a:t>
            </a:r>
          </a:p>
          <a:p>
            <a:r>
              <a:rPr lang="ru-RU" dirty="0" smtClean="0"/>
              <a:t>Привлечение внимания к слушанию</a:t>
            </a:r>
          </a:p>
          <a:p>
            <a:r>
              <a:rPr lang="ru-RU" dirty="0" smtClean="0"/>
              <a:t>Повторение несколько раз</a:t>
            </a:r>
          </a:p>
          <a:p>
            <a:r>
              <a:rPr lang="ru-RU" dirty="0" smtClean="0"/>
              <a:t> самостоятельное воспроизведение ребенком  звука</a:t>
            </a:r>
          </a:p>
          <a:p>
            <a:r>
              <a:rPr lang="ru-RU" dirty="0" smtClean="0"/>
              <a:t>Похвала за небольшие успехи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для упражнений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Неречевые бытовые звуки</a:t>
            </a:r>
          </a:p>
          <a:p>
            <a:r>
              <a:rPr lang="ru-RU" dirty="0" smtClean="0"/>
              <a:t>Слова</a:t>
            </a:r>
          </a:p>
          <a:p>
            <a:r>
              <a:rPr lang="ru-RU" dirty="0" smtClean="0"/>
              <a:t>Предложения</a:t>
            </a:r>
          </a:p>
          <a:p>
            <a:r>
              <a:rPr lang="ru-RU" dirty="0" smtClean="0"/>
              <a:t>Фонемы, слоги</a:t>
            </a:r>
            <a:endParaRPr lang="ru-RU" dirty="0"/>
          </a:p>
        </p:txBody>
      </p:sp>
      <p:pic>
        <p:nvPicPr>
          <p:cNvPr id="6146" name="Picture 2" descr="C:\Users\Оля\Desktop\38099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3408040" cy="2241851"/>
          </a:xfrm>
          <a:prstGeom prst="rect">
            <a:avLst/>
          </a:prstGeom>
          <a:noFill/>
        </p:spPr>
      </p:pic>
      <p:pic>
        <p:nvPicPr>
          <p:cNvPr id="5122" name="Picture 2" descr="D:\Documents and Settings\Мои документы\Анапа - 2014\Я ЗА СТОЙКОЙ ПЛАК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611563" cy="365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Процедура обучению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1. определите цель упражнения. Выберите тетрадь, таблицу в тетради и варианты задания. Выбирать в зависимости от объема пассивного словаря.</a:t>
            </a:r>
          </a:p>
        </p:txBody>
      </p:sp>
      <p:pic>
        <p:nvPicPr>
          <p:cNvPr id="7170" name="Picture 2" descr="C:\Users\Оля\Desktop\nimg_8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3678518" cy="244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6280"/>
          </a:xfrm>
        </p:spPr>
        <p:txBody>
          <a:bodyPr/>
          <a:lstStyle/>
          <a:p>
            <a:r>
              <a:rPr lang="ru-RU" dirty="0" smtClean="0"/>
              <a:t>Шаг 2.</a:t>
            </a:r>
          </a:p>
          <a:p>
            <a:pPr>
              <a:buNone/>
            </a:pPr>
            <a:r>
              <a:rPr lang="ru-RU" dirty="0" smtClean="0"/>
              <a:t>Положить таблицу перед ребенком. Закрыть листом бумаги те слова, которые не будут предъявляться.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Оля\Desktop\phoca_thumb_l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83038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</a:p>
          <a:p>
            <a:pPr>
              <a:buNone/>
            </a:pPr>
            <a:r>
              <a:rPr lang="ru-RU" dirty="0" smtClean="0"/>
              <a:t>Объясните задание и научите выполнять инструкцию.</a:t>
            </a:r>
            <a:endParaRPr lang="ru-RU" dirty="0"/>
          </a:p>
        </p:txBody>
      </p:sp>
      <p:pic>
        <p:nvPicPr>
          <p:cNvPr id="9218" name="Picture 2" descr="C:\Users\Оля\Desktop\novost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4143404" cy="3791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Шаг 4</a:t>
            </a:r>
            <a:br>
              <a:rPr lang="ru-RU" sz="3100" dirty="0" smtClean="0"/>
            </a:br>
            <a:r>
              <a:rPr lang="ru-RU" sz="3100" dirty="0" smtClean="0"/>
              <a:t>Убедитесь, что ребенок понял задание, и выполняйте его только на слух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Оля\Desktop\6244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714488"/>
            <a:ext cx="4190603" cy="3143272"/>
          </a:xfrm>
          <a:prstGeom prst="rect">
            <a:avLst/>
          </a:prstGeom>
          <a:noFill/>
        </p:spPr>
      </p:pic>
      <p:pic>
        <p:nvPicPr>
          <p:cNvPr id="6146" name="Picture 2" descr="D:\Documents and Settings\Мои документы\Анапа - 2014\ВО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Шаг 5</a:t>
            </a:r>
            <a:br>
              <a:rPr lang="ru-RU" sz="2800" b="1" dirty="0" smtClean="0"/>
            </a:br>
            <a:r>
              <a:rPr lang="ru-RU" sz="2800" b="1" dirty="0" smtClean="0"/>
              <a:t>Если ребенок справляется, то усложняйте задачу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Documents and Settings\Мои документы\Анапа - 2014\С мАШ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429420" cy="5196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Слухозрительное</a:t>
            </a:r>
            <a:r>
              <a:rPr lang="ru-RU" dirty="0" smtClean="0"/>
              <a:t> восприятие</a:t>
            </a:r>
          </a:p>
          <a:p>
            <a:r>
              <a:rPr lang="ru-RU" dirty="0" smtClean="0"/>
              <a:t>Естественные жесты</a:t>
            </a:r>
          </a:p>
          <a:p>
            <a:r>
              <a:rPr lang="ru-RU" dirty="0" smtClean="0"/>
              <a:t>Написание слов-инструкций</a:t>
            </a:r>
          </a:p>
          <a:p>
            <a:r>
              <a:rPr lang="ru-RU" dirty="0" smtClean="0"/>
              <a:t>Показ-проигрывание выполнения задания другим взрослым</a:t>
            </a:r>
          </a:p>
          <a:p>
            <a:r>
              <a:rPr lang="ru-RU" dirty="0" smtClean="0"/>
              <a:t>Дополнять устную речь </a:t>
            </a:r>
            <a:r>
              <a:rPr lang="ru-RU" dirty="0" err="1" smtClean="0"/>
              <a:t>дактилированием</a:t>
            </a:r>
            <a:r>
              <a:rPr lang="ru-RU" dirty="0" smtClean="0"/>
              <a:t> и жестовой речью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6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 Создание условий, повышающие интерес ребенка и взрослого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Предложить ребенку самому выбрать</a:t>
            </a:r>
          </a:p>
          <a:p>
            <a:r>
              <a:rPr lang="ru-RU" dirty="0" smtClean="0"/>
              <a:t>Во время занятий взрослый с ребенком меняются ролями.</a:t>
            </a:r>
          </a:p>
          <a:p>
            <a:r>
              <a:rPr lang="ru-RU" dirty="0" smtClean="0"/>
              <a:t>Если взрослый намеренно ошибся, то интерес ребенка увеличивается.</a:t>
            </a:r>
          </a:p>
          <a:p>
            <a:r>
              <a:rPr lang="ru-RU" dirty="0" smtClean="0"/>
              <a:t>Занятие с двумя детьми(соревновательный характер)</a:t>
            </a:r>
          </a:p>
          <a:p>
            <a:r>
              <a:rPr lang="ru-RU" dirty="0" smtClean="0"/>
              <a:t>Заполнение таблиц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/>
          <a:lstStyle/>
          <a:p>
            <a:r>
              <a:rPr lang="ru-RU" dirty="0" smtClean="0"/>
              <a:t>Как говорить с ребенком во время выполнения заданий</a:t>
            </a:r>
          </a:p>
          <a:p>
            <a:r>
              <a:rPr lang="ru-RU" dirty="0" smtClean="0"/>
              <a:t>Принципы тренировки слухового восприятия</a:t>
            </a:r>
          </a:p>
          <a:p>
            <a:r>
              <a:rPr lang="ru-RU" dirty="0" smtClean="0"/>
              <a:t>Правила поведения и материал для упражнений </a:t>
            </a:r>
          </a:p>
          <a:p>
            <a:r>
              <a:rPr lang="ru-RU" dirty="0" smtClean="0"/>
              <a:t>Процедура обучения</a:t>
            </a:r>
            <a:endParaRPr lang="ru-RU" dirty="0"/>
          </a:p>
        </p:txBody>
      </p:sp>
      <p:pic>
        <p:nvPicPr>
          <p:cNvPr id="3074" name="Picture 2" descr="D:\Documents and Settings\Мои документы\Анапа - 2014\ПЕРЕДАЙ ЗВУК НА ЛАДОШ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8358"/>
            <a:ext cx="4092591" cy="342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Коррекционная работа при двусторонней 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Цели занятий после включения второго КИ:</a:t>
            </a:r>
          </a:p>
          <a:p>
            <a:r>
              <a:rPr lang="ru-RU" dirty="0" smtClean="0"/>
              <a:t>Адекватно настроить новый процессор КИ</a:t>
            </a:r>
          </a:p>
          <a:p>
            <a:r>
              <a:rPr lang="ru-RU" dirty="0" smtClean="0"/>
              <a:t>Сбалансировать настройку старого и нового процессоров</a:t>
            </a:r>
          </a:p>
          <a:p>
            <a:r>
              <a:rPr lang="ru-RU" dirty="0" smtClean="0"/>
              <a:t>Сформировать навыки различения и узнавания звуков, фонем</a:t>
            </a:r>
          </a:p>
          <a:p>
            <a:r>
              <a:rPr lang="ru-RU" dirty="0" smtClean="0"/>
              <a:t>Адаптировать ребенка к слушанию двумя ушами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к тому, что с новым КИ в первое время ребенок будет не очень хорошо слышать и плохо понимать речь</a:t>
            </a:r>
            <a:endParaRPr lang="ru-RU" dirty="0"/>
          </a:p>
        </p:txBody>
      </p:sp>
      <p:pic>
        <p:nvPicPr>
          <p:cNvPr id="11266" name="Picture 2" descr="C:\Users\Оля\Desktop\53494349b5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456384" cy="2302398"/>
          </a:xfrm>
          <a:prstGeom prst="rect">
            <a:avLst/>
          </a:prstGeom>
          <a:noFill/>
        </p:spPr>
      </p:pic>
      <p:pic>
        <p:nvPicPr>
          <p:cNvPr id="9219" name="Picture 3" descr="D:\Documents and Settings\Мои документы\Анапа - 2014\Анапа 14 Фото\МАРГАРИ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877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подключения нового КИ уровень громкости перевести на самый тихий</a:t>
            </a:r>
            <a:endParaRPr lang="ru-RU" dirty="0"/>
          </a:p>
        </p:txBody>
      </p:sp>
      <p:pic>
        <p:nvPicPr>
          <p:cNvPr id="12290" name="Picture 2" descr="C:\Users\Оля\Desktop\47386_240_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3000325" cy="3000325"/>
          </a:xfrm>
          <a:prstGeom prst="rect">
            <a:avLst/>
          </a:prstGeom>
          <a:noFill/>
        </p:spPr>
      </p:pic>
      <p:pic>
        <p:nvPicPr>
          <p:cNvPr id="5" name="Picture 2" descr="D:\Documents and Settings\Мои документы\Анапа - 2014\Анапа 14 Фото\БЛИЗНЕЦЫ МО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235745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занятиях с сурдопедагогом в течение первой недели заниматься только с новым КИ.</a:t>
            </a:r>
            <a:endParaRPr lang="ru-RU" dirty="0"/>
          </a:p>
        </p:txBody>
      </p:sp>
      <p:pic>
        <p:nvPicPr>
          <p:cNvPr id="13314" name="Picture 2" descr="C:\Users\Оля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3562970" cy="2714644"/>
          </a:xfrm>
          <a:prstGeom prst="rect">
            <a:avLst/>
          </a:prstGeom>
          <a:noFill/>
        </p:spPr>
      </p:pic>
      <p:pic>
        <p:nvPicPr>
          <p:cNvPr id="10242" name="Picture 2" descr="D:\Documents and Settings\Мои документы\Анапа - 2014\Анапа 14 Фото\С ПСИХОЛОГ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2762269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занятиях с другими специалистами ребенок носит оба КИ</a:t>
            </a:r>
            <a:endParaRPr lang="ru-RU" dirty="0"/>
          </a:p>
        </p:txBody>
      </p:sp>
      <p:pic>
        <p:nvPicPr>
          <p:cNvPr id="14338" name="Picture 2" descr="C:\Users\Оля\Desktop\EddA2N_Fyzkk7T8ArZbarbRSdrzdrZ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612024" cy="2704480"/>
          </a:xfrm>
          <a:prstGeom prst="rect">
            <a:avLst/>
          </a:prstGeom>
          <a:noFill/>
        </p:spPr>
      </p:pic>
      <p:pic>
        <p:nvPicPr>
          <p:cNvPr id="8194" name="Picture 2" descr="D:\Documents and Settings\Мои документы\Анапа - 2014\НА ЗА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094037" cy="357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КИ в течение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3-4 дня после первого подключения  требуется носить новый КИ.</a:t>
            </a:r>
          </a:p>
          <a:p>
            <a:r>
              <a:rPr lang="ru-RU" dirty="0" smtClean="0"/>
              <a:t>Спустя 4 дня 70% времени новый КИ</a:t>
            </a:r>
          </a:p>
          <a:p>
            <a:r>
              <a:rPr lang="ru-RU" dirty="0" smtClean="0"/>
              <a:t>Через 7-8 дней </a:t>
            </a:r>
            <a:r>
              <a:rPr lang="ru-RU" dirty="0" err="1" smtClean="0"/>
              <a:t>аудиолог</a:t>
            </a:r>
            <a:r>
              <a:rPr lang="ru-RU" dirty="0" smtClean="0"/>
              <a:t> перенастраивает новый КИ</a:t>
            </a:r>
          </a:p>
          <a:p>
            <a:r>
              <a:rPr lang="ru-RU" dirty="0" smtClean="0"/>
              <a:t>Занятие с сурдопедагогом 50% времени с одним новым КИ</a:t>
            </a:r>
          </a:p>
          <a:p>
            <a:r>
              <a:rPr lang="ru-RU" dirty="0" smtClean="0"/>
              <a:t>Индивидуальный график адаптации(если требуется)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999984"/>
          </a:xfrm>
        </p:spPr>
        <p:txBody>
          <a:bodyPr>
            <a:noAutofit/>
          </a:bodyPr>
          <a:lstStyle/>
          <a:p>
            <a:r>
              <a:rPr lang="ru-RU" sz="3200" dirty="0" smtClean="0"/>
              <a:t>11.Особенности коррекционной работы с детьми с ОВР слухоречевого восприятия и устной речи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759741"/>
          </a:xfrm>
        </p:spPr>
        <p:txBody>
          <a:bodyPr/>
          <a:lstStyle/>
          <a:p>
            <a:r>
              <a:rPr lang="ru-RU" dirty="0" smtClean="0"/>
              <a:t>Дети с комплексными нарушениями не могут достичь таких же результатов, как и другие дети с КИ.</a:t>
            </a:r>
            <a:endParaRPr lang="ru-RU" dirty="0"/>
          </a:p>
        </p:txBody>
      </p:sp>
      <p:pic>
        <p:nvPicPr>
          <p:cNvPr id="11266" name="Picture 2" descr="D:\Documents and Settings\Мои документы\Анапа - 2014\Анапа 14 Фото\МАРГАРИТА И СЛОЖ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4979224" cy="3319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Часть детей научаются узнавать звуки окружающей среды, что повышает их безопасность.</a:t>
            </a:r>
          </a:p>
          <a:p>
            <a:r>
              <a:rPr lang="ru-RU" dirty="0" smtClean="0"/>
              <a:t>У некоторых развивается устная речь</a:t>
            </a:r>
          </a:p>
          <a:p>
            <a:r>
              <a:rPr lang="ru-RU" dirty="0" smtClean="0"/>
              <a:t>У многих - когнитивные процессы</a:t>
            </a:r>
          </a:p>
          <a:p>
            <a:r>
              <a:rPr lang="ru-RU" dirty="0" smtClean="0"/>
              <a:t>Навыки ориентации в окружающей среде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r>
              <a:rPr lang="ru-RU" sz="3600" dirty="0" smtClean="0"/>
              <a:t>12.Диагностика прогресса развития слухоречевого восприятия и устной речи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Тесты относят к 2 группам</a:t>
            </a:r>
          </a:p>
          <a:p>
            <a:r>
              <a:rPr lang="ru-RU" dirty="0" smtClean="0"/>
              <a:t>1. тесты закрытого выбора(процедура выбора из закрытого набора сигналов)</a:t>
            </a:r>
          </a:p>
          <a:p>
            <a:r>
              <a:rPr lang="ru-RU" dirty="0" smtClean="0"/>
              <a:t>2.тесты открытого выбора(процедура неограниченного выбора сигналов)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Психологическая поддержка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Ребенку с КИ</a:t>
            </a:r>
          </a:p>
          <a:p>
            <a:r>
              <a:rPr lang="ru-RU" dirty="0" smtClean="0"/>
              <a:t>Учителю</a:t>
            </a:r>
          </a:p>
          <a:p>
            <a:r>
              <a:rPr lang="ru-RU" dirty="0" smtClean="0"/>
              <a:t>Родителям ребенка</a:t>
            </a:r>
          </a:p>
          <a:p>
            <a:r>
              <a:rPr lang="ru-RU" dirty="0" smtClean="0"/>
              <a:t>Одноклассникам ребенка</a:t>
            </a:r>
          </a:p>
          <a:p>
            <a:r>
              <a:rPr lang="ru-RU" dirty="0" smtClean="0"/>
              <a:t>Родителям одноклассников ребенка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465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4857784" cy="5929353"/>
          </a:xfrm>
        </p:spPr>
        <p:txBody>
          <a:bodyPr/>
          <a:lstStyle/>
          <a:p>
            <a:r>
              <a:rPr lang="ru-RU" dirty="0" smtClean="0"/>
              <a:t>Создание условий, повышающих интерес ребенка</a:t>
            </a:r>
          </a:p>
          <a:p>
            <a:r>
              <a:rPr lang="ru-RU" dirty="0" smtClean="0"/>
              <a:t>Коррекционная работа при двусторонней КИ</a:t>
            </a:r>
          </a:p>
          <a:p>
            <a:r>
              <a:rPr lang="ru-RU" dirty="0" smtClean="0"/>
              <a:t>Особенности коррекционной работы с детьми с ОВР слухоречевого восприятия и устной речи </a:t>
            </a:r>
            <a:endParaRPr lang="ru-RU" dirty="0"/>
          </a:p>
        </p:txBody>
      </p:sp>
      <p:pic>
        <p:nvPicPr>
          <p:cNvPr id="2050" name="Picture 2" descr="D:\Documents and Settings\Мои документы\Анапа - 2014\Копия ИГРУШКА УШ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79812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ребенка с КИ(начальный период)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Дискомфорт от громких звуков</a:t>
            </a:r>
          </a:p>
          <a:p>
            <a:r>
              <a:rPr lang="ru-RU" dirty="0" smtClean="0"/>
              <a:t>Не слышит тихие и высокочастотные звуки</a:t>
            </a:r>
          </a:p>
          <a:p>
            <a:r>
              <a:rPr lang="ru-RU" dirty="0" smtClean="0"/>
              <a:t>усталость и разочарование оттого, что на занятиях ничего не получается</a:t>
            </a:r>
          </a:p>
          <a:p>
            <a:r>
              <a:rPr lang="ru-RU" dirty="0" smtClean="0"/>
              <a:t>Разочарование оттого, что слышит, но не понимает</a:t>
            </a:r>
          </a:p>
          <a:p>
            <a:r>
              <a:rPr lang="ru-RU" dirty="0" smtClean="0"/>
              <a:t>Насмешки одноклассников</a:t>
            </a:r>
          </a:p>
          <a:p>
            <a:r>
              <a:rPr lang="ru-RU" dirty="0" smtClean="0"/>
              <a:t>Риск отказа использовать КИ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Советы по психологической поддержке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Постарайтесь сформировать адекватные результаты ожидания КИ</a:t>
            </a:r>
          </a:p>
          <a:p>
            <a:r>
              <a:rPr lang="ru-RU" dirty="0" smtClean="0"/>
              <a:t>Обсудите с ребенком проблемы, волнующие его.</a:t>
            </a:r>
          </a:p>
          <a:p>
            <a:r>
              <a:rPr lang="ru-RU" dirty="0" smtClean="0"/>
              <a:t>Подготовьте к встрече с ребенком родных, близких </a:t>
            </a:r>
          </a:p>
          <a:p>
            <a:r>
              <a:rPr lang="ru-RU" dirty="0" smtClean="0"/>
              <a:t>Дозируйте слуховую нагрузку</a:t>
            </a:r>
          </a:p>
          <a:p>
            <a:r>
              <a:rPr lang="ru-RU" dirty="0" smtClean="0"/>
              <a:t>Привлекайте внимание к разным звукам и </a:t>
            </a:r>
            <a:r>
              <a:rPr lang="ru-RU" dirty="0" err="1" smtClean="0"/>
              <a:t>тд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ребенку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развитии слухового восприятия, произносительных навыков, произносительных навыков, речевых коммуникативных навыков</a:t>
            </a:r>
          </a:p>
          <a:p>
            <a:r>
              <a:rPr lang="ru-RU" dirty="0" smtClean="0"/>
              <a:t>В освоении школьной программы</a:t>
            </a:r>
          </a:p>
          <a:p>
            <a:r>
              <a:rPr lang="ru-RU" dirty="0" smtClean="0"/>
              <a:t>Во взаимодействии с одноклассниками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учителю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взаимодействии с ребенком с КИ</a:t>
            </a:r>
          </a:p>
          <a:p>
            <a:r>
              <a:rPr lang="ru-RU" dirty="0" smtClean="0"/>
              <a:t>В обучении ребенка с КИ</a:t>
            </a:r>
            <a:endParaRPr lang="ru-RU" dirty="0"/>
          </a:p>
        </p:txBody>
      </p:sp>
      <p:pic>
        <p:nvPicPr>
          <p:cNvPr id="15362" name="Picture 2" descr="C:\Users\Оля\Desktop\pic069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3683000" cy="2921000"/>
          </a:xfrm>
          <a:prstGeom prst="rect">
            <a:avLst/>
          </a:prstGeom>
          <a:noFill/>
        </p:spPr>
      </p:pic>
      <p:pic>
        <p:nvPicPr>
          <p:cNvPr id="12290" name="Picture 2" descr="D:\Documents and Settings\Мои документы\Анапа - 2014\Анапа 14 Фото\ЗОНТОВА!!!!!!!!!!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61962"/>
            <a:ext cx="2928958" cy="4393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развитии у ребенка слухового восприятия, произносительных навыков</a:t>
            </a:r>
          </a:p>
          <a:p>
            <a:r>
              <a:rPr lang="ru-RU" dirty="0" smtClean="0"/>
              <a:t>В освоение ребенком школьной программы</a:t>
            </a:r>
          </a:p>
          <a:p>
            <a:r>
              <a:rPr lang="ru-RU" dirty="0" smtClean="0"/>
              <a:t>Во взаимодействии с учителем и одноклассниками ребенка</a:t>
            </a:r>
            <a:endParaRPr lang="ru-RU" dirty="0"/>
          </a:p>
        </p:txBody>
      </p:sp>
      <p:pic>
        <p:nvPicPr>
          <p:cNvPr id="16386" name="Picture 2" descr="C:\Users\Оля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714884"/>
            <a:ext cx="2877691" cy="196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одноклассникам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взаимодействии с ребенком с КИ</a:t>
            </a:r>
            <a:endParaRPr lang="ru-RU" dirty="0"/>
          </a:p>
        </p:txBody>
      </p:sp>
      <p:pic>
        <p:nvPicPr>
          <p:cNvPr id="13314" name="Picture 2" descr="D:\Documents and Settings\Мои документы\Анапа - 2014\Анапа 14 Фото\ГЛЕ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928958" cy="4393437"/>
          </a:xfrm>
          <a:prstGeom prst="rect">
            <a:avLst/>
          </a:prstGeom>
          <a:noFill/>
        </p:spPr>
      </p:pic>
      <p:pic>
        <p:nvPicPr>
          <p:cNvPr id="13315" name="Picture 3" descr="D:\Documents and Settings\Мои документы\Анапа - 2014\Анапа 14 Фото\ЖЕ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5211855" cy="347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Documents and Settings\Мои документы\Анапа - 2014\Анапа 14 Фото\ЗАРЯ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8726" y="1"/>
            <a:ext cx="100727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903757"/>
          </a:xfrm>
        </p:spPr>
        <p:txBody>
          <a:bodyPr/>
          <a:lstStyle/>
          <a:p>
            <a:r>
              <a:rPr lang="ru-RU" dirty="0" smtClean="0"/>
              <a:t>Диагностика прогресса развития слухоречевого восприятия и устной речи</a:t>
            </a:r>
          </a:p>
          <a:p>
            <a:r>
              <a:rPr lang="ru-RU" dirty="0" smtClean="0"/>
              <a:t>Психологическая поддержка ребенка.</a:t>
            </a:r>
            <a:endParaRPr lang="ru-RU" dirty="0"/>
          </a:p>
        </p:txBody>
      </p:sp>
      <p:pic>
        <p:nvPicPr>
          <p:cNvPr id="1026" name="Picture 2" descr="C:\Users\Оля\Desktop\deti-s-kohlearnyim-e`ffek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3790727" cy="328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628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Цель коррекционной работы по развитию у ребенка слухового восприятия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слухоречевого восприятия до уровня, приближенного к нормальному(спонтанное освоение речи с помощью слуха).</a:t>
            </a:r>
            <a:endParaRPr lang="ru-RU" dirty="0"/>
          </a:p>
        </p:txBody>
      </p:sp>
      <p:pic>
        <p:nvPicPr>
          <p:cNvPr id="2050" name="Picture 2" descr="C:\Users\Оля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640857" cy="277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3965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Задачи коррекционной работы по развитию у ребенка слухового восприятия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Осуществлять операции обнаружения звука</a:t>
            </a:r>
          </a:p>
          <a:p>
            <a:r>
              <a:rPr lang="ru-RU" dirty="0" smtClean="0"/>
              <a:t>Различать 2 звуковых сигнала(речевые, неречевые)</a:t>
            </a:r>
          </a:p>
          <a:p>
            <a:r>
              <a:rPr lang="ru-RU" dirty="0" smtClean="0"/>
              <a:t>Выделять отдельные признаки звуков</a:t>
            </a:r>
          </a:p>
          <a:p>
            <a:r>
              <a:rPr lang="ru-RU" dirty="0" smtClean="0"/>
              <a:t>Выделять просодическую информацию в речи</a:t>
            </a:r>
          </a:p>
          <a:p>
            <a:r>
              <a:rPr lang="ru-RU" dirty="0" smtClean="0"/>
              <a:t>Контролировать с помощью слуха свой голос </a:t>
            </a:r>
          </a:p>
          <a:p>
            <a:r>
              <a:rPr lang="ru-RU" dirty="0" smtClean="0"/>
              <a:t>Локализовать источник звука в пространстве и др.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1763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по развитию слухового восприятия развивают: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Умение обнаруживать, различать, узнавать при закрытом выборе бытовые звуки, звучание музыкальных инструментов</a:t>
            </a:r>
          </a:p>
          <a:p>
            <a:r>
              <a:rPr lang="ru-RU" dirty="0" smtClean="0"/>
              <a:t>Умение различать и узнавать одно- </a:t>
            </a:r>
            <a:r>
              <a:rPr lang="ru-RU" dirty="0" err="1" smtClean="0"/>
              <a:t>двух-трехсложные</a:t>
            </a:r>
            <a:r>
              <a:rPr lang="ru-RU" dirty="0" smtClean="0"/>
              <a:t> слова</a:t>
            </a:r>
          </a:p>
          <a:p>
            <a:r>
              <a:rPr lang="ru-RU" dirty="0" smtClean="0"/>
              <a:t>Умение различать количество звуков, длинный- короткий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smtClean="0"/>
              <a:t>Слуховое внимание</a:t>
            </a:r>
          </a:p>
          <a:p>
            <a:r>
              <a:rPr lang="ru-RU" dirty="0" smtClean="0"/>
              <a:t>Фонематический слух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45624" cy="2771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с КИ, у которых не удается развивать слухоречевое восприятие до уровня, приближенного к норме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996951"/>
            <a:ext cx="8003232" cy="31755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Дети с аномалиями улитки и часть детей со слуховой невропатией</a:t>
            </a:r>
          </a:p>
          <a:p>
            <a:r>
              <a:rPr lang="ru-RU" dirty="0" smtClean="0"/>
              <a:t>Дети с сопутствующими психическими и тяжелыми неврологическими нарушениями </a:t>
            </a:r>
          </a:p>
          <a:p>
            <a:r>
              <a:rPr lang="ru-RU" dirty="0" smtClean="0"/>
              <a:t>Дети с неразвитым остаточным слухом и ограниченным пассивным словарем(КИ после 5 лет)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3270</TotalTime>
  <Words>1121</Words>
  <Application>Microsoft Office PowerPoint</Application>
  <PresentationFormat>Экран (4:3)</PresentationFormat>
  <Paragraphs>171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Литейная</vt:lpstr>
      <vt:lpstr>Развитие у ребенка слухоречевого восприятия</vt:lpstr>
      <vt:lpstr>План </vt:lpstr>
      <vt:lpstr>Слайд 3</vt:lpstr>
      <vt:lpstr>Слайд 4</vt:lpstr>
      <vt:lpstr>Слайд 5</vt:lpstr>
      <vt:lpstr>Цель коррекционной работы по развитию у ребенка слухового восприятия </vt:lpstr>
      <vt:lpstr>Задачи коррекционной работы по развитию у ребенка слухового восприятия </vt:lpstr>
      <vt:lpstr>Упражнения по развитию слухового восприятия развивают: </vt:lpstr>
      <vt:lpstr>Дети с КИ, у которых не удается развивать слухоречевое восприятие до уровня, приближенного к норме</vt:lpstr>
      <vt:lpstr>2. Организация коррекционной работы</vt:lpstr>
      <vt:lpstr>ЗАНЯТИЯ С СУРДОПЕДАГОГОМ И РОДИТЕЛЯМИ</vt:lpstr>
      <vt:lpstr>ЗАНЯТИЯ С СУРДОПЕДАГОГОМ И РОДИТЕЛЯМИ</vt:lpstr>
      <vt:lpstr>ЗАНЯТИЯ С ЛОГОПЕДОМ</vt:lpstr>
      <vt:lpstr>ЛОГОПЕДИЧЕСКАЯ  РАБОТА НАПРАВЛЕНА НА:</vt:lpstr>
      <vt:lpstr>Слайд 15</vt:lpstr>
      <vt:lpstr>Чтобы составить программу  работы с ребенком следует:</vt:lpstr>
      <vt:lpstr>3. Помещение для занятий с ребенком</vt:lpstr>
      <vt:lpstr>4. Расположение родителя, педагога и ребенка во время занятий</vt:lpstr>
      <vt:lpstr>5. Как говорить с ребенком во время выполнения упражнений</vt:lpstr>
      <vt:lpstr>Принципы тренировки слухового восприятия</vt:lpstr>
      <vt:lpstr>7. Правила поведения и материал для упражнений по развитию слухового восприятия</vt:lpstr>
      <vt:lpstr>Материал для упражнений</vt:lpstr>
      <vt:lpstr>8. Процедура обучению звука</vt:lpstr>
      <vt:lpstr>Слайд 24</vt:lpstr>
      <vt:lpstr>Слайд 25</vt:lpstr>
      <vt:lpstr>    Шаг 4 Убедитесь, что ребенок понял задание, и выполняйте его только на слух</vt:lpstr>
      <vt:lpstr>Шаг 5 Если ребенок справляется, то усложняйте задачу </vt:lpstr>
      <vt:lpstr>Инструкция </vt:lpstr>
      <vt:lpstr>9. Создание условий, повышающие интерес ребенка и взрослого </vt:lpstr>
      <vt:lpstr>10. Коррекционная работа при двусторонней КИ</vt:lpstr>
      <vt:lpstr>Рекомендации </vt:lpstr>
      <vt:lpstr>Рекомендации</vt:lpstr>
      <vt:lpstr>Рекомендации</vt:lpstr>
      <vt:lpstr>Рекомендации </vt:lpstr>
      <vt:lpstr>Использование КИ в течение дня</vt:lpstr>
      <vt:lpstr>11.Особенности коррекционной работы с детьми с ОВР слухоречевого восприятия и устной речи  </vt:lpstr>
      <vt:lpstr>Польза </vt:lpstr>
      <vt:lpstr>12.Диагностика прогресса развития слухоречевого восприятия и устной речи </vt:lpstr>
      <vt:lpstr>Психологическая поддержка </vt:lpstr>
      <vt:lpstr>Проблемы ребенка с КИ(начальный период)</vt:lpstr>
      <vt:lpstr>Советы по психологической поддержке</vt:lpstr>
      <vt:lpstr>Помощь ребенку</vt:lpstr>
      <vt:lpstr>Помощь учителю</vt:lpstr>
      <vt:lpstr>Помощь родителям</vt:lpstr>
      <vt:lpstr>Помощь одноклассникам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 ребенка слухоречевого восприятия</dc:title>
  <dc:creator>Оля</dc:creator>
  <cp:lastModifiedBy>XP GAME 2010</cp:lastModifiedBy>
  <cp:revision>62</cp:revision>
  <dcterms:created xsi:type="dcterms:W3CDTF">2015-02-23T11:17:04Z</dcterms:created>
  <dcterms:modified xsi:type="dcterms:W3CDTF">2015-03-14T15:31:42Z</dcterms:modified>
</cp:coreProperties>
</file>