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86" r:id="rId17"/>
    <p:sldId id="270" r:id="rId18"/>
    <p:sldId id="287" r:id="rId19"/>
    <p:sldId id="271" r:id="rId20"/>
    <p:sldId id="288" r:id="rId21"/>
    <p:sldId id="272" r:id="rId22"/>
    <p:sldId id="289" r:id="rId23"/>
    <p:sldId id="273" r:id="rId24"/>
    <p:sldId id="290" r:id="rId25"/>
    <p:sldId id="274" r:id="rId26"/>
    <p:sldId id="291" r:id="rId27"/>
    <p:sldId id="275" r:id="rId28"/>
    <p:sldId id="292" r:id="rId29"/>
    <p:sldId id="276" r:id="rId30"/>
    <p:sldId id="293" r:id="rId31"/>
    <p:sldId id="277" r:id="rId32"/>
    <p:sldId id="294" r:id="rId33"/>
    <p:sldId id="278" r:id="rId34"/>
    <p:sldId id="295" r:id="rId35"/>
    <p:sldId id="279" r:id="rId36"/>
    <p:sldId id="296" r:id="rId37"/>
    <p:sldId id="280" r:id="rId38"/>
    <p:sldId id="297" r:id="rId39"/>
    <p:sldId id="281" r:id="rId40"/>
    <p:sldId id="298" r:id="rId41"/>
    <p:sldId id="282" r:id="rId42"/>
    <p:sldId id="299" r:id="rId43"/>
    <p:sldId id="283" r:id="rId44"/>
    <p:sldId id="300" r:id="rId45"/>
    <p:sldId id="284" r:id="rId46"/>
    <p:sldId id="302" r:id="rId47"/>
    <p:sldId id="303" r:id="rId48"/>
    <p:sldId id="304" r:id="rId49"/>
    <p:sldId id="305" r:id="rId50"/>
    <p:sldId id="306" r:id="rId51"/>
    <p:sldId id="307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7" d="100"/>
          <a:sy n="77" d="100"/>
        </p:scale>
        <p:origin x="-690" y="-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22.03.2015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1714488"/>
            <a:ext cx="7620954" cy="214314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effectLst/>
                <a:latin typeface="Times New Roman" pitchFamily="18" charset="0"/>
                <a:cs typeface="Times New Roman" pitchFamily="18" charset="0"/>
              </a:rPr>
              <a:t>4 этап - распознавание </a:t>
            </a:r>
            <a:br>
              <a:rPr lang="ru-RU" sz="60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6000" dirty="0" smtClean="0">
                <a:effectLst/>
                <a:latin typeface="Times New Roman" pitchFamily="18" charset="0"/>
                <a:cs typeface="Times New Roman" pitchFamily="18" charset="0"/>
              </a:rPr>
              <a:t>устной речи</a:t>
            </a:r>
            <a:endParaRPr lang="ru-RU" sz="60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riya\Desktop\Новая папка\Беляева Ольга\4 этап\4.1\20150302_2127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785794"/>
            <a:ext cx="6902472" cy="5176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642918"/>
            <a:ext cx="7858180" cy="600079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5. «Рыбки»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 (фломастеры).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рабочей тетрадке № 4 (стр. 8-9) на картинках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нарисованы рыбки, плывущие вверх и вниз; влево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вправо. Задача ребенка — воспринять на слух инструкцию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взрослого, раскрасить рыбок в соответствующий цвет.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 вариант. Раскрась рыбок, которые плывут вверх, синим цветом, рыбок, которые плывут вниз, — красным.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 вариант. Раскрась  рыбок, которые плывут влево, синим цветом, рыбок, которые плывут вправо, — красным.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riya\Desktop\Новая папка\Беляева Ольга\4 этап\4.1\20150302_212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857232"/>
            <a:ext cx="6902472" cy="51768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/>
                <a:latin typeface="Times New Roman" pitchFamily="18" charset="0"/>
                <a:cs typeface="Times New Roman" pitchFamily="18" charset="0"/>
              </a:rPr>
              <a:t>Грамматические представления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endParaRPr lang="ru-RU" dirty="0"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447800"/>
            <a:ext cx="7790712" cy="512447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1. «Кубики»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цветные карандаши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слушает инструкцию взрослого,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кладет кубики на (под) стол (рабочая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тетрадь № 4, стр. 10). При этом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рисует линию от кубиков до места их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назначения  — соединяет линией. 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кубики.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стол, положи кубик на стол (под стол)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ya\Desktop\Беляева\фото\Беляева Ольга\4 этап\4.2\20150302_2128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85728"/>
            <a:ext cx="4487896" cy="5983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428604"/>
            <a:ext cx="7790712" cy="581979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2. «Мяч»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цветные карандаши 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слушает инструкцию взрослого и раскрашивает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соответственно разные мячи: мяч на скамейке, мяч под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скамейкой и так далее (рабочая тетрадь № 4 стр. 11).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мяч на скамейке. Это мяч под скамейкой. Этот мяч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катится к скамейке. Этот мяч катится от скамейки. Возьми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синий (красный, желтый, зеленый) карандаш. Послушай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раскрась мяч на скамейке (под скамейкой)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Послушай и раскрась мяч, который катится от (к) скамейке.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ya\Desktop\Беляева\фото\Беляева Ольга\4 этап\4.2\20150302_2128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500042"/>
            <a:ext cx="4364847" cy="58197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928670"/>
            <a:ext cx="7862150" cy="53197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3. «Гусеница»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понадобится: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зеленый карандаш (фломастер).	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ребенок слушает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инструкцию взрослого и раскрашивает соответственно: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гусеницу на листе; гусеница под листом; гусеницу за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листом; гусеницу в яблоко, гусеницу у яблока (рабочая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тетрадь № 4, стр. 12).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гусеница на листе.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гусеница под листом.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гусеница за листом.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гусеница в яблоке.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гусеница у яблока. Послушай и раскрась гусеницу на листе. (под листом, в яблоке)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ya\Desktop\Беляева\фото\Беляева Ольга\4 этап\4.2\20150302_212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996" y="285727"/>
            <a:ext cx="4630772" cy="61743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14790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Наречия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447800"/>
            <a:ext cx="7790712" cy="512447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4. «Грибы»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 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этом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упражнении развиваем у ребенка понимание</a:t>
            </a: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узнавание на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слух слов «справа» и «слева». Ребенок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слушает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инструкцию взрослого и раскрашивает соответственно  по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одному грибу справа или слева от елки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(рабочая тетрадь №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4, стр. 13)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елка. Это грибы. Это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 от елки. Это справа от елки.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Послушай: «Слева» («справа»). Раскрась гриб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слева,(справа) от елки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71927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Расширение словарного запаса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071546"/>
            <a:ext cx="7858180" cy="5500726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1. «Мальчики»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рабочей тетрадке (№ 4 на стр. 2) изображены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два мальчика, которые заняты разными делами.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Взрослый говорит: «Коля читает. А что делает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Миша?». Ребенок отвечает.  При этом, обратите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внимание, что ребенок слушает логическую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цепочку и действует  методом исключения.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Посмотри внимательно на картинки. Послушай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подумай.  Коля читает. А что делает Миша?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riya\Desktop\Беляева\фото\Беляева Ольга\4 этап\4.2\20150302_2128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6574" y="357166"/>
            <a:ext cx="4720070" cy="6293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/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союзы</a:t>
            </a:r>
            <a:endParaRPr lang="ru-RU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62150" cy="5429288"/>
          </a:xfrm>
        </p:spPr>
        <p:txBody>
          <a:bodyPr>
            <a:normAutofit fontScale="40000" lnSpcReduction="20000"/>
          </a:bodyPr>
          <a:lstStyle/>
          <a:p>
            <a:pPr algn="ctr">
              <a:buNone/>
            </a:pPr>
            <a:r>
              <a:rPr lang="ru-RU" sz="4500" b="1" dirty="0" smtClean="0">
                <a:latin typeface="Times New Roman" pitchFamily="18" charset="0"/>
                <a:cs typeface="Times New Roman" pitchFamily="18" charset="0"/>
              </a:rPr>
              <a:t>Упражнение 5. «И»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взрослый перечисляет изображенных героев и продукты,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используя союз «И». Ребенок должен показать на несколько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предметов питания на стр. 14 рабочей тетради (сыр, хлеб, масло,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сок, помидоры, яблоки, яблоко и нескольких героев (на стр.15),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которых перечисляет взрослый через союз «И». Например: «Где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Копатыч</a:t>
            </a:r>
            <a:endParaRPr lang="ru-RU" sz="4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4400" dirty="0" err="1" smtClean="0">
                <a:latin typeface="Times New Roman" pitchFamily="18" charset="0"/>
                <a:cs typeface="Times New Roman" pitchFamily="18" charset="0"/>
              </a:rPr>
              <a:t>Пин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?». — Ребенок показывает.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Такое упражнение помогает ребенку научиться запоминать речевой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материал, воспринятый при наложении другого материала, который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анализирует ребенок. Если слова произносить быстро друг за другом,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то ребенку будет сложнее их воспринять и запомнить. Таким образом,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можно усложнить упражнение, если уже хорошо справляется с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заданием при произнесли! в комфортном темпе.</a:t>
            </a:r>
          </a:p>
          <a:p>
            <a:pPr>
              <a:buNone/>
            </a:pPr>
            <a:r>
              <a:rPr lang="ru-RU" sz="4400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 это стол. На нем еда. Покажи хлеб и сыр</a:t>
            </a:r>
          </a:p>
          <a:p>
            <a:pPr>
              <a:buNone/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(масло и яблоко, ...).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riya\Desktop\Беляева\фото\Беляева Ольга\4 этап\4.2\20150302_2129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14356"/>
            <a:ext cx="7283475" cy="54626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500042"/>
            <a:ext cx="749808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effectLst/>
                <a:latin typeface="Times New Roman" pitchFamily="18" charset="0"/>
                <a:cs typeface="Times New Roman" pitchFamily="18" charset="0"/>
              </a:rPr>
              <a:t>ЧИСЛО И РОД СУЩЕСТВИТЕЛЬНЫХ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100" y="1142984"/>
            <a:ext cx="7933588" cy="557216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6. «Один и много»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взрослый произносит слова в разном числе и роде 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соответствии  с этим слова имеют разные окончания.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должен показывать соответственно заданию одно или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несколько предметов.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 этом ребенок учится воспринимать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слух слова с разными окончаниями в соответствии с родом: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мужской род (гриб), женский (рыба) и средний род (яблоко) или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числом (грибы/рыбы/яблоки).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 </a:t>
            </a:r>
            <a:r>
              <a:rPr lang="ru-RU" u="sng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один. Это много, это гриб (рыба, яблоко). Это грибы (рыбы,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яблоки). Послушай и покажи один (много) гриб/рыбу/яблоко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(грибов/рыб/яблок), взрослый может сам дополнительно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подобрать слова и картинки к ним для отработки восприятия на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слух слов разного количества и слов, обозначающих один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предмет, в разном роде.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riya\Desktop\Беляева\фото\Беляева Ольга\4 этап\4.2\20150302_212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714488"/>
            <a:ext cx="4667283" cy="3500462"/>
          </a:xfrm>
          <a:prstGeom prst="rect">
            <a:avLst/>
          </a:prstGeom>
          <a:noFill/>
        </p:spPr>
      </p:pic>
      <p:pic>
        <p:nvPicPr>
          <p:cNvPr id="6147" name="Picture 3" descr="C:\Users\Mariya\Desktop\Беляева\фото\Беляева Ольга\4 этап\4.2\20150302_213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142984"/>
            <a:ext cx="3428960" cy="4571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62150" cy="4962540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7. «Было или сейчас?»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по инструкции взрослого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должен показать картинку  с ситуацией,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происходящей в данный момент (что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будет).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Mariya\Desktop\Беляева\фото\Беляева Ольга\4 этап\4.2\20150302_213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14356"/>
            <a:ext cx="3857651" cy="5143535"/>
          </a:xfrm>
          <a:prstGeom prst="rect">
            <a:avLst/>
          </a:prstGeom>
          <a:noFill/>
        </p:spPr>
      </p:pic>
      <p:pic>
        <p:nvPicPr>
          <p:cNvPr id="7171" name="Picture 3" descr="C:\Users\Mariya\Desktop\Беляева\фото\Беляева Ольга\4 этап\4.2\20150302_213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85728"/>
            <a:ext cx="3810027" cy="2857519"/>
          </a:xfrm>
          <a:prstGeom prst="rect">
            <a:avLst/>
          </a:prstGeom>
          <a:noFill/>
        </p:spPr>
      </p:pic>
      <p:pic>
        <p:nvPicPr>
          <p:cNvPr id="7172" name="Picture 4" descr="C:\Users\Mariya\Desktop\Беляева\фото\Беляева Ольга\4 этап\4.2\20150302_213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357562"/>
            <a:ext cx="4143404" cy="31075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357166"/>
            <a:ext cx="7858180" cy="6215106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1. «Лето»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смотрит на картинку в рабочей тетрадке № 4 на стр. 24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изображением лета и отвечает на вопросы взрослого. Затем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выполняет простое поручение взрослого — рисует себя в летней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одежде. Если в этом и последующих упражнениях (стр. 24-29) ребенок не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знает, как ответить на вопросы, подключите другого взрослого или старшего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 к игре. Он будет отвечать, давая ребенку образец ответа. Потом этот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 вопрос надо опять задать ребенку. Играть втроем гораздо интереснее.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Другой взрослый может иногда делать ошибки, и у ребенка появится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возможность заметить ошибку и почувствовать свое превосходство!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Какое время года изображено на картинке?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ты это определил? Почему так решил?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нарисован на картинке?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еще есть на картинке?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Поменяйтесь с ребенком ролями: побудите ребенка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дать вам вопросы типа «кто это?», «что это?», «что делает?».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рассмотри внимательно картинку.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Ответь на вопросы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riya\Desktop\Беляева\фото\Беляева Ольга\4 этап\4.3\20150302_2132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153" y="428603"/>
            <a:ext cx="4523615" cy="6031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71480"/>
            <a:ext cx="7786742" cy="600079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Упражнение 4. «Зима»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u="sng" dirty="0" smtClean="0"/>
              <a:t>Описание выполнения упражнения: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ребенок  смотрит  на   картинку  в   рабочей   тетради(стр. 27) и</a:t>
            </a:r>
          </a:p>
          <a:p>
            <a:pPr>
              <a:buNone/>
            </a:pPr>
            <a:r>
              <a:rPr lang="ru-RU" dirty="0" smtClean="0"/>
              <a:t>отвечает на вопросы взрослого</a:t>
            </a:r>
          </a:p>
          <a:p>
            <a:pPr>
              <a:buNone/>
            </a:pPr>
            <a:r>
              <a:rPr lang="ru-RU" dirty="0" smtClean="0"/>
              <a:t>Вопросы:</a:t>
            </a:r>
          </a:p>
          <a:p>
            <a:pPr>
              <a:buNone/>
            </a:pPr>
            <a:r>
              <a:rPr lang="ru-RU" dirty="0" smtClean="0"/>
              <a:t>Какое время года изображено на картинке?</a:t>
            </a:r>
          </a:p>
          <a:p>
            <a:pPr>
              <a:buNone/>
            </a:pPr>
            <a:r>
              <a:rPr lang="ru-RU" dirty="0" smtClean="0"/>
              <a:t>Как ты это определил? Почему так решил?</a:t>
            </a:r>
          </a:p>
          <a:p>
            <a:pPr>
              <a:buNone/>
            </a:pPr>
            <a:r>
              <a:rPr lang="ru-RU" dirty="0" smtClean="0"/>
              <a:t>Кто нарисован на картинке?</a:t>
            </a:r>
          </a:p>
          <a:p>
            <a:pPr>
              <a:buNone/>
            </a:pPr>
            <a:r>
              <a:rPr lang="ru-RU" dirty="0" smtClean="0"/>
              <a:t>Что она делает?</a:t>
            </a:r>
          </a:p>
          <a:p>
            <a:pPr>
              <a:buNone/>
            </a:pPr>
            <a:r>
              <a:rPr lang="ru-RU" dirty="0" smtClean="0"/>
              <a:t>На чем еще можно кататься зимой?</a:t>
            </a:r>
          </a:p>
          <a:p>
            <a:pPr>
              <a:buNone/>
            </a:pPr>
            <a:r>
              <a:rPr lang="ru-RU" dirty="0" smtClean="0"/>
              <a:t>Расскажи, чем ты любишь заниматься зимой на улице;</a:t>
            </a:r>
          </a:p>
          <a:p>
            <a:pPr>
              <a:buNone/>
            </a:pPr>
            <a:r>
              <a:rPr lang="ru-RU" dirty="0" smtClean="0"/>
              <a:t>Поменяйтесь с ребенком ролями: побудите ребенка задавать</a:t>
            </a:r>
          </a:p>
          <a:p>
            <a:pPr>
              <a:buNone/>
            </a:pPr>
            <a:r>
              <a:rPr lang="ru-RU" dirty="0" smtClean="0"/>
              <a:t>вам вопросы типа «кто это?", «что это?», «что лает?».</a:t>
            </a:r>
          </a:p>
          <a:p>
            <a:pPr>
              <a:buNone/>
            </a:pPr>
            <a:r>
              <a:rPr lang="ru-RU" u="sng" dirty="0" smtClean="0"/>
              <a:t>Объяснение задания ребенку: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Рассмотри внимательно картинку.</a:t>
            </a:r>
          </a:p>
          <a:p>
            <a:pPr>
              <a:buNone/>
            </a:pPr>
            <a:r>
              <a:rPr lang="ru-RU" dirty="0" smtClean="0"/>
              <a:t>Ответь на вопросы.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iya\Desktop\Новая папка\Беляева Ольга\4 этап\4.1\20150302_212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0"/>
            <a:ext cx="528639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ariya\Desktop\Беляева\фото\Беляева Ольга\4 этап\4.3\20150302_2132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73731" y="500041"/>
            <a:ext cx="4541475" cy="60552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500042"/>
            <a:ext cx="7929618" cy="60722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/>
              <a:t>Упражнение 5. «Новый год»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 смотрит   на   картинку  в  рабочей тетроде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(стр. 28) и отвечает на вопросы взрослого.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Какое время года изображено на картинке?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ты это определил? Почему так решил?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нарисован на картинке?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он делает?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еще изображено на картинке?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Поменяйтесь с ребенком ролями: побудите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задать вам вопросы типа «кто это?», «что это?»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«что делает?», «чем украшена елка?».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Рассмотри картинку. Ответь на вопросы.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ariya\Desktop\Беляева\фото\Беляева Ольга\4 этап\4.3\20150302_2133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892812" y="1178966"/>
            <a:ext cx="6002892" cy="45021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642918"/>
            <a:ext cx="7858180" cy="5857916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6. «Рыбка»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смотрит на  картинку в рабочей тетрадке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(стр. 29) и отвечает на вопросы взрослого.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вопросы: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 года изображено на картинке?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  ты это определил? Почему ты так думаешь?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кто нарисован?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он делает? кто еще изображен на картинке?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Поменяйтесь с ребенком ролями: побудите ребенка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задать вам вопросы типа «кто это?», «что это?», «что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делает?»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Рассмотри внимательно картинку. Ответь на вопросы.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ariya\Desktop\Беляева\фото\Беляева Ольга\4 этап\4.3\20150302_213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85352" y="1443616"/>
            <a:ext cx="5834078" cy="4375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  <a:latin typeface="Times New Roman" pitchFamily="18" charset="0"/>
                <a:cs typeface="Times New Roman" pitchFamily="18" charset="0"/>
              </a:rPr>
              <a:t>Сложные фразы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85860"/>
            <a:ext cx="7858180" cy="528641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1. «Цветы»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Цветные карандаши.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работы: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по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инструкции взрослого, воспринятой на слух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раскрашивает цветы (раб.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Тетр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№ 4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стр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30)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взрослый произносит фразу ребенок должен ее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запомнить и выполнить. Так у него развивается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слуховое внимание и слуховая память.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какой из цветочков самый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высокий? Раскрась его в крас­ный цвет. Какой из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цветочков самый низкий? Раскрась .его в желтый цвет.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Остальные цветы раскрась, как тебе хочется.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Внимательно послушай, запомни и раскрась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ariya\Desktop\Беляева\фото\Беляева Ольга\4 этап\4.4\20150302_213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0153" y="428603"/>
            <a:ext cx="4523615" cy="6031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71480"/>
            <a:ext cx="7786742" cy="592935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2. «Бадминтон»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 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инструкции взрослого на слух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раскрашивает  ракетки (рабочая тетрадь № 4,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стр. 31).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Бараш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</a:t>
            </a: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Нюша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играют в бадминтон.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Бараша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ракетка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синего цвета, а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Нюши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красного, раскрась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ракетки».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Внимательно послушай, запомни и раскрась.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ariya\Desktop\Беляева\фото\Беляева Ольга\4 этап\4.4\20150302_2133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68797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571480"/>
            <a:ext cx="7786742" cy="6000792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3. «Девочки» 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Описания выполнения задания: Ребенок по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инструкции взрослого на слух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подписывает имена девочек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раб.тетр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 4,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стр. 32).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задания: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внимательно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послушай, запомни:«девочку с барабаном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зовут Ира. А девочку с волшебной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палочкой зовут Лена». Подпиши, как зовут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девочек.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4414" y="285728"/>
            <a:ext cx="7719274" cy="5962672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2. «Шарики»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цветные карандаши (фломастеры).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в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рабочей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тетрадке (стр. 3) на картинках нарисованы мальчик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девочка и два воздушных шарика. Задача ребенка —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слух воспринять инструкцию взрослого, раскрасить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шарики в обозначенный цвет и протянуть веревочки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 шариков (по инструкции), соответствен; мальчику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девочке. Шарики можно раскрасить заранее, а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только нарисует ниточки.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смотри на картинку. Соедини линией шарики с рукой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детей. Дай мальчику синий шарик, а девочке —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красный. нарисуй линию от шарика к руке.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riya\Desktop\Беляева\фото\Беляева Ольга\4 этап\4.4\20150302_213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500042"/>
            <a:ext cx="4472004" cy="59626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642918"/>
            <a:ext cx="7862150" cy="5605482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4. «Нарисуй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Ушарика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ребенок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 инструкции взрослого на слух рисует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подписывает имена (рабочая тетрадь № 4,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стр. 33).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внимательно послушай, запомни.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Нарисуй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Ушарика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между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Нюшей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Совуней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Напиши его имя.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ariya\Desktop\Беляева\фото\Беляева Ольга\4 этап\4.4\20150302_213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85728"/>
            <a:ext cx="4714908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642918"/>
            <a:ext cx="7858180" cy="5857916"/>
          </a:xfrm>
        </p:spPr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5. «Каждому — подарок»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 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по инструкции взрослого на слух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рисует самостоятельно или с помощью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взрослого: Крошу —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больный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мяч,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Лосяшу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шарик, а Ежику — цветок (рабочая тетрадь №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4, стр. 34).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Лосяш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Это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Это Ежик. Нарисуй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Крошу футбольный мяч,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Лосяшу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дай мяч, 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Ежику — цветок.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ariya\Desktop\Беляева\фото\Беляева Ольга\4 этап\4.4\20150302_213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64047"/>
            <a:ext cx="4643470" cy="61912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785794"/>
            <a:ext cx="7790712" cy="5462606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6. «Нарисуй»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цветные карандаши (фломастеры).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ребенок по инструкции взрослого на слух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воспринимает, что он скажет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riya\Desktop\Беляева\фото\Беляева Ольга\4 этап\4.4\20150302_21355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142984"/>
            <a:ext cx="3498056" cy="4664075"/>
          </a:xfrm>
          <a:prstGeom prst="rect">
            <a:avLst/>
          </a:prstGeom>
          <a:noFill/>
        </p:spPr>
      </p:pic>
      <p:pic>
        <p:nvPicPr>
          <p:cNvPr id="18435" name="Picture 3" descr="C:\Users\Mariya\Desktop\Беляева\фото\Беляева Ольга\4 этап\4.4\20150302_2138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142984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>
                <a:effectLst/>
                <a:latin typeface="Times New Roman" pitchFamily="18" charset="0"/>
                <a:cs typeface="Times New Roman" pitchFamily="18" charset="0"/>
              </a:rPr>
              <a:t>Устные тесты </a:t>
            </a:r>
            <a:endParaRPr lang="ru-RU" sz="660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C:\Users\Mariya\Desktop\Беляева\фото\Беляева Ольга\4 этап\4.5\20150302_2138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428736"/>
            <a:ext cx="4303196" cy="3227397"/>
          </a:xfrm>
          <a:prstGeom prst="rect">
            <a:avLst/>
          </a:prstGeom>
          <a:noFill/>
        </p:spPr>
      </p:pic>
      <p:pic>
        <p:nvPicPr>
          <p:cNvPr id="19459" name="Picture 3" descr="C:\Users\Mariya\Desktop\Беляева\фото\Беляева Ольга\4 этап\4.5\20150302_21392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6562" y="3000372"/>
            <a:ext cx="4212188" cy="31591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riya\Desktop\Беляева\фото\Беляева Ольга\4 этап\4.5\20150302_213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8590023" cy="6442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riya\Desktop\Беляева\фото\Беляева Ольга\4 этап\4.5\20150302_214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0966"/>
            <a:ext cx="8286808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riya\Desktop\Новая папка\Беляева Ольга\4 этап\4.1\20150302_2126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4648632" cy="6198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riya\Desktop\Беляева\фото\Беляева Ольга\4 этап\4.5\20150302_2140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34544"/>
            <a:ext cx="8221720" cy="6166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000240"/>
            <a:ext cx="7498080" cy="26432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mpact" pitchFamily="34" charset="0"/>
                <a:cs typeface="Times New Roman" pitchFamily="18" charset="0"/>
              </a:rPr>
              <a:t>ВСЕМ БОЛЬШОГО УСПЕХА! </a:t>
            </a:r>
          </a:p>
          <a:p>
            <a:pPr algn="ctr">
              <a:buNone/>
            </a:pP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mpact" pitchFamily="34" charset="0"/>
                <a:cs typeface="Times New Roman" pitchFamily="18" charset="0"/>
              </a:rPr>
              <a:t>И СЧАСТЬЯ!</a:t>
            </a:r>
            <a:r>
              <a:rPr lang="ru-RU" sz="5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Impact" pitchFamily="34" charset="0"/>
                <a:cs typeface="Times New Roman" pitchFamily="18" charset="0"/>
              </a:rPr>
              <a:t> </a:t>
            </a:r>
            <a:endParaRPr lang="ru-RU" sz="5400" dirty="0">
              <a:solidFill>
                <a:schemeClr val="accent2">
                  <a:lumMod val="60000"/>
                  <a:lumOff val="40000"/>
                </a:schemeClr>
              </a:solidFill>
              <a:latin typeface="Impact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85852" y="571480"/>
            <a:ext cx="7647836" cy="567692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3. «Кто что делает?»</a:t>
            </a:r>
          </a:p>
          <a:p>
            <a:pPr algn="ctr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Вам понадобятся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цветные карандаши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(фломастеры).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рабочей тетрадке № 4 (стр. 4-5) на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картинках нарисованы различные герои,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производящие разные действия. Задача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 — воспринять на слух вопросы 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ответить на них.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посмотри на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картинки внимательно. Ответь на вопросы.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riya\Desktop\Новая папка\Беляева Ольга\4 этап\4.1\20150302_2127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714356"/>
            <a:ext cx="7378725" cy="5534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214414" y="714374"/>
          <a:ext cx="7720035" cy="3429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3345"/>
                <a:gridCol w="2573345"/>
                <a:gridCol w="2573345"/>
              </a:tblGrid>
              <a:tr h="3429005"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мальчик?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 белка?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кошка?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мишка?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читает?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моется?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кушает?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спит?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собака?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девочка?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заяц?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Что делает лев?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пьет?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играет?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прыгает?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бежит?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 говорит собака?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 говорит кошка?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 говорит корова?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Как говорит поросенок?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лает?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мяукает?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мычит?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хрюкает?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чирикает? </a:t>
                      </a:r>
                    </a:p>
                    <a:p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Кто рычит?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142976" y="4429132"/>
            <a:ext cx="77153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Отвечая на вопросы, ребенок может давать односложный ответ. Например, на вопрос: «Что делает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МАЛЬЧИК?»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ребенок может ответить: «Книга»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642918"/>
            <a:ext cx="7862150" cy="560548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Упражнение 4 «Ух! Аи! Эх! Фу!»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Описание выполнения упражнения: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рабочей тетрадке на (стр. 6-7) на рис. четыре сюжетные картинки.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Задача ребенка выслушать фразу взрослого, показать соответствуй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изображение и ответить на вопрос взрослого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Фразы: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Лосяш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увидел интересную рыбку в аквариуме и удивился 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«Ух». Как удивился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Лосяш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Что он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сказал?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Ёжик уколол о кактус лапу. Ему больно. Он сказал: «ай», что сказал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Ёжик? 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Нюша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занимается балетом. У нее плохо получается новый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танец. Она переживает: «эх». Как переживает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Нюша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Что она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сказала?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съел очень кислый лимон и сказал: «фу». Что сказал</a:t>
            </a: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Крош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>
              <a:buNone/>
            </a:pPr>
            <a:r>
              <a:rPr lang="ru-RU" u="sng" dirty="0" smtClean="0">
                <a:latin typeface="Times New Roman" pitchFamily="18" charset="0"/>
                <a:cs typeface="Times New Roman" pitchFamily="18" charset="0"/>
              </a:rPr>
              <a:t>Объяснение задания ребенку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Посмотри внимательно на картинку. Послушай и покажи, кто так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говорит?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</TotalTime>
  <Words>2137</Words>
  <PresentationFormat>Экран (4:3)</PresentationFormat>
  <Paragraphs>345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Солнцестояние</vt:lpstr>
      <vt:lpstr>4 этап - распознавание  устной речи</vt:lpstr>
      <vt:lpstr>Расширение словарного запаса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Грамматические представления </vt:lpstr>
      <vt:lpstr>Слайд 14</vt:lpstr>
      <vt:lpstr>Слайд 15</vt:lpstr>
      <vt:lpstr>Слайд 16</vt:lpstr>
      <vt:lpstr>Слайд 17</vt:lpstr>
      <vt:lpstr>Слайд 18</vt:lpstr>
      <vt:lpstr>Наречия </vt:lpstr>
      <vt:lpstr>Слайд 20</vt:lpstr>
      <vt:lpstr>союзы</vt:lpstr>
      <vt:lpstr>Слайд 22</vt:lpstr>
      <vt:lpstr>ЧИСЛО И РОД СУЩЕСТВИТЕЛЬНЫХ </vt:lpstr>
      <vt:lpstr>Слайд 24</vt:lpstr>
      <vt:lpstr>  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Сложные фразы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Устные тесты 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 этап- распознавание  устной речи</dc:title>
  <dc:creator>Mariya</dc:creator>
  <cp:lastModifiedBy>XP GAME 2010</cp:lastModifiedBy>
  <cp:revision>9</cp:revision>
  <dcterms:created xsi:type="dcterms:W3CDTF">2015-03-22T02:10:02Z</dcterms:created>
  <dcterms:modified xsi:type="dcterms:W3CDTF">2015-03-22T12:48:58Z</dcterms:modified>
</cp:coreProperties>
</file>