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92" r:id="rId9"/>
    <p:sldId id="293" r:id="rId10"/>
    <p:sldId id="285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69" r:id="rId19"/>
    <p:sldId id="29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4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5" y="2708476"/>
            <a:ext cx="7546686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 ПЛАНИРОВАНИЕ РАБОТЫ СУРДОПЕДАГОГА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929198"/>
            <a:ext cx="3309803" cy="752511"/>
          </a:xfrm>
        </p:spPr>
        <p:txBody>
          <a:bodyPr/>
          <a:lstStyle/>
          <a:p>
            <a:r>
              <a:rPr lang="ru-RU" dirty="0" smtClean="0"/>
              <a:t>БЕЛЯЕВА ОЛЬГА ЛЕОНИДОВНА</a:t>
            </a:r>
            <a:endParaRPr lang="ru-RU" dirty="0"/>
          </a:p>
        </p:txBody>
      </p:sp>
      <p:pic>
        <p:nvPicPr>
          <p:cNvPr id="1026" name="Picture 2" descr="D:\Documents and Settings\Мои документы\мои фото портреты\портре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43684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30472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00108"/>
            <a:ext cx="7024744" cy="11705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ПЛАНИРУЕМ направления коррекционной работы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1537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На индивидуальных занятиях с сурдопедагогом / логопедом </a:t>
            </a:r>
            <a:r>
              <a:rPr lang="ru-RU" dirty="0" smtClean="0"/>
              <a:t>(подчеркнуть нужное и дополнить) </a:t>
            </a:r>
          </a:p>
          <a:p>
            <a:r>
              <a:rPr lang="ru-RU" b="1" dirty="0" smtClean="0"/>
              <a:t>1. Развитие слухового восприятия:</a:t>
            </a:r>
            <a:endParaRPr lang="ru-RU" dirty="0" smtClean="0"/>
          </a:p>
          <a:p>
            <a:pPr lvl="0"/>
            <a:r>
              <a:rPr lang="ru-RU" dirty="0" smtClean="0"/>
              <a:t>развитие умения обнаруживать, различать и узнавать при закрытом и открытом выборе бытовые звуки, звучание музыкальных инструментов, неречевые звуки, издаваемые человеком .</a:t>
            </a:r>
          </a:p>
          <a:p>
            <a:pPr lvl="0"/>
            <a:r>
              <a:rPr lang="ru-RU" dirty="0" smtClean="0"/>
              <a:t>развитие умения различать и узнавать при закрытом / открытом выборе слова с разной слоговой структурой.</a:t>
            </a:r>
          </a:p>
          <a:p>
            <a:pPr lvl="0"/>
            <a:r>
              <a:rPr lang="ru-RU" dirty="0" smtClean="0"/>
              <a:t>развитие  умения различать разные признаки неречевых и речевых звуков. </a:t>
            </a:r>
          </a:p>
          <a:p>
            <a:pPr lvl="0"/>
            <a:r>
              <a:rPr lang="ru-RU" dirty="0" smtClean="0"/>
              <a:t>развитие умения различать и узнавать при закрытом выборе слова с одинаковой слоговой структурой.</a:t>
            </a:r>
          </a:p>
          <a:p>
            <a:pPr lvl="0"/>
            <a:r>
              <a:rPr lang="ru-RU" dirty="0" smtClean="0"/>
              <a:t>развитие умения различать и узнавать при закрытом выборе предложения. </a:t>
            </a:r>
          </a:p>
          <a:p>
            <a:pPr lvl="0"/>
            <a:r>
              <a:rPr lang="ru-RU" dirty="0" smtClean="0"/>
              <a:t>развитие слухового внимания, слухоречевой памяти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развитие фонематического слуха </a:t>
            </a:r>
          </a:p>
          <a:p>
            <a:pPr lvl="0"/>
            <a:r>
              <a:rPr lang="ru-RU" dirty="0" smtClean="0"/>
              <a:t>развитие узнавания слов в слитной речи при закрытом выборе. </a:t>
            </a:r>
          </a:p>
          <a:p>
            <a:pPr lvl="0"/>
            <a:r>
              <a:rPr lang="ru-RU" dirty="0" smtClean="0"/>
              <a:t>развитие восприятия просодической информации в речи. </a:t>
            </a:r>
          </a:p>
          <a:p>
            <a:pPr lvl="0"/>
            <a:r>
              <a:rPr lang="ru-RU" dirty="0" smtClean="0"/>
              <a:t>развитие  узнавания слов и предложений, произносимых в быстром темпе, шепотом, голосом разной высотой (константное восприятие речи).</a:t>
            </a:r>
          </a:p>
          <a:p>
            <a:pPr lvl="0"/>
            <a:r>
              <a:rPr lang="ru-RU" dirty="0" smtClean="0"/>
              <a:t>развитие восприятия слитной речи (предложения, тексты, диалоги) при открытом выборе при нормальном и быстром темпе произнесения</a:t>
            </a:r>
          </a:p>
          <a:p>
            <a:pPr lvl="0"/>
            <a:r>
              <a:rPr lang="ru-RU" dirty="0" smtClean="0"/>
              <a:t>развитие узнавания слов / предложений на фоне шума, по телефону </a:t>
            </a:r>
          </a:p>
          <a:p>
            <a:pPr lvl="0"/>
            <a:r>
              <a:rPr lang="ru-RU" dirty="0" smtClean="0"/>
              <a:t>развитие локализации источника звука в пространстве.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143932" cy="614364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развитие восприятия музыки</a:t>
            </a:r>
          </a:p>
          <a:p>
            <a:pPr lvl="0"/>
            <a:r>
              <a:rPr lang="ru-RU" dirty="0" smtClean="0"/>
              <a:t>развитие воспроизведения звуков речи, слов, фраз, просодических характеристик речи на основе слухового контроля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s://pp.vk.me/c623819/v623819145/20b8e/TTN6xxXY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6143667" cy="409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2. Развитие произносительной стороны речи: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71490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формирование речевого дыхания _________________ </a:t>
            </a:r>
          </a:p>
          <a:p>
            <a:pPr lvl="0"/>
            <a:r>
              <a:rPr lang="ru-RU" dirty="0" smtClean="0"/>
              <a:t>увеличение длительности фонации ___</a:t>
            </a:r>
          </a:p>
          <a:p>
            <a:pPr lvl="0"/>
            <a:r>
              <a:rPr lang="ru-RU" dirty="0" smtClean="0"/>
              <a:t>формирование произносительного контроля громкости и высоты голоса </a:t>
            </a:r>
          </a:p>
          <a:p>
            <a:pPr lvl="0"/>
            <a:r>
              <a:rPr lang="ru-RU" dirty="0" smtClean="0"/>
              <a:t>развитие подвижности, переключаемости артикуляционного аппарата </a:t>
            </a:r>
          </a:p>
          <a:p>
            <a:pPr lvl="0"/>
            <a:r>
              <a:rPr lang="ru-RU" dirty="0" smtClean="0"/>
              <a:t>развитие восприятия и воспроизведения серии движений, ритма </a:t>
            </a:r>
          </a:p>
          <a:p>
            <a:pPr lvl="0"/>
            <a:r>
              <a:rPr lang="ru-RU" dirty="0" smtClean="0"/>
              <a:t>формирование звукопроизношения</a:t>
            </a:r>
          </a:p>
          <a:p>
            <a:pPr lvl="0"/>
            <a:r>
              <a:rPr lang="ru-RU" dirty="0" smtClean="0"/>
              <a:t>автоматизация звукопроизношения</a:t>
            </a:r>
          </a:p>
          <a:p>
            <a:pPr lvl="0"/>
            <a:r>
              <a:rPr lang="ru-RU" dirty="0" smtClean="0"/>
              <a:t>развитие / коррекция просодических характеристик речи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3. Развитие языковой системы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7149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пассивный словарь (существительные, обобщающие понятия, глаголы, прилагательные, наречия, числительные, темы</a:t>
            </a:r>
          </a:p>
          <a:p>
            <a:pPr lvl="0"/>
            <a:r>
              <a:rPr lang="ru-RU" dirty="0" smtClean="0"/>
              <a:t>активный словарь (существительные, глаголы, прилагательные, наречия, числительные _____)</a:t>
            </a:r>
          </a:p>
          <a:p>
            <a:pPr lvl="0"/>
            <a:r>
              <a:rPr lang="ru-RU" dirty="0" smtClean="0"/>
              <a:t>грамматические представления: изменение существительных по падежам; согласование существительных с числительными 1-2-5; образование множественного числа существительных / прилагательных от существительных / приставочных глаголов / понимание / использование предложно-падежных конструкций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15370" cy="5715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4. Развитие связной речи</a:t>
            </a:r>
            <a:endParaRPr lang="ru-RU" dirty="0" smtClean="0"/>
          </a:p>
          <a:p>
            <a:r>
              <a:rPr lang="ru-RU" b="1" dirty="0" smtClean="0"/>
              <a:t>5. Развитие речевых коммуникативных навыков</a:t>
            </a:r>
          </a:p>
          <a:p>
            <a:r>
              <a:rPr lang="ru-RU" dirty="0" smtClean="0"/>
              <a:t>развитие диалогической речи ________________________________________________ </a:t>
            </a:r>
          </a:p>
          <a:p>
            <a:pPr lvl="0"/>
            <a:r>
              <a:rPr lang="ru-RU" dirty="0" smtClean="0"/>
              <a:t>развитие связной речи ______________________________________________________ </a:t>
            </a:r>
          </a:p>
          <a:p>
            <a:pPr lvl="0"/>
            <a:r>
              <a:rPr lang="ru-RU" dirty="0" smtClean="0"/>
              <a:t>инициация беседы ____________________________________________________</a:t>
            </a:r>
          </a:p>
          <a:p>
            <a:r>
              <a:rPr lang="ru-RU" b="1" dirty="0" smtClean="0"/>
              <a:t>6. Развитие </a:t>
            </a:r>
            <a:r>
              <a:rPr lang="ru-RU" b="1" dirty="0" err="1" smtClean="0"/>
              <a:t>слухозрительного</a:t>
            </a:r>
            <a:r>
              <a:rPr lang="ru-RU" b="1" dirty="0" smtClean="0"/>
              <a:t> восприятия речи</a:t>
            </a:r>
            <a:endParaRPr lang="ru-RU" dirty="0" smtClean="0"/>
          </a:p>
          <a:p>
            <a:r>
              <a:rPr lang="ru-RU" b="1" dirty="0" smtClean="0"/>
              <a:t>7. Развитие навыков чтения: техника чтения / понимание прочитанного </a:t>
            </a:r>
            <a:endParaRPr lang="ru-RU" dirty="0" smtClean="0"/>
          </a:p>
          <a:p>
            <a:r>
              <a:rPr lang="ru-RU" b="1" dirty="0" smtClean="0"/>
              <a:t>8. Развитие письма</a:t>
            </a:r>
            <a:endParaRPr lang="ru-RU" dirty="0" smtClean="0"/>
          </a:p>
          <a:p>
            <a:r>
              <a:rPr lang="ru-RU" b="1" dirty="0" smtClean="0"/>
              <a:t>9. Формирование математических представлений</a:t>
            </a:r>
            <a:endParaRPr lang="ru-RU" dirty="0" smtClean="0"/>
          </a:p>
          <a:p>
            <a:r>
              <a:rPr lang="ru-RU" b="1" dirty="0" smtClean="0"/>
              <a:t>10. Обучение способу альтернативной коммуникации (какому именно)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НЕОБХОДИМАЯ ДОКУМЕНТАЦИЯ: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43932" cy="471490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КОЛЛЕГИАЛЬНОЕ ЗАКЛЮЧЕНИЕ ПМПК С РЕКОМЕНДАЦИЯМИ НА ПОЛУЧЕНИЕ ДОШКОЛЬНОГО ОБРАЗОВАНИЯ В УСЛОВИЯХ, ПРЕДПОЛАГАЮЩИХ НАЛИЧИЕ НЕОБХОДИМОЙ СЛУХОРЕЧЕВОЙ СРЕДЫ 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ДОГОВОР С РОДИТЕЛЯМИ (ПРИЛОЖЕНИЕ) О СОБЛЮДЕНИИ УСЛОВИЙ ОБРАЗОВАНИЯ КИ ДЕТЕЙ В СМЕШАННОЙ  ГРУППЕ  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ПРОТОКОЛ ОБСЛЕДОВАНИЯ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СЕТКА УЧЕТА РЕАЛИЗАЦИИ НАПРАВЛЕНИЙ КОРРЕКЦИОННОЙ РАБОТЫ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ПЕДАГОГИЧЕСКОЕ ПРЕДСТАВЛЕНИЕ (ПО ЗАПРОСУ)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АНКЕТЫ ОТ РОДИТЕЛЕЙ И ПЕДАГОГОВ, ИХ СРАВНИТЕЛЬНЫЙ АНАЛИЗ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ДНЕВНИК НАБЛЮДЕНИЙ (РОДИТЕЛИ, ВОСПИТАТЕЛИ)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ТЕТРАДЬ ДЛЯ ДОМАШНИХ ЗАДАНИЙ, СВЯЗИ С РОДИТЕЛЯМИ (ВОСПИТАТЕЛЯМИ)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НЕОБХОДИМОЕ, ПОЛЕЗНОЕ И ОБОДРЯЮЩЕЕ СОТРУДНИЧЕСТВО: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643050"/>
            <a:ext cx="5572164" cy="485778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ЦЕНТРОМ – ПМПК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ЦЕНТРОМ РЕАБИЛИТАЦИИ, ГДЕ РЕБЕНОК ПОЛУЧАЕТ КУРСЫ КОМПЛЕКСНЫХ ЗАНЯТИЙ (ПО МЕСТУ ПРОВЕДЕНИЯ ОПЕРАЦИИ)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ОРГАНИЗАЦИЯМИ, ГДЕ ВОЗМОЖНО ПОСЕЩЕНИЕ ДЕТЬМИ С КИ РАЗВИВАЮЩИХ ЗАНЯТИЙ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ДРУГИМИ ДОУ, РЕАЛИЗУЮЩИМИ МОДЕЛЬ ДОШКОЛЬНОГО ОБРАЗОВАНИЯ КИ ДЕТЕЙ ИЛИ ОСУЩЕСТВЛЯЮЩИМИ ИХ СОПРОВОЖДЕНИЕ В УСЛОВИЯХ ГКП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МЕСТНЫМ СУРДОЦЕНТРОМ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4988568" cy="311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D:\Documents and Settings\Рабочий стол\ДОУ №194\фото с семинара в березовке ноябрь 2014\DSC_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3643338" cy="2413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p.vk.me/c419030/v419030432/55bb/FUZSpWH5D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1" y="836712"/>
            <a:ext cx="7858851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53979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27664"/>
            <a:ext cx="81439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ИСПОЛЬЗОВАНИЕ РАЗВИВАЮЩИХ ДИСКОВ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00240"/>
            <a:ext cx="7320775" cy="3832389"/>
          </a:xfrm>
        </p:spPr>
        <p:txBody>
          <a:bodyPr/>
          <a:lstStyle/>
          <a:p>
            <a:pPr lvl="0"/>
            <a:r>
              <a:rPr lang="ru-RU" b="1" dirty="0" smtClean="0"/>
              <a:t>СМЕШАРИКИ</a:t>
            </a:r>
          </a:p>
          <a:p>
            <a:pPr lvl="0"/>
            <a:r>
              <a:rPr lang="ru-RU" b="1" dirty="0" smtClean="0"/>
              <a:t>АЗБУКА</a:t>
            </a:r>
          </a:p>
          <a:p>
            <a:pPr lvl="0"/>
            <a:r>
              <a:rPr lang="ru-RU" b="1" dirty="0" smtClean="0"/>
              <a:t>ДИСК РАЗВИТИЕ РЕЧИ</a:t>
            </a:r>
          </a:p>
          <a:p>
            <a:pPr lvl="0"/>
            <a:r>
              <a:rPr lang="ru-RU" b="1" dirty="0" smtClean="0"/>
              <a:t>ЗВУЧИКИ</a:t>
            </a:r>
          </a:p>
          <a:p>
            <a:pPr lvl="0"/>
            <a:r>
              <a:rPr lang="ru-RU" b="1" dirty="0" smtClean="0"/>
              <a:t>ШАРАРАМ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357718" cy="41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ЧТО НУЖНО ЗНАТЬ О РЕБЕНКЕ, ПОСТУПИВШЕМ В ДОУ: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4714908" cy="485778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СЛУХОВОЙ ВОЗРАСТ, ГДЕ И КАК ПРОХОДИЛА ПОСЛЕОПЕРАЦИОННАЯ РЕАБИЛИТАЦИЯ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ЭТАПА РЕАБИЛИТАЦИИ, НА КОТОРОМ НАХОДИТСЯ РЕБЕНОК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ПОЗИЦИЯ РОДИТЕЛЕЙ И СТЕПЕНЬ ИХ УЧАСТИЯ В РЕАБИЛИТАЦИИ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ИЛИ НАБЛЮДЕНИЕ РЕБЕНКА В ДРУГИХ ОРГАНИЗАЦИЯХ (РЕПЕТИТОРЫ, ЦЕНТРЫ ПО МЕСТУ ЖИТЕЛЬСТВА, ЦЕНТР РЕАБИЛИТАЦИИ ПО МЕСТУ ПРОВЕДЕНИЯ ОПЕРАЦИИ, МЕСТНЫЙ СУРДОЦЕНТР И ДР.).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СОСТОЯНИЕ ЗДОРОВЬЯ, НАЛИЧИЕ СОПУТСТВУЮЩИХ ПРОБЛЕМ В ЗДОРОВЬЕ.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ozersk.bezformata.ru/content/image60346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428868"/>
            <a:ext cx="3651572" cy="405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697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vk.me/c622328/v622328431/5b45/EG9U9AKpo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46" cy="614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91403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ПРОВЕДЕНИЕ ДИАГНОСТИКИ: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МЕТОД ИЗУЧЕНИЯ ИМЕЮЩЕЙСЯ НА РЕБЕНКА ДОКУМЕНТАЦИИ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БЕСЕДА С РОДИТЕЛЯМИ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ЗАПОЛНЕНИЕ РОДИТЕЛЯМИ ШКАЛЫ ИСПОЛЬЗОВАНИЯ УСТНОЙ РЕЧИ, ШКАЛЫ СЛУХОВОЙ ИНТЕГРАЦИИ, ОЦЕНКА ДАННЫХ.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ПРОВЕДЕНИЕ ПЕДАГОГИЧЕСКОЙ ДИАГНОСТИКИ (СУРДОПЕДАГОГОМ И/ИЛИ ЛОГОПЕДОМ)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164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ДИАГНОСТИКИ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4714908" cy="464347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Целенаправленная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В ХОДЕ организованного занятия (с включением диагностических заданий)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Наблюдение за ребенком в процессе режимных моментов, свободной деятельности</a:t>
            </a:r>
          </a:p>
          <a:p>
            <a:endParaRPr lang="ru-RU" dirty="0"/>
          </a:p>
        </p:txBody>
      </p:sp>
      <p:pic>
        <p:nvPicPr>
          <p:cNvPr id="5" name="Picture 2" descr="http://storage1.tvidi.ru/Cms/News/2/3/232/2563_128675630729162323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3786214" cy="3842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51553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orage1.tvidi.ru/Cms/News/2/3/232/2563_128675630729162323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8587"/>
            <a:ext cx="6624736" cy="5777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3618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ПРОВЕРЯЕМ?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7" y="2323652"/>
            <a:ext cx="5643602" cy="350897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Анамнез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Слухоречевое восприятие с КИ (у ребенка с двумя КИ проводят отдельно для каждого КИ)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Условно-рефлекторная двигательная реакция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Коммуникация и произносительная сторона речи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Характеристика звукопроизношения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Языковая система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 Эмоционально-волевая сфера, познавательные процессы</a:t>
            </a:r>
          </a:p>
          <a:p>
            <a:endParaRPr lang="ru-RU" dirty="0"/>
          </a:p>
        </p:txBody>
      </p:sp>
      <p:pic>
        <p:nvPicPr>
          <p:cNvPr id="4098" name="Picture 2" descr="https://pp.vk.me/c4940/u60216234/131480762/x_2453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000240"/>
            <a:ext cx="2786082" cy="3714776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50000"/>
              </a:schemeClr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6806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 ОЦЕНИТЬ УРОВЕНЬ ОБЩЕГО ПСИХОФИЗИЧЕСКОГО РАЗВИТИЯ?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143380"/>
            <a:ext cx="3119459" cy="233959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5" y="1928802"/>
            <a:ext cx="4214841" cy="45720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СРАВНИВАЕМ ДАННЫЕ ДИАГНОСТИКИ С  ОПИСАНИЕМ ОНТОГЕНЕЗА РАЗВИТИЯ 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ГДЕ ЕГО МОЖНО ПОСМОТРЕТЬ?</a:t>
            </a:r>
          </a:p>
          <a:p>
            <a:pPr lvl="0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Тоша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&amp;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БРОЩЮРА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КНИГА И.В. КОРОЛЕВОЙ «КОРРЕКЦИЯ НАРУШЕННОЙ СЛУХОВОЙ ФУНКЦИИ» (ПРЕЗЕНТАЦИЯ ПО РАННЕМУ ВОЗРАСТУ)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Книги О.В. ЗОНТОВОЙ И И.В. КОРОЛЕВОЙ ИЗ ПОРТФЕЛЯ УШАРИКА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НАХОДИМ «ЗАПАДАЮЩИЕ ЗВЕНЬЯ» РАЗВИТИЯ И ПЛАНИРУЕМ РАБОТУ НАД ИХ КОРРЕКИЕЙ, РАЗВИТИЕМ.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ttps://pp.vk.me/c617731/v617731910/138b5/XYj3rFg-k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3143272" cy="221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1220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423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417</TotalTime>
  <Words>749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ОРГАНИЗАЦИЯ И ПЛАНИРОВАНИЕ РАБОТЫ СУРДОПЕДАГОГА</vt:lpstr>
      <vt:lpstr>  ЧТО НУЖНО ЗНАТЬ О РЕБЕНКЕ, ПОСТУПИВШЕМ В ДОУ: </vt:lpstr>
      <vt:lpstr>ПРОВЕДЕНИЕ ДИАГНОСТИКИ: </vt:lpstr>
      <vt:lpstr>ВИДЫ ДИАГНОСТИКИ </vt:lpstr>
      <vt:lpstr>Слайд 5</vt:lpstr>
      <vt:lpstr>ЧТО ПРОВЕРЯЕМ? </vt:lpstr>
      <vt:lpstr>КАК ОЦЕНИТЬ УРОВЕНЬ ОБЩЕГО ПСИХОФИЗИЧЕСКОГО РАЗВИТИЯ? </vt:lpstr>
      <vt:lpstr>Слайд 8</vt:lpstr>
      <vt:lpstr>Слайд 9</vt:lpstr>
      <vt:lpstr>ПЛАНИРУЕМ направления коррекционной работы  </vt:lpstr>
      <vt:lpstr>Слайд 11</vt:lpstr>
      <vt:lpstr>Слайд 12</vt:lpstr>
      <vt:lpstr>2. Развитие произносительной стороны речи: </vt:lpstr>
      <vt:lpstr>3. Развитие языковой системы </vt:lpstr>
      <vt:lpstr>Слайд 15</vt:lpstr>
      <vt:lpstr>НЕОБХОДИМАЯ ДОКУМЕНТАЦИЯ: </vt:lpstr>
      <vt:lpstr>НЕОБХОДИМОЕ, ПОЛЕЗНОЕ И ОБОДРЯЮЩЕЕ СОТРУДНИЧЕСТВО: </vt:lpstr>
      <vt:lpstr>Слайд 18</vt:lpstr>
      <vt:lpstr>ИСПОЛЬЗОВАНИЕ РАЗВИВАЮЩИХ ДИСКОВ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Кристюша</dc:creator>
  <cp:lastModifiedBy>XP GAME 2010</cp:lastModifiedBy>
  <cp:revision>17</cp:revision>
  <dcterms:created xsi:type="dcterms:W3CDTF">2015-03-07T13:53:06Z</dcterms:created>
  <dcterms:modified xsi:type="dcterms:W3CDTF">2015-03-27T15:50:15Z</dcterms:modified>
</cp:coreProperties>
</file>