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13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78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767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1781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367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01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024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54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53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57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31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35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377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90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2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4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61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32FCE3-0608-4F45-A004-FEC9621C598C}" type="datetimeFigureOut">
              <a:rPr lang="ru-RU" smtClean="0"/>
              <a:pPr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3314C-7BDE-4F90-93C7-2AC41B89EC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19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646" y="1300785"/>
            <a:ext cx="9683342" cy="959089"/>
          </a:xfrm>
        </p:spPr>
        <p:txBody>
          <a:bodyPr/>
          <a:lstStyle/>
          <a:p>
            <a:r>
              <a:rPr lang="ru-RU" dirty="0" smtClean="0"/>
              <a:t>Слова и слоги, ритмы слов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Рабочий стол\ДОУ №194\фото ДОУ №194\DSCN3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3" y="2619102"/>
            <a:ext cx="4876800" cy="3657600"/>
          </a:xfrm>
          <a:prstGeom prst="rect">
            <a:avLst/>
          </a:prstGeom>
          <a:noFill/>
        </p:spPr>
      </p:pic>
      <p:pic>
        <p:nvPicPr>
          <p:cNvPr id="1027" name="Picture 3" descr="D:\Documents and Settings\Рабочий стол\ДОУ №194\фото ДОУ №194\DSCN3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793" y="2619103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3649" y="1319349"/>
            <a:ext cx="7766397" cy="4558937"/>
          </a:xfrm>
        </p:spPr>
        <p:txBody>
          <a:bodyPr/>
          <a:lstStyle/>
          <a:p>
            <a:r>
              <a:rPr lang="ru-RU" dirty="0"/>
              <a:t>Развитие у ребенка умения различать </a:t>
            </a:r>
            <a:r>
              <a:rPr lang="ru-RU" dirty="0" err="1"/>
              <a:t>слогоритмические</a:t>
            </a:r>
            <a:r>
              <a:rPr lang="ru-RU" dirty="0"/>
              <a:t> </a:t>
            </a:r>
            <a:r>
              <a:rPr lang="ru-RU" dirty="0" smtClean="0"/>
              <a:t>характеристики </a:t>
            </a:r>
            <a:r>
              <a:rPr lang="ru-RU" dirty="0"/>
              <a:t>речи важно не только для восприятия речи на слух, но и для </a:t>
            </a:r>
            <a:r>
              <a:rPr lang="ru-RU" dirty="0" err="1"/>
              <a:t>речеобразования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Способность </a:t>
            </a:r>
            <a:r>
              <a:rPr lang="ru-RU" dirty="0"/>
              <a:t>ребенка правильно </a:t>
            </a:r>
            <a:r>
              <a:rPr lang="ru-RU" dirty="0" smtClean="0"/>
              <a:t>воспроизводить </a:t>
            </a:r>
            <a:r>
              <a:rPr lang="ru-RU" dirty="0"/>
              <a:t>на слух слогоритмическую структуру </a:t>
            </a:r>
            <a:r>
              <a:rPr lang="ru-RU" dirty="0" smtClean="0"/>
              <a:t>слов </a:t>
            </a:r>
            <a:r>
              <a:rPr lang="ru-RU" dirty="0"/>
              <a:t>обеспечивает естественное звучание голоса, </a:t>
            </a:r>
            <a:endParaRPr lang="ru-RU" dirty="0" smtClean="0"/>
          </a:p>
          <a:p>
            <a:r>
              <a:rPr lang="ru-RU" dirty="0" smtClean="0"/>
              <a:t>облегчает </a:t>
            </a:r>
            <a:r>
              <a:rPr lang="ru-RU" dirty="0"/>
              <a:t>запоминание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правильное </a:t>
            </a:r>
            <a:r>
              <a:rPr lang="ru-RU" dirty="0"/>
              <a:t>воспроизведение новых слов.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3649" y="1231637"/>
            <a:ext cx="3461498" cy="36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56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8687425" cy="159617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2.Как </a:t>
            </a:r>
            <a:r>
              <a:rPr lang="ru-RU" sz="2400" dirty="0"/>
              <a:t>кохлеарный </a:t>
            </a:r>
            <a:r>
              <a:rPr lang="ru-RU" sz="2400" dirty="0" err="1"/>
              <a:t>имплант</a:t>
            </a:r>
            <a:r>
              <a:rPr lang="ru-RU" sz="2400" dirty="0"/>
              <a:t> передает информацию о </a:t>
            </a:r>
            <a:r>
              <a:rPr lang="ru-RU" sz="2400" dirty="0" err="1"/>
              <a:t>слогоритмической</a:t>
            </a:r>
            <a:r>
              <a:rPr lang="ru-RU" sz="2400" dirty="0"/>
              <a:t> структуре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9558" y="2495006"/>
            <a:ext cx="9590282" cy="329619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КИ передает просодические характеристики речи, но не так </a:t>
            </a:r>
            <a:r>
              <a:rPr lang="ru-RU" dirty="0" smtClean="0"/>
              <a:t>детально</a:t>
            </a:r>
            <a:r>
              <a:rPr lang="ru-RU" dirty="0"/>
              <a:t>, как это делает нормально работающая улитка. При этом разные характеристики передаются КИ по-разному. </a:t>
            </a:r>
            <a:endParaRPr lang="ru-RU" dirty="0" smtClean="0"/>
          </a:p>
          <a:p>
            <a:r>
              <a:rPr lang="ru-RU" dirty="0" smtClean="0"/>
              <a:t>Информация </a:t>
            </a:r>
            <a:r>
              <a:rPr lang="ru-RU" dirty="0"/>
              <a:t>о </a:t>
            </a:r>
            <a:r>
              <a:rPr lang="ru-RU" dirty="0" err="1"/>
              <a:t>слогоритмической</a:t>
            </a:r>
            <a:r>
              <a:rPr lang="ru-RU" dirty="0"/>
              <a:t> структуре слов передается значительно лучше по сравнению с характеристиками, важными для определения </a:t>
            </a:r>
            <a:r>
              <a:rPr lang="ru-RU" dirty="0" smtClean="0"/>
              <a:t>интонации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позднооглохших пациентов способны успешно выделять слогоритмическую структуру слое в речи, </a:t>
            </a:r>
            <a:r>
              <a:rPr lang="ru-RU" dirty="0" smtClean="0"/>
              <a:t>передаваемой </a:t>
            </a:r>
            <a:r>
              <a:rPr lang="ru-RU" dirty="0"/>
              <a:t>КИ, уже в первые часы его использования.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7698" y="0"/>
            <a:ext cx="2774302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99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3.Материал </a:t>
            </a:r>
            <a:r>
              <a:rPr lang="ru-RU" sz="2700" dirty="0"/>
              <a:t>для развития умения ребенка</a:t>
            </a:r>
            <a:br>
              <a:rPr lang="ru-RU" sz="2700" dirty="0"/>
            </a:br>
            <a:r>
              <a:rPr lang="ru-RU" sz="2700" dirty="0"/>
              <a:t>воспринимать и воспроизводить слогоритмическую структуру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971307"/>
            <a:ext cx="10363826" cy="3424107"/>
          </a:xfrm>
        </p:spPr>
        <p:txBody>
          <a:bodyPr/>
          <a:lstStyle/>
          <a:p>
            <a:r>
              <a:rPr lang="ru-RU" dirty="0"/>
              <a:t>Речевой материал для упражнений по развитию восприятия и воспроизведения </a:t>
            </a:r>
            <a:r>
              <a:rPr lang="ru-RU" dirty="0" err="1"/>
              <a:t>слогоритмической</a:t>
            </a:r>
            <a:r>
              <a:rPr lang="ru-RU" dirty="0"/>
              <a:t> структуры слов </a:t>
            </a:r>
            <a:r>
              <a:rPr lang="ru-RU" dirty="0" smtClean="0"/>
              <a:t>состоит из таблиц, </a:t>
            </a:r>
            <a:r>
              <a:rPr lang="ru-RU" dirty="0"/>
              <a:t>в </a:t>
            </a:r>
            <a:r>
              <a:rPr lang="ru-RU" dirty="0" smtClean="0"/>
              <a:t>которых подобраны:</a:t>
            </a:r>
          </a:p>
          <a:p>
            <a:r>
              <a:rPr lang="ru-RU" dirty="0" smtClean="0"/>
              <a:t> </a:t>
            </a:r>
            <a:r>
              <a:rPr lang="ru-RU" dirty="0"/>
              <a:t>часто используемые слова с разным числом слогов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слова с одинаковым числом </a:t>
            </a:r>
            <a:r>
              <a:rPr lang="ru-RU" dirty="0" smtClean="0"/>
              <a:t>слогов; </a:t>
            </a:r>
          </a:p>
          <a:p>
            <a:r>
              <a:rPr lang="ru-RU" dirty="0" smtClean="0"/>
              <a:t>списки </a:t>
            </a:r>
            <a:r>
              <a:rPr lang="ru-RU" dirty="0"/>
              <a:t>слов с соответствующими рисунками предметов, </a:t>
            </a:r>
            <a:r>
              <a:rPr lang="ru-RU" dirty="0" smtClean="0"/>
              <a:t>качеств предметов</a:t>
            </a:r>
            <a:r>
              <a:rPr lang="ru-RU" dirty="0"/>
              <a:t> </a:t>
            </a:r>
            <a:r>
              <a:rPr lang="ru-RU" dirty="0" err="1" smtClean="0"/>
              <a:t>и.т.д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5540" y="4727526"/>
            <a:ext cx="2836460" cy="21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92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8116" y="653143"/>
            <a:ext cx="6869154" cy="5264331"/>
          </a:xfrm>
        </p:spPr>
        <p:txBody>
          <a:bodyPr/>
          <a:lstStyle/>
          <a:p>
            <a:r>
              <a:rPr lang="ru-RU" dirty="0"/>
              <a:t>Таблицы с рисунками предназначены, прежде всего, для детей с низким уровнем языкового и речевого развития. С учетом этого </a:t>
            </a:r>
            <a:r>
              <a:rPr lang="ru-RU" dirty="0" smtClean="0"/>
              <a:t>Под картинками </a:t>
            </a:r>
            <a:r>
              <a:rPr lang="ru-RU" dirty="0"/>
              <a:t>даны подписи-названия, которые способствуют лучшему </a:t>
            </a:r>
            <a:r>
              <a:rPr lang="ru-RU" dirty="0" smtClean="0"/>
              <a:t>запоминанию </a:t>
            </a:r>
            <a:r>
              <a:rPr lang="ru-RU" dirty="0"/>
              <a:t>слова ребенком.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подписи также используются для развития у ребенка произношения слов и </a:t>
            </a:r>
            <a:r>
              <a:rPr lang="ru-RU" dirty="0" err="1"/>
              <a:t>слухоартикуляторного</a:t>
            </a:r>
            <a:r>
              <a:rPr lang="ru-RU" dirty="0"/>
              <a:t> контроля при выполнении упражнений</a:t>
            </a:r>
          </a:p>
        </p:txBody>
      </p:sp>
      <p:pic>
        <p:nvPicPr>
          <p:cNvPr id="5" name="Picture 4" descr="C:\Documents and Settings\Ольга\Рабочий стол\IMGP9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44" y="410710"/>
            <a:ext cx="3952538" cy="592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1349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4.Последовательность </a:t>
            </a:r>
            <a:r>
              <a:rPr lang="ru-RU" sz="2400" dirty="0"/>
              <a:t>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87917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Развитие восприятия и воспроизведения </a:t>
            </a:r>
            <a:r>
              <a:rPr lang="ru-RU" dirty="0" err="1"/>
              <a:t>слогоритмической</a:t>
            </a:r>
            <a:r>
              <a:rPr lang="ru-RU" dirty="0"/>
              <a:t> структуры слов у ребенка с КИ проводится в 2 </a:t>
            </a:r>
            <a:r>
              <a:rPr lang="ru-RU" dirty="0" smtClean="0"/>
              <a:t>этапа: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Этап 1. Развитие восприятия и воспроизведения слоговой структуры слов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/>
              <a:t>Для этой цели используются </a:t>
            </a:r>
            <a:r>
              <a:rPr lang="ru-RU" i="1" dirty="0" smtClean="0"/>
              <a:t>таблицы, которые составлены </a:t>
            </a:r>
            <a:r>
              <a:rPr lang="ru-RU" i="1" dirty="0"/>
              <a:t>так, чтобы обеспечить возможность постепенного усложнения задания для ребенка. </a:t>
            </a:r>
          </a:p>
        </p:txBody>
      </p:sp>
      <p:pic>
        <p:nvPicPr>
          <p:cNvPr id="5122" name="Picture 2" descr="D:\Documents and Settings\Мои документы\Анапа - 2014\Копия ИГРУШКА УШАР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6091" y="1659936"/>
            <a:ext cx="3539218" cy="4391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684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3332" y="731521"/>
            <a:ext cx="6304485" cy="5721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Используя разные таблицы, можно последовательно развивать умения различать и узнавать по длительности и слоговой структуре, а также воспроизводить слова с разным числом слогов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•односложные </a:t>
            </a:r>
            <a:r>
              <a:rPr lang="ru-RU" dirty="0"/>
              <a:t>и трехсложные слова 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•односложные и двухсложные слова ;</a:t>
            </a:r>
          </a:p>
          <a:p>
            <a:pPr marL="0" indent="0">
              <a:buNone/>
            </a:pPr>
            <a:r>
              <a:rPr lang="ru-RU" dirty="0" smtClean="0"/>
              <a:t>•двухсложные </a:t>
            </a:r>
            <a:r>
              <a:rPr lang="ru-RU" dirty="0"/>
              <a:t>и трехсложные слова 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•односложные</a:t>
            </a:r>
            <a:r>
              <a:rPr lang="ru-RU" dirty="0"/>
              <a:t>, двухсложные и трехсложные </a:t>
            </a:r>
            <a:r>
              <a:rPr lang="ru-RU" dirty="0" smtClean="0"/>
              <a:t>слова.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D:\Documents and Settings\Мои документы\Анапа - 2014\ВО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188" y="1613263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6746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48640"/>
            <a:ext cx="5891975" cy="5982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Этап 2. Развитие восприятия и воспроизведения </a:t>
            </a:r>
            <a:r>
              <a:rPr lang="ru-RU" dirty="0" smtClean="0"/>
              <a:t>ритмической структуры </a:t>
            </a:r>
            <a:r>
              <a:rPr lang="ru-RU" dirty="0"/>
              <a:t>слов.</a:t>
            </a:r>
          </a:p>
          <a:p>
            <a:pPr marL="0" indent="0">
              <a:buNone/>
            </a:pPr>
            <a:r>
              <a:rPr lang="ru-RU" i="1" dirty="0"/>
              <a:t>Восприятие и воспроизведение ритма слова, положения </a:t>
            </a:r>
            <a:r>
              <a:rPr lang="ru-RU" i="1" dirty="0" smtClean="0"/>
              <a:t>ударного </a:t>
            </a:r>
            <a:r>
              <a:rPr lang="ru-RU" i="1" dirty="0"/>
              <a:t>слога в слове </a:t>
            </a:r>
            <a:r>
              <a:rPr lang="ru-RU" i="1" dirty="0" smtClean="0"/>
              <a:t>- </a:t>
            </a:r>
            <a:r>
              <a:rPr lang="ru-RU" i="1" dirty="0"/>
              <a:t>это более сложная задача для ребенка с К.И. Поэтому развитие этого навыка проводится после того, как </a:t>
            </a:r>
            <a:r>
              <a:rPr lang="ru-RU" i="1" dirty="0" smtClean="0"/>
              <a:t>ребенок </a:t>
            </a:r>
            <a:r>
              <a:rPr lang="ru-RU" i="1" dirty="0"/>
              <a:t>успешно справляется с заданиями предыдущего этапа — </a:t>
            </a:r>
            <a:r>
              <a:rPr lang="ru-RU" i="1" dirty="0" smtClean="0"/>
              <a:t>узнает </a:t>
            </a:r>
            <a:r>
              <a:rPr lang="ru-RU" i="1" dirty="0"/>
              <a:t>слова с опорой на длительность их звучания и число слогов при выборе из шести и более слов.</a:t>
            </a:r>
          </a:p>
          <a:p>
            <a:endParaRPr lang="ru-RU" dirty="0"/>
          </a:p>
        </p:txBody>
      </p:sp>
      <p:pic>
        <p:nvPicPr>
          <p:cNvPr id="3074" name="Picture 2" descr="D:\Documents and Settings\Мои документы\Анапа - 2014\ПЕРЕДАЙ ЗВУК НА ЛАДОШК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6623" y="1165498"/>
            <a:ext cx="4970925" cy="4164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672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14846"/>
            <a:ext cx="5656843" cy="4576353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Для этой цели используются </a:t>
            </a:r>
            <a:r>
              <a:rPr lang="ru-RU" i="1" dirty="0" smtClean="0"/>
              <a:t>таблицы, которые составлены </a:t>
            </a:r>
            <a:r>
              <a:rPr lang="ru-RU" i="1" dirty="0"/>
              <a:t>так, чтобы обеспечить возможность постепенного усложнения задания для ребенка. Используя разные таблицы, можно последовательно </a:t>
            </a:r>
            <a:r>
              <a:rPr lang="ru-RU" i="1" dirty="0" smtClean="0"/>
              <a:t>развивать </a:t>
            </a:r>
            <a:r>
              <a:rPr lang="ru-RU" i="1" dirty="0"/>
              <a:t>умение различать и правильно воспроизводить положение </a:t>
            </a:r>
            <a:r>
              <a:rPr lang="ru-RU" i="1" dirty="0" smtClean="0"/>
              <a:t> </a:t>
            </a:r>
            <a:r>
              <a:rPr lang="ru-RU" i="1" dirty="0"/>
              <a:t>ударного слога в </a:t>
            </a:r>
            <a:r>
              <a:rPr lang="ru-RU" i="1" dirty="0" smtClean="0"/>
              <a:t>слове.</a:t>
            </a:r>
            <a:endParaRPr lang="ru-RU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Documents and Settings\Ольга\Рабочий стол\IMGP9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6378" y="1265874"/>
            <a:ext cx="4775336" cy="46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639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5.Развитие </a:t>
            </a:r>
            <a:r>
              <a:rPr lang="ru-RU" sz="2700" dirty="0"/>
              <a:t>умений ребенка воспринимать</a:t>
            </a:r>
            <a:br>
              <a:rPr lang="ru-RU" sz="2700" dirty="0"/>
            </a:br>
            <a:r>
              <a:rPr lang="ru-RU" sz="2700" dirty="0"/>
              <a:t>и воспроизводить слоговую структуру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968969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Речевой материал </a:t>
            </a:r>
            <a:r>
              <a:rPr lang="ru-RU" dirty="0" smtClean="0"/>
              <a:t>подобран </a:t>
            </a:r>
            <a:r>
              <a:rPr lang="ru-RU" dirty="0"/>
              <a:t>таким </a:t>
            </a:r>
            <a:r>
              <a:rPr lang="ru-RU" dirty="0" smtClean="0"/>
              <a:t>образом</a:t>
            </a:r>
            <a:r>
              <a:rPr lang="ru-RU" dirty="0"/>
              <a:t>, что позволяет развивать у ребенка разные навыки при </a:t>
            </a:r>
            <a:r>
              <a:rPr lang="ru-RU" dirty="0" smtClean="0"/>
              <a:t>выполнении </a:t>
            </a:r>
            <a:r>
              <a:rPr lang="ru-RU" dirty="0"/>
              <a:t>заданий разной сложности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Выбор таблицы со словами и задания определяется сформированностъю у ребенка слухового восприятия, пассивного словаря, произносительных навыков, а также той задачей, которую решает сурдопедагог/родитель на </a:t>
            </a:r>
            <a:r>
              <a:rPr lang="ru-RU" dirty="0" smtClean="0"/>
              <a:t>данном </a:t>
            </a:r>
            <a:r>
              <a:rPr lang="ru-RU" dirty="0"/>
              <a:t>этапе слухоречевого развития ребенка.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3511" y="2332336"/>
            <a:ext cx="3535845" cy="23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14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Уровень сложности задания определяется: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91529" cy="3424107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u="sng" dirty="0" smtClean="0"/>
              <a:t>акустическими </a:t>
            </a:r>
            <a:r>
              <a:rPr lang="ru-RU" u="sng" dirty="0"/>
              <a:t>различиями между воспринимаемыми </a:t>
            </a:r>
            <a:r>
              <a:rPr lang="ru-RU" u="sng" dirty="0" smtClean="0"/>
              <a:t>словами</a:t>
            </a:r>
            <a:r>
              <a:rPr lang="ru-RU" u="sng" dirty="0"/>
              <a:t>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таблицах слов максимальными различиями обладают пары слов, состоящие из одного и трех слогов. Поэтому рекомендуется начинать с восприятия </a:t>
            </a:r>
            <a:r>
              <a:rPr lang="ru-RU" dirty="0" smtClean="0"/>
              <a:t>простых таблиц. </a:t>
            </a:r>
            <a:endParaRPr lang="ru-RU" dirty="0"/>
          </a:p>
        </p:txBody>
      </p:sp>
      <p:pic>
        <p:nvPicPr>
          <p:cNvPr id="4" name="Picture 4" descr="C:\Documents and Settings\Ольга\Рабочий стол\IMGP9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6704" y="2023504"/>
            <a:ext cx="5175017" cy="37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4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323" y="2565779"/>
            <a:ext cx="8775510" cy="3084393"/>
          </a:xfrm>
        </p:spPr>
        <p:txBody>
          <a:bodyPr>
            <a:noAutofit/>
          </a:bodyPr>
          <a:lstStyle/>
          <a:p>
            <a:r>
              <a:rPr lang="ru-RU" b="1" dirty="0" smtClean="0"/>
              <a:t>Развитие умения ребенка различать слоговую структуру слова и умения узнавать слово с опорой на его ритмическую структуру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6244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54480"/>
            <a:ext cx="6140169" cy="42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2) </a:t>
            </a:r>
            <a:r>
              <a:rPr lang="ru-RU" u="sng" dirty="0"/>
              <a:t>числом слов, из которых </a:t>
            </a:r>
            <a:r>
              <a:rPr lang="ru-RU" u="sng" dirty="0" smtClean="0"/>
              <a:t>ребенок </a:t>
            </a:r>
            <a:r>
              <a:rPr lang="ru-RU" u="sng" dirty="0"/>
              <a:t>должен выбрать услышанное </a:t>
            </a:r>
            <a:r>
              <a:rPr lang="ru-RU" u="sng" dirty="0" smtClean="0"/>
              <a:t>слово</a:t>
            </a:r>
            <a:r>
              <a:rPr lang="ru-RU" u="sng" dirty="0"/>
              <a:t>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простая </a:t>
            </a:r>
            <a:r>
              <a:rPr lang="ru-RU" dirty="0" smtClean="0"/>
              <a:t>задача - выбрать </a:t>
            </a:r>
            <a:r>
              <a:rPr lang="ru-RU" dirty="0"/>
              <a:t>из двух слов. Можно усложнить задачу, увеличив число слов, из </a:t>
            </a:r>
            <a:r>
              <a:rPr lang="ru-RU" dirty="0" smtClean="0"/>
              <a:t>которых </a:t>
            </a:r>
            <a:r>
              <a:rPr lang="ru-RU" dirty="0"/>
              <a:t>надо выбрать услышанное слово до </a:t>
            </a:r>
            <a:r>
              <a:rPr lang="ru-RU" dirty="0" smtClean="0"/>
              <a:t>3,4,6,10 и </a:t>
            </a:r>
            <a:r>
              <a:rPr lang="ru-RU" dirty="0"/>
              <a:t>т. </a:t>
            </a:r>
            <a:r>
              <a:rPr lang="ru-RU" dirty="0" smtClean="0"/>
              <a:t>д.</a:t>
            </a:r>
          </a:p>
          <a:p>
            <a:pPr marL="0" indent="0">
              <a:buNone/>
            </a:pPr>
            <a:r>
              <a:rPr lang="ru-RU" dirty="0" smtClean="0"/>
              <a:t>Следует </a:t>
            </a:r>
            <a:r>
              <a:rPr lang="ru-RU" dirty="0"/>
              <a:t>начинать с наиболее </a:t>
            </a:r>
            <a:r>
              <a:rPr lang="ru-RU" dirty="0" smtClean="0"/>
              <a:t>простого </a:t>
            </a:r>
            <a:r>
              <a:rPr lang="ru-RU" dirty="0"/>
              <a:t>задания. Если у ребенка более 80% правильных ответов, то можно усложнить </a:t>
            </a:r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5" name="Picture 2" descr="D:\Documents and Settings\Мои документы\Анапа - 2014\Анапа 14 Фото\IMG_4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493" y="648364"/>
            <a:ext cx="3571900" cy="516743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2975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1619794"/>
            <a:ext cx="6127107" cy="4171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3)</a:t>
            </a:r>
            <a:r>
              <a:rPr lang="ru-RU" u="sng" dirty="0" smtClean="0"/>
              <a:t>числом </a:t>
            </a:r>
            <a:r>
              <a:rPr lang="ru-RU" u="sng" dirty="0"/>
              <a:t>слов, которые взрослый последовательно </a:t>
            </a:r>
            <a:r>
              <a:rPr lang="ru-RU" u="sng" dirty="0" smtClean="0"/>
              <a:t>произносит</a:t>
            </a:r>
            <a:r>
              <a:rPr lang="ru-RU" u="sng" dirty="0"/>
              <a:t>, а ребенок должен узнать.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большинстве упражнений </a:t>
            </a:r>
            <a:r>
              <a:rPr lang="ru-RU" dirty="0" smtClean="0"/>
              <a:t>взрослый </a:t>
            </a:r>
            <a:r>
              <a:rPr lang="ru-RU" dirty="0"/>
              <a:t>произносит одно слово. Можно усложнить задание, называя последовательно 2 или 3 слова, которые ребенок должен узнать. Выполнение этого задания требует от ребенка более развитой </a:t>
            </a:r>
            <a:r>
              <a:rPr lang="ru-RU" dirty="0" smtClean="0"/>
              <a:t>слухоречевой </a:t>
            </a:r>
            <a:r>
              <a:rPr lang="ru-RU" dirty="0"/>
              <a:t>памяти;</a:t>
            </a:r>
          </a:p>
        </p:txBody>
      </p:sp>
      <p:pic>
        <p:nvPicPr>
          <p:cNvPr id="4" name="Picture 2" descr="D:\Documents and Settings\Рабочий стол\обло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5784" y="982968"/>
            <a:ext cx="3871949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484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75658"/>
            <a:ext cx="5996478" cy="4615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4)</a:t>
            </a:r>
            <a:r>
              <a:rPr lang="ru-RU" u="sng" dirty="0" smtClean="0"/>
              <a:t>особенностями </a:t>
            </a:r>
            <a:r>
              <a:rPr lang="ru-RU" u="sng" dirty="0"/>
              <a:t>произнесения речевого материала. </a:t>
            </a:r>
            <a:endParaRPr lang="ru-RU" u="sng" dirty="0" smtClean="0"/>
          </a:p>
          <a:p>
            <a:pPr marL="0" indent="0">
              <a:buNone/>
            </a:pPr>
            <a:r>
              <a:rPr lang="ru-RU" dirty="0" smtClean="0"/>
              <a:t>Внятная </a:t>
            </a:r>
            <a:r>
              <a:rPr lang="ru-RU" dirty="0"/>
              <a:t>небыстрая речь нормальной громкости </a:t>
            </a:r>
            <a:r>
              <a:rPr lang="ru-RU" dirty="0" smtClean="0"/>
              <a:t>улучшает </a:t>
            </a:r>
            <a:r>
              <a:rPr lang="ru-RU" dirty="0"/>
              <a:t>разборчивость речи и облегчает восприятие.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Восприятие </a:t>
            </a:r>
            <a:r>
              <a:rPr lang="ru-RU" dirty="0"/>
              <a:t>быстрой и тихой, в том числе и шепотной, речи — </a:t>
            </a:r>
            <a:r>
              <a:rPr lang="ru-RU" dirty="0" smtClean="0"/>
              <a:t>более </a:t>
            </a:r>
            <a:r>
              <a:rPr lang="ru-RU" dirty="0"/>
              <a:t>сложное задание, такая речь используется, когда ребенок успешно справляется с заданием при произнесении слов с </a:t>
            </a:r>
            <a:r>
              <a:rPr lang="ru-RU" dirty="0" smtClean="0"/>
              <a:t>нормальной </a:t>
            </a:r>
            <a:r>
              <a:rPr lang="ru-RU" dirty="0"/>
              <a:t>громкостью и </a:t>
            </a:r>
            <a:r>
              <a:rPr lang="ru-RU" dirty="0" smtClean="0"/>
              <a:t>четкостью;</a:t>
            </a:r>
            <a:endParaRPr lang="ru-RU" dirty="0"/>
          </a:p>
        </p:txBody>
      </p:sp>
      <p:pic>
        <p:nvPicPr>
          <p:cNvPr id="2050" name="Picture 2" descr="D:\Documents and Settings\Мои документы\Анапа - 2014\Я ЗА СТОЙКОЙ ПЛАК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845" y="1198427"/>
            <a:ext cx="4435178" cy="448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6619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7990" y="836024"/>
            <a:ext cx="6026502" cy="5564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5)</a:t>
            </a:r>
            <a:r>
              <a:rPr lang="ru-RU" u="sng" dirty="0" smtClean="0"/>
              <a:t>характером </a:t>
            </a:r>
            <a:r>
              <a:rPr lang="ru-RU" u="sng" dirty="0"/>
              <a:t>ответной реакции ребенка</a:t>
            </a:r>
            <a:r>
              <a:rPr lang="ru-RU" u="sng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 начальном этапе использования КИ ребенку дается наиболее простое задание — </a:t>
            </a:r>
            <a:r>
              <a:rPr lang="ru-RU" dirty="0" smtClean="0"/>
              <a:t>показать </a:t>
            </a:r>
            <a:r>
              <a:rPr lang="ru-RU" dirty="0"/>
              <a:t>услышанное слово в списке. По мере развития слухового восприятия реакция усложняется — ребенок читает услышанное слово, а затем повторяет его по памяти.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Такая </a:t>
            </a:r>
            <a:r>
              <a:rPr lang="ru-RU" dirty="0"/>
              <a:t>последовательность связана с тем, что сначала слушание требует от ребенка больших усилий, у него не сформировано слуховое внимание и память, и если от него при этом требуется еще и говорить, то он </a:t>
            </a:r>
            <a:r>
              <a:rPr lang="ru-RU" dirty="0" smtClean="0"/>
              <a:t>недостаточно </a:t>
            </a:r>
            <a:r>
              <a:rPr lang="ru-RU" dirty="0"/>
              <a:t>концентрируется на слушании, забывает то, что услышал.</a:t>
            </a:r>
          </a:p>
        </p:txBody>
      </p:sp>
      <p:pic>
        <p:nvPicPr>
          <p:cNvPr id="5" name="Picture 4" descr="J:\Documents and Settings\Admin\Рабочий стол\базовая площадка\стажировка декабрь 2013 фото\DSCN533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4844" r="10449"/>
          <a:stretch>
            <a:fillRect/>
          </a:stretch>
        </p:blipFill>
        <p:spPr bwMode="auto">
          <a:xfrm>
            <a:off x="6876339" y="231045"/>
            <a:ext cx="4714908" cy="33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J:\Documents and Settings\Admin\Рабочий стол\базовая площадка\стажировка декабрь 2013 фото\DSCN5317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6667" r="5444"/>
          <a:stretch>
            <a:fillRect/>
          </a:stretch>
        </p:blipFill>
        <p:spPr bwMode="auto">
          <a:xfrm>
            <a:off x="7487880" y="3518377"/>
            <a:ext cx="364717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086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93745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ОСНОВНЫЕ ЗАДАНИЯ, КОТОРЫЕ МОЖЕТ выполнять РЕБЕНОК</a:t>
            </a:r>
            <a:br>
              <a:rPr lang="ru-RU" sz="2700" dirty="0"/>
            </a:br>
            <a:r>
              <a:rPr lang="ru-RU" sz="2700" dirty="0"/>
              <a:t>ПРИ РАБОТЕ С </a:t>
            </a:r>
            <a:r>
              <a:rPr lang="ru-RU" sz="2700" dirty="0" smtClean="0"/>
              <a:t>ТАБЛИЦАМИ: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5744" y="1671057"/>
            <a:ext cx="7779353" cy="4265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Задание </a:t>
            </a:r>
            <a:r>
              <a:rPr lang="ru-RU" dirty="0" smtClean="0"/>
              <a:t>1. </a:t>
            </a:r>
            <a:r>
              <a:rPr lang="en-US" dirty="0" smtClean="0"/>
              <a:t>“</a:t>
            </a:r>
            <a:r>
              <a:rPr lang="ru-RU" dirty="0" smtClean="0"/>
              <a:t>Послушай </a:t>
            </a:r>
            <a:r>
              <a:rPr lang="ru-RU" dirty="0"/>
              <a:t>внимательно и покажи, какое слово ты Усушал». </a:t>
            </a:r>
            <a:endParaRPr lang="ru-RU" dirty="0" smtClean="0"/>
          </a:p>
          <a:p>
            <a:pPr marL="0" indent="0">
              <a:buNone/>
            </a:pPr>
            <a:r>
              <a:rPr lang="ru-RU" sz="1800" i="1" dirty="0"/>
              <a:t>В этом случае ребенок концентрируется только на </a:t>
            </a:r>
            <a:r>
              <a:rPr lang="ru-RU" sz="1800" i="1" dirty="0" smtClean="0"/>
              <a:t>слушании</a:t>
            </a:r>
            <a:r>
              <a:rPr lang="ru-RU" sz="1800" i="1" dirty="0"/>
              <a:t>, и у него развивается умение анализировать эти слова как звуковые </a:t>
            </a:r>
            <a:r>
              <a:rPr lang="ru-RU" sz="1800" i="1" dirty="0" smtClean="0"/>
              <a:t>сигналы.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Задание </a:t>
            </a:r>
            <a:r>
              <a:rPr lang="ru-RU" dirty="0"/>
              <a:t>2. </a:t>
            </a:r>
            <a:r>
              <a:rPr lang="en-US" dirty="0" smtClean="0"/>
              <a:t>“</a:t>
            </a:r>
            <a:r>
              <a:rPr lang="ru-RU" dirty="0" smtClean="0"/>
              <a:t>Послушай </a:t>
            </a:r>
            <a:r>
              <a:rPr lang="ru-RU" dirty="0"/>
              <a:t>внимательно, сосчитай, сколько </a:t>
            </a:r>
            <a:r>
              <a:rPr lang="ru-RU" dirty="0" smtClean="0"/>
              <a:t>слогов </a:t>
            </a:r>
            <a:r>
              <a:rPr lang="ru-RU" dirty="0"/>
              <a:t>в слове ты услышал, и похлопай </a:t>
            </a:r>
            <a:r>
              <a:rPr lang="ru-RU" dirty="0" smtClean="0"/>
              <a:t>столько </a:t>
            </a:r>
            <a:r>
              <a:rPr lang="ru-RU" dirty="0"/>
              <a:t>же раз в ладоши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sz="1800" i="1" dirty="0"/>
              <a:t>При этом </a:t>
            </a:r>
            <a:r>
              <a:rPr lang="ru-RU" sz="1800" i="1" dirty="0" smtClean="0"/>
              <a:t>развивается </a:t>
            </a:r>
            <a:r>
              <a:rPr lang="ru-RU" sz="1800" i="1" dirty="0"/>
              <a:t>умение анализировать слоговой рисунок слова и </a:t>
            </a:r>
            <a:r>
              <a:rPr lang="ru-RU" sz="1800" i="1" dirty="0" smtClean="0"/>
              <a:t>переводить </a:t>
            </a:r>
            <a:r>
              <a:rPr lang="ru-RU" sz="1800" i="1" dirty="0"/>
              <a:t>его из слухового образа в моторный</a:t>
            </a:r>
            <a:r>
              <a:rPr lang="ru-RU" sz="1800" i="1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104" y="3962528"/>
            <a:ext cx="2856720" cy="1902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6004" y="1423862"/>
            <a:ext cx="2995734" cy="22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26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5661" y="613954"/>
            <a:ext cx="7774933" cy="5852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Задание 3. «Послушай внимательно, сосчитай, сколько слогов в слове, которое ты услышал, и повтори столько же раз. </a:t>
            </a:r>
          </a:p>
          <a:p>
            <a:pPr marL="0" indent="0">
              <a:buNone/>
            </a:pPr>
            <a:r>
              <a:rPr lang="ru-RU" sz="1800" i="1" dirty="0"/>
              <a:t>При </a:t>
            </a:r>
            <a:r>
              <a:rPr lang="ru-RU" sz="1800" i="1" dirty="0" smtClean="0"/>
              <a:t>этом развивается </a:t>
            </a:r>
            <a:r>
              <a:rPr lang="ru-RU" sz="1800" i="1" dirty="0"/>
              <a:t>умение </a:t>
            </a:r>
            <a:r>
              <a:rPr lang="ru-RU" sz="1800" i="1" dirty="0" smtClean="0"/>
              <a:t>анализировать </a:t>
            </a:r>
            <a:r>
              <a:rPr lang="ru-RU" sz="1800" i="1" dirty="0"/>
              <a:t>слоговой рисунок слова, переводить его из слухового </a:t>
            </a:r>
            <a:r>
              <a:rPr lang="ru-RU" sz="1800" i="1" dirty="0" smtClean="0"/>
              <a:t>образа </a:t>
            </a:r>
            <a:r>
              <a:rPr lang="ru-RU" sz="1800" i="1" dirty="0"/>
              <a:t>в </a:t>
            </a:r>
            <a:r>
              <a:rPr lang="ru-RU" sz="1800" i="1" dirty="0" err="1"/>
              <a:t>голосо</a:t>
            </a:r>
            <a:r>
              <a:rPr lang="ru-RU" sz="1800" i="1" dirty="0"/>
              <a:t>-артикуляторный, контролировать свой голос. </a:t>
            </a: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r>
              <a:rPr lang="ru-RU" sz="2100" dirty="0"/>
              <a:t>Задание 4. «Послушай внимательно и повтори, какое слово/ слова ты </a:t>
            </a:r>
            <a:r>
              <a:rPr lang="ru-RU" sz="2100" dirty="0" smtClean="0"/>
              <a:t>услышал.</a:t>
            </a:r>
          </a:p>
          <a:p>
            <a:pPr marL="0" indent="0">
              <a:buNone/>
            </a:pPr>
            <a:r>
              <a:rPr lang="ru-RU" sz="1900" i="1" dirty="0" smtClean="0"/>
              <a:t>При этом </a:t>
            </a:r>
            <a:r>
              <a:rPr lang="ru-RU" sz="1900" i="1" dirty="0"/>
              <a:t>развивается умение анализировать слоговой рисунок и </a:t>
            </a:r>
            <a:r>
              <a:rPr lang="ru-RU" sz="1900" i="1" dirty="0" smtClean="0"/>
              <a:t>фонетический </a:t>
            </a:r>
            <a:r>
              <a:rPr lang="ru-RU" sz="1900" i="1" dirty="0"/>
              <a:t>состав слова, умение переводить его из слухового </a:t>
            </a:r>
            <a:r>
              <a:rPr lang="ru-RU" sz="1900" i="1" dirty="0" smtClean="0"/>
              <a:t>образа </a:t>
            </a:r>
            <a:r>
              <a:rPr lang="ru-RU" sz="1900" i="1" dirty="0"/>
              <a:t>в артикуляторный, контролировать свой голос и </a:t>
            </a:r>
            <a:r>
              <a:rPr lang="ru-RU" sz="1900" i="1" dirty="0" smtClean="0"/>
              <a:t>произношение. </a:t>
            </a:r>
            <a:endParaRPr lang="ru-RU" sz="1900" i="1" dirty="0"/>
          </a:p>
        </p:txBody>
      </p:sp>
      <p:pic>
        <p:nvPicPr>
          <p:cNvPr id="4" name="Picture 2" descr="http://static.ozone.ru/multimedia/books_covers/1010493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846" y="840753"/>
            <a:ext cx="3714776" cy="4896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989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6.Развитие </a:t>
            </a:r>
            <a:r>
              <a:rPr lang="ru-RU" sz="2400" dirty="0"/>
              <a:t>умения ребенка воспринимать</a:t>
            </a:r>
            <a:br>
              <a:rPr lang="ru-RU" sz="2400" dirty="0"/>
            </a:br>
            <a:r>
              <a:rPr lang="ru-RU" sz="2400" dirty="0"/>
              <a:t>и воспроизводить ритмическую структуру слова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6466741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развития умения ребенка воспринимать и воспроизводить ритмическую структуру слов используют </a:t>
            </a:r>
            <a:r>
              <a:rPr lang="ru-RU" dirty="0" smtClean="0"/>
              <a:t>таблицы слов.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Цели упражнений с материалом этих таблиц </a:t>
            </a:r>
            <a:r>
              <a:rPr lang="ru-RU" dirty="0" smtClean="0"/>
              <a:t>состоят </a:t>
            </a:r>
            <a:r>
              <a:rPr lang="ru-RU" dirty="0"/>
              <a:t>в том, </a:t>
            </a:r>
            <a:r>
              <a:rPr lang="ru-RU" dirty="0" smtClean="0"/>
              <a:t>чтобы </a:t>
            </a:r>
            <a:r>
              <a:rPr lang="ru-RU" dirty="0"/>
              <a:t>научить ребенка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•определять положение ударного слога в двухсложных и трехсложных словах;</a:t>
            </a:r>
          </a:p>
          <a:p>
            <a:pPr marL="0" indent="0">
              <a:buNone/>
            </a:pPr>
            <a:r>
              <a:rPr lang="ru-RU" dirty="0"/>
              <a:t>•правильно воспроизводить положение ударного слога при произнесении слов.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610" y="2384553"/>
            <a:ext cx="4013875" cy="30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91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842" y="2257910"/>
            <a:ext cx="6672976" cy="34241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Материал </a:t>
            </a:r>
            <a:r>
              <a:rPr lang="ru-RU" sz="2600" dirty="0"/>
              <a:t>таблиц может дополнительно использоваться для развития у ребенка с КИ</a:t>
            </a:r>
            <a:r>
              <a:rPr lang="ru-RU" sz="2600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• слухоречевого внимания;</a:t>
            </a:r>
          </a:p>
          <a:p>
            <a:pPr marL="0" indent="0">
              <a:buNone/>
            </a:pPr>
            <a:r>
              <a:rPr lang="ru-RU" dirty="0"/>
              <a:t>• слухоречевой памяти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• умения </a:t>
            </a:r>
            <a:r>
              <a:rPr lang="ru-RU" dirty="0"/>
              <a:t>узнавать слова при закрытом выборе с опорой и без опоры на ритмическую структуру;</a:t>
            </a:r>
          </a:p>
          <a:p>
            <a:pPr marL="0" indent="0">
              <a:buNone/>
            </a:pPr>
            <a:r>
              <a:rPr lang="ru-RU" dirty="0" smtClean="0"/>
              <a:t>• умения </a:t>
            </a:r>
            <a:r>
              <a:rPr lang="ru-RU" dirty="0"/>
              <a:t>опознавать слова при открытом выборе;</a:t>
            </a:r>
          </a:p>
          <a:p>
            <a:pPr marL="0" indent="0">
              <a:buNone/>
            </a:pPr>
            <a:r>
              <a:rPr lang="ru-RU" dirty="0" smtClean="0"/>
              <a:t>• произнесения </a:t>
            </a:r>
            <a:r>
              <a:rPr lang="ru-RU" dirty="0"/>
              <a:t>слов с опорой на чтение и воспроизведение их при восприятии на слух.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7941" y="0"/>
            <a:ext cx="1429194" cy="2101755"/>
          </a:xfrm>
          <a:prstGeom prst="rect">
            <a:avLst/>
          </a:prstGeom>
        </p:spPr>
      </p:pic>
      <p:pic>
        <p:nvPicPr>
          <p:cNvPr id="5" name="Picture 34" descr="Миша Семе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313" y="1554480"/>
            <a:ext cx="4841965" cy="363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8975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xmlns="" val="392344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109793"/>
            <a:ext cx="10364451" cy="1596177"/>
          </a:xfrm>
        </p:spPr>
        <p:txBody>
          <a:bodyPr/>
          <a:lstStyle/>
          <a:p>
            <a:r>
              <a:rPr lang="ru-RU" b="1" dirty="0" smtClean="0"/>
              <a:t>Что мы узнаем: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0627" y="1705970"/>
            <a:ext cx="10690746" cy="4399127"/>
          </a:xfrm>
        </p:spPr>
        <p:txBody>
          <a:bodyPr/>
          <a:lstStyle/>
          <a:p>
            <a:r>
              <a:rPr lang="ru-RU" dirty="0" smtClean="0"/>
              <a:t>.как </a:t>
            </a:r>
            <a:r>
              <a:rPr lang="ru-RU" dirty="0" smtClean="0"/>
              <a:t>кохлеарный </a:t>
            </a:r>
            <a:r>
              <a:rPr lang="ru-RU" dirty="0" err="1" smtClean="0"/>
              <a:t>имплант</a:t>
            </a:r>
            <a:r>
              <a:rPr lang="ru-RU" dirty="0" smtClean="0"/>
              <a:t> передает информацию о </a:t>
            </a:r>
            <a:r>
              <a:rPr lang="ru-RU" dirty="0" err="1" smtClean="0"/>
              <a:t>слогоритмической</a:t>
            </a:r>
            <a:r>
              <a:rPr lang="ru-RU" dirty="0" smtClean="0"/>
              <a:t> структуре слов</a:t>
            </a:r>
          </a:p>
          <a:p>
            <a:r>
              <a:rPr lang="ru-RU" dirty="0" smtClean="0"/>
              <a:t>.</a:t>
            </a:r>
            <a:r>
              <a:rPr lang="ru-RU" dirty="0" smtClean="0"/>
              <a:t>материал для развития умения ребенка воспринимать и воспроизводить слогоритмическую структуру слова</a:t>
            </a:r>
          </a:p>
          <a:p>
            <a:r>
              <a:rPr lang="ru-RU" dirty="0" smtClean="0"/>
              <a:t>.</a:t>
            </a:r>
            <a:r>
              <a:rPr lang="ru-RU" dirty="0" smtClean="0"/>
              <a:t>последовательность работы </a:t>
            </a:r>
          </a:p>
          <a:p>
            <a:r>
              <a:rPr lang="ru-RU" dirty="0" smtClean="0"/>
              <a:t>.</a:t>
            </a:r>
            <a:r>
              <a:rPr lang="ru-RU" dirty="0" smtClean="0"/>
              <a:t>развитие умений ребенка воспринимать и воспроизводить слоговую структуру слов</a:t>
            </a:r>
          </a:p>
          <a:p>
            <a:r>
              <a:rPr lang="ru-RU" dirty="0" smtClean="0"/>
              <a:t>.</a:t>
            </a:r>
            <a:r>
              <a:rPr lang="ru-RU" dirty="0" smtClean="0"/>
              <a:t>развитие умения ребенка воспринимать и воспроизводить ритмическую структуру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8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1.Назначение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0000" y="1856096"/>
            <a:ext cx="11278226" cy="4558352"/>
          </a:xfrm>
        </p:spPr>
        <p:txBody>
          <a:bodyPr>
            <a:normAutofit/>
          </a:bodyPr>
          <a:lstStyle/>
          <a:p>
            <a:r>
              <a:rPr lang="ru-RU" dirty="0" smtClean="0"/>
              <a:t>В этой </a:t>
            </a:r>
            <a:r>
              <a:rPr lang="ru-RU" dirty="0" smtClean="0"/>
              <a:t>презентации описываются </a:t>
            </a:r>
            <a:r>
              <a:rPr lang="ru-RU" dirty="0" smtClean="0"/>
              <a:t>упражнения, направленные на развитие умения ребенка воспринимать и воспроизводить слогоритмическую структуру слов.</a:t>
            </a:r>
          </a:p>
          <a:p>
            <a:pPr marL="0" indent="0">
              <a:buNone/>
            </a:pPr>
            <a:r>
              <a:rPr lang="ru-RU" dirty="0" smtClean="0"/>
              <a:t>Основные цели </a:t>
            </a:r>
            <a:r>
              <a:rPr lang="ru-RU" dirty="0" smtClean="0"/>
              <a:t>этих </a:t>
            </a:r>
            <a:r>
              <a:rPr lang="ru-RU" dirty="0" smtClean="0"/>
              <a:t>упражнений состоят в том, чтобы сформировать у ребенка с КИ следующие умения:</a:t>
            </a:r>
          </a:p>
          <a:p>
            <a:pPr marL="0" indent="0">
              <a:buNone/>
            </a:pPr>
            <a:r>
              <a:rPr lang="ru-RU" dirty="0" smtClean="0"/>
              <a:t>1)различать длительность звучания слова;</a:t>
            </a:r>
          </a:p>
          <a:p>
            <a:pPr marL="0" indent="0">
              <a:buNone/>
            </a:pPr>
            <a:r>
              <a:rPr lang="ru-RU" dirty="0" smtClean="0"/>
              <a:t>2)различать количество слогов в слове;</a:t>
            </a:r>
          </a:p>
          <a:p>
            <a:pPr marL="0" indent="0">
              <a:buNone/>
            </a:pPr>
            <a:r>
              <a:rPr lang="ru-RU" dirty="0" smtClean="0"/>
              <a:t>3)воспроизводить(с помощью </a:t>
            </a:r>
            <a:r>
              <a:rPr lang="ru-RU" dirty="0" smtClean="0"/>
              <a:t>движений - </a:t>
            </a:r>
            <a:r>
              <a:rPr lang="ru-RU" dirty="0" smtClean="0"/>
              <a:t>рук и органов </a:t>
            </a:r>
            <a:r>
              <a:rPr lang="ru-RU" dirty="0" err="1" smtClean="0"/>
              <a:t>речеобразования</a:t>
            </a:r>
            <a:r>
              <a:rPr lang="ru-RU" dirty="0" smtClean="0"/>
              <a:t>) слоговой рисунок слова при восприятии на слух;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10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9452" y="770709"/>
            <a:ext cx="5786846" cy="5238205"/>
          </a:xfrm>
        </p:spPr>
        <p:txBody>
          <a:bodyPr>
            <a:normAutofit/>
          </a:bodyPr>
          <a:lstStyle/>
          <a:p>
            <a:r>
              <a:rPr lang="ru-RU" dirty="0" smtClean="0"/>
              <a:t>4)различать и воспроизводить </a:t>
            </a:r>
            <a:r>
              <a:rPr lang="ru-RU" dirty="0" err="1" smtClean="0"/>
              <a:t>слогоритмический</a:t>
            </a:r>
            <a:r>
              <a:rPr lang="ru-RU" dirty="0" smtClean="0"/>
              <a:t> рисунок слов;</a:t>
            </a:r>
          </a:p>
          <a:p>
            <a:r>
              <a:rPr lang="ru-RU" dirty="0" smtClean="0"/>
              <a:t>5)узнавать слова с опорой на </a:t>
            </a:r>
            <a:r>
              <a:rPr lang="ru-RU" dirty="0"/>
              <a:t>их слогоритмическую структуру при закрытом выборе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6)правильно </a:t>
            </a:r>
            <a:r>
              <a:rPr lang="ru-RU" dirty="0"/>
              <a:t>определять и воспроизводить положение </a:t>
            </a:r>
            <a:r>
              <a:rPr lang="ru-RU" dirty="0" smtClean="0"/>
              <a:t>ударного </a:t>
            </a:r>
            <a:r>
              <a:rPr lang="ru-RU" dirty="0"/>
              <a:t>слога в слове;</a:t>
            </a:r>
          </a:p>
          <a:p>
            <a:r>
              <a:rPr lang="ru-RU" dirty="0" smtClean="0"/>
              <a:t>7)произносить </a:t>
            </a:r>
            <a:r>
              <a:rPr lang="ru-RU" dirty="0"/>
              <a:t>слова с опорой на чтение, воспроизводить при восприятии на слух.</a:t>
            </a:r>
          </a:p>
          <a:p>
            <a:endParaRPr lang="ru-RU" dirty="0"/>
          </a:p>
        </p:txBody>
      </p:sp>
      <p:pic>
        <p:nvPicPr>
          <p:cNvPr id="9218" name="Picture 2" descr="D:\Documents and Settings\Рабочий стол\DSCN6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302" y="811710"/>
            <a:ext cx="5154751" cy="4217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782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86479" y="940526"/>
            <a:ext cx="6154402" cy="53688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300" dirty="0"/>
              <a:t>Кроме того, данные упражнения помогут сформировать у </a:t>
            </a:r>
            <a:r>
              <a:rPr lang="ru-RU" sz="2300" dirty="0" smtClean="0"/>
              <a:t>ребенка </a:t>
            </a:r>
            <a:r>
              <a:rPr lang="ru-RU" sz="2300" dirty="0"/>
              <a:t>навыки:</a:t>
            </a:r>
          </a:p>
          <a:p>
            <a:r>
              <a:rPr lang="ru-RU" dirty="0" smtClean="0"/>
              <a:t>1)слухового </a:t>
            </a:r>
            <a:r>
              <a:rPr lang="ru-RU" dirty="0"/>
              <a:t>контроля интонационно-ритмических </a:t>
            </a:r>
            <a:r>
              <a:rPr lang="ru-RU" dirty="0" smtClean="0"/>
              <a:t>характеристик </a:t>
            </a:r>
            <a:r>
              <a:rPr lang="ru-RU" dirty="0"/>
              <a:t>своей речи;</a:t>
            </a:r>
          </a:p>
          <a:p>
            <a:r>
              <a:rPr lang="ru-RU" dirty="0" smtClean="0"/>
              <a:t>2)константного </a:t>
            </a:r>
            <a:r>
              <a:rPr lang="ru-RU" dirty="0"/>
              <a:t>восприятия речи </a:t>
            </a:r>
            <a:r>
              <a:rPr lang="ru-RU" dirty="0" smtClean="0"/>
              <a:t>- </a:t>
            </a:r>
            <a:r>
              <a:rPr lang="ru-RU" dirty="0"/>
              <a:t>узнавания слов на слух </a:t>
            </a:r>
            <a:r>
              <a:rPr lang="ru-RU" dirty="0" smtClean="0"/>
              <a:t>независимо </a:t>
            </a:r>
            <a:r>
              <a:rPr lang="ru-RU" dirty="0"/>
              <a:t>от того, как произносится слово (уровня громкости, в том числе и шепота, темпа).</a:t>
            </a:r>
          </a:p>
          <a:p>
            <a:pPr marL="0" indent="0">
              <a:buNone/>
            </a:pPr>
            <a:r>
              <a:rPr lang="ru-RU" dirty="0" smtClean="0"/>
              <a:t>Упражнения </a:t>
            </a:r>
            <a:r>
              <a:rPr lang="ru-RU" dirty="0"/>
              <a:t>помогут также накопить пассивный и активный </a:t>
            </a:r>
            <a:r>
              <a:rPr lang="ru-RU" dirty="0" smtClean="0"/>
              <a:t>словарь </a:t>
            </a:r>
            <a:r>
              <a:rPr lang="ru-RU" dirty="0"/>
              <a:t>слов, часто используемых в ежедневных ситуациях, и </a:t>
            </a:r>
            <a:r>
              <a:rPr lang="ru-RU" dirty="0" smtClean="0"/>
              <a:t>слуховые </a:t>
            </a:r>
            <a:r>
              <a:rPr lang="ru-RU" dirty="0"/>
              <a:t>образы этих слов.</a:t>
            </a:r>
          </a:p>
          <a:p>
            <a:endParaRPr lang="ru-RU" dirty="0"/>
          </a:p>
        </p:txBody>
      </p:sp>
      <p:pic>
        <p:nvPicPr>
          <p:cNvPr id="7170" name="Picture 2" descr="D:\Documents and Settings\Мои документы\Анапа - 2014\DSCN6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0523" y="972457"/>
            <a:ext cx="4272259" cy="4853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26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76102"/>
            <a:ext cx="5434775" cy="4315097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/>
              <a:t>Дополнительными целями упражнений </a:t>
            </a:r>
            <a:r>
              <a:rPr lang="ru-RU" sz="2300" dirty="0" smtClean="0"/>
              <a:t>являются</a:t>
            </a:r>
            <a:r>
              <a:rPr lang="ru-RU" sz="2300" dirty="0"/>
              <a:t>: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слухоречевой памяти;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слухоречевого внимания;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умения узнавать слова на фоне </a:t>
            </a:r>
            <a:r>
              <a:rPr lang="ru-RU" dirty="0" smtClean="0"/>
              <a:t>шума.</a:t>
            </a:r>
            <a:endParaRPr lang="ru-RU" dirty="0"/>
          </a:p>
        </p:txBody>
      </p:sp>
      <p:pic>
        <p:nvPicPr>
          <p:cNvPr id="8195" name="Picture 3" descr="D:\Documents and Settings\Мои документы\Анапа - 2014\DSCN6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817" y="1508760"/>
            <a:ext cx="48768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473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6036" y="1567543"/>
            <a:ext cx="10909110" cy="4482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Слогоритмическая </a:t>
            </a:r>
            <a:r>
              <a:rPr lang="ru-RU" dirty="0"/>
              <a:t>организация речи несет информацию о </a:t>
            </a:r>
            <a:r>
              <a:rPr lang="ru-RU" dirty="0" smtClean="0"/>
              <a:t>длине </a:t>
            </a:r>
            <a:r>
              <a:rPr lang="ru-RU" dirty="0"/>
              <a:t>слов, количестве слогов в словах, положении ударного слога, окончании слов и предложения. Эта информация достаточно четко проявляется в звучащей речи, поэтому научить ребенка с КИ </a:t>
            </a:r>
            <a:r>
              <a:rPr lang="ru-RU" dirty="0" smtClean="0"/>
              <a:t>выделять </a:t>
            </a:r>
            <a:r>
              <a:rPr lang="ru-RU" dirty="0"/>
              <a:t>ее легче, чем другую информацию.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931" y="3738123"/>
            <a:ext cx="3876296" cy="2257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547" y="3764565"/>
            <a:ext cx="3410613" cy="226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54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84217"/>
            <a:ext cx="5682969" cy="5277393"/>
          </a:xfrm>
        </p:spPr>
        <p:txBody>
          <a:bodyPr/>
          <a:lstStyle/>
          <a:p>
            <a:r>
              <a:rPr lang="ru-RU" dirty="0"/>
              <a:t> Слогоритмическая </a:t>
            </a:r>
            <a:r>
              <a:rPr lang="ru-RU" dirty="0" smtClean="0"/>
              <a:t>информация </a:t>
            </a:r>
            <a:r>
              <a:rPr lang="ru-RU" dirty="0"/>
              <a:t>важна при восприятии речи в условиях разных помех и искажений, например, в шуме. </a:t>
            </a:r>
            <a:endParaRPr lang="ru-RU" dirty="0" smtClean="0"/>
          </a:p>
          <a:p>
            <a:r>
              <a:rPr lang="ru-RU" dirty="0" smtClean="0"/>
              <a:t>Она </a:t>
            </a:r>
            <a:r>
              <a:rPr lang="ru-RU" dirty="0"/>
              <a:t>позволяет человеку в условиях, когда неразборчиво слышны отдельные звуки речи, восстановить недостающие части слова посредством работы мыслительных </a:t>
            </a:r>
            <a:r>
              <a:rPr lang="ru-RU" dirty="0" smtClean="0"/>
              <a:t>операций догадаться</a:t>
            </a:r>
            <a:r>
              <a:rPr lang="ru-RU" dirty="0"/>
              <a:t>, какое слово он </a:t>
            </a:r>
            <a:r>
              <a:rPr lang="ru-RU" dirty="0" smtClean="0"/>
              <a:t>слышал</a:t>
            </a:r>
            <a:r>
              <a:rPr lang="ru-RU" dirty="0"/>
              <a:t>. </a:t>
            </a:r>
          </a:p>
        </p:txBody>
      </p:sp>
      <p:pic>
        <p:nvPicPr>
          <p:cNvPr id="6147" name="Picture 3" descr="D:\Documents and Settings\Мои документы\Анапа - 2014\DSCN6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183" y="1090748"/>
            <a:ext cx="5347063" cy="430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883405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264</TotalTime>
  <Words>1415</Words>
  <Application>Microsoft Office PowerPoint</Application>
  <PresentationFormat>Произвольный</PresentationFormat>
  <Paragraphs>97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Капля</vt:lpstr>
      <vt:lpstr>Слова и слоги, ритмы слов</vt:lpstr>
      <vt:lpstr>Развитие умения ребенка различать слоговую структуру слова и умения узнавать слово с опорой на его ритмическую структуру</vt:lpstr>
      <vt:lpstr>Что мы узнаем:</vt:lpstr>
      <vt:lpstr>1.Назначение материала</vt:lpstr>
      <vt:lpstr>Слайд 5</vt:lpstr>
      <vt:lpstr>Слайд 6</vt:lpstr>
      <vt:lpstr>Слайд 7</vt:lpstr>
      <vt:lpstr>Слайд 8</vt:lpstr>
      <vt:lpstr>Слайд 9</vt:lpstr>
      <vt:lpstr>Слайд 10</vt:lpstr>
      <vt:lpstr>2.Как кохлеарный имплант передает информацию о слогоритмической структуре слов</vt:lpstr>
      <vt:lpstr>3.Материал для развития умения ребенка воспринимать и воспроизводить слогоритмическую структуру слова </vt:lpstr>
      <vt:lpstr>Слайд 13</vt:lpstr>
      <vt:lpstr>4.Последовательность работы</vt:lpstr>
      <vt:lpstr>Слайд 15</vt:lpstr>
      <vt:lpstr>Слайд 16</vt:lpstr>
      <vt:lpstr>Слайд 17</vt:lpstr>
      <vt:lpstr>5.Развитие умений ребенка воспринимать и воспроизводить слоговую структуру слова </vt:lpstr>
      <vt:lpstr>Уровень сложности задания определяется:</vt:lpstr>
      <vt:lpstr>Слайд 20</vt:lpstr>
      <vt:lpstr>Слайд 21</vt:lpstr>
      <vt:lpstr>Слайд 22</vt:lpstr>
      <vt:lpstr>Слайд 23</vt:lpstr>
      <vt:lpstr>ОСНОВНЫЕ ЗАДАНИЯ, КОТОРЫЕ МОЖЕТ выполнять РЕБЕНОК ПРИ РАБОТЕ С ТАБЛИЦАМИ: </vt:lpstr>
      <vt:lpstr>Слайд 25</vt:lpstr>
      <vt:lpstr>6.Развитие умения ребенка воспринимать и воспроизводить ритмическую структуру слова 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умения ребенка различать слоговую структуру слова и умения узнавать слово с опорой на его ритмическую структуру</dc:title>
  <dc:creator>Olya Isaeva</dc:creator>
  <cp:lastModifiedBy>XP GAME 2010</cp:lastModifiedBy>
  <cp:revision>17</cp:revision>
  <dcterms:created xsi:type="dcterms:W3CDTF">2015-02-25T14:26:30Z</dcterms:created>
  <dcterms:modified xsi:type="dcterms:W3CDTF">2015-03-09T16:18:23Z</dcterms:modified>
</cp:coreProperties>
</file>