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458200" cy="1470025"/>
          </a:xfrm>
        </p:spPr>
        <p:txBody>
          <a:bodyPr/>
          <a:lstStyle/>
          <a:p>
            <a:r>
              <a:rPr lang="ru-RU" dirty="0" smtClean="0"/>
              <a:t>МИМИЧЕСКИЙ МЕТОД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Карамашева А., 51 гр., ИСГТ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4357718" cy="4525963"/>
          </a:xfrm>
        </p:spPr>
        <p:txBody>
          <a:bodyPr/>
          <a:lstStyle/>
          <a:p>
            <a:pPr indent="342900">
              <a:buNone/>
            </a:pPr>
            <a:r>
              <a:rPr lang="ru-RU" dirty="0" smtClean="0"/>
              <a:t>Основоположенник </a:t>
            </a:r>
            <a:r>
              <a:rPr lang="ru-RU" dirty="0" err="1" smtClean="0"/>
              <a:t>Делепе</a:t>
            </a:r>
            <a:r>
              <a:rPr lang="ru-RU" dirty="0" smtClean="0"/>
              <a:t> (</a:t>
            </a:r>
            <a:r>
              <a:rPr lang="en-US" dirty="0" smtClean="0"/>
              <a:t>De </a:t>
            </a:r>
            <a:r>
              <a:rPr lang="en-US" dirty="0" err="1" smtClean="0"/>
              <a:t>L´Eppee</a:t>
            </a:r>
            <a:r>
              <a:rPr lang="ru-RU" dirty="0" smtClean="0"/>
              <a:t>) 1760 г.</a:t>
            </a:r>
            <a:endParaRPr lang="en-US" dirty="0" smtClean="0"/>
          </a:p>
          <a:p>
            <a:pPr indent="342900">
              <a:buNone/>
            </a:pPr>
            <a:r>
              <a:rPr lang="ru-RU" dirty="0" smtClean="0"/>
              <a:t>Ведущая роль отводилась жестовой речи.</a:t>
            </a:r>
            <a:endParaRPr lang="ru-RU" dirty="0"/>
          </a:p>
        </p:txBody>
      </p:sp>
      <p:pic>
        <p:nvPicPr>
          <p:cNvPr id="1026" name="Picture 2" descr="C:\Users\777\Desktop\11232_html_2e1de8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9104" y="1571613"/>
            <a:ext cx="4016462" cy="4846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Главный принцип – </a:t>
            </a:r>
            <a:r>
              <a:rPr lang="ru-RU" dirty="0" smtClean="0"/>
              <a:t>принцип</a:t>
            </a:r>
            <a:r>
              <a:rPr lang="ru-RU" dirty="0" smtClean="0"/>
              <a:t> «естественности» или «природосообразности» педагогического процесса.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472386" cy="5340369"/>
          </a:xfrm>
        </p:spPr>
        <p:txBody>
          <a:bodyPr/>
          <a:lstStyle/>
          <a:p>
            <a:pPr indent="342900">
              <a:buNone/>
            </a:pPr>
            <a:r>
              <a:rPr lang="ru-RU" dirty="0" smtClean="0"/>
              <a:t>З</a:t>
            </a:r>
            <a:r>
              <a:rPr lang="ru-RU" dirty="0" smtClean="0"/>
              <a:t>адача умственного и нравственного развития глухих учеников на основе «здорового чувства» - зрительных ощущений.</a:t>
            </a:r>
          </a:p>
          <a:p>
            <a:pPr indent="342900">
              <a:buNone/>
            </a:pPr>
            <a:r>
              <a:rPr lang="ru-RU" dirty="0" smtClean="0"/>
              <a:t>Принцип «природосообразности» требует использования</a:t>
            </a:r>
          </a:p>
          <a:p>
            <a:pPr indent="342900">
              <a:buNone/>
            </a:pPr>
            <a:r>
              <a:rPr lang="ru-RU" dirty="0" smtClean="0"/>
              <a:t>жестового </a:t>
            </a:r>
            <a:r>
              <a:rPr lang="ru-RU" dirty="0" smtClean="0"/>
              <a:t>языка.</a:t>
            </a:r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ru-RU" dirty="0"/>
          </a:p>
        </p:txBody>
      </p:sp>
      <p:pic>
        <p:nvPicPr>
          <p:cNvPr id="2050" name="Picture 2" descr="C:\Users\777\Desktop\2377496_e94d97c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0" y="3643314"/>
            <a:ext cx="4024341" cy="3018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indent="342900">
              <a:buNone/>
            </a:pPr>
            <a:r>
              <a:rPr lang="ru-RU" dirty="0" smtClean="0"/>
              <a:t>Превращение «естественного» языка в систему, построенную по универсальным логико-грамматическим законам.</a:t>
            </a:r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r>
              <a:rPr lang="ru-RU" dirty="0" smtClean="0"/>
              <a:t>«Естественные» жесты не смогли стать надежным средством формирования языковых обобщений, абстрактных понятий и т.д.</a:t>
            </a:r>
          </a:p>
          <a:p>
            <a:pPr indent="34290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Складывается новая система – </a:t>
            </a:r>
          </a:p>
          <a:p>
            <a:pPr indent="0">
              <a:buNone/>
            </a:pPr>
            <a:r>
              <a:rPr lang="ru-RU" dirty="0" smtClean="0"/>
              <a:t>жестовый язык, обладающий специфическими выразительными средствами передачи </a:t>
            </a:r>
            <a:r>
              <a:rPr lang="ru-RU" dirty="0" err="1" smtClean="0"/>
              <a:t>лексико</a:t>
            </a:r>
            <a:r>
              <a:rPr lang="ru-RU" dirty="0" smtClean="0"/>
              <a:t>- семантических и грамматических значений.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Преемник </a:t>
            </a:r>
            <a:r>
              <a:rPr lang="ru-RU" dirty="0" err="1" smtClean="0"/>
              <a:t>Делепе</a:t>
            </a:r>
            <a:r>
              <a:rPr lang="ru-RU" dirty="0" smtClean="0"/>
              <a:t> – </a:t>
            </a:r>
            <a:r>
              <a:rPr lang="ru-RU" dirty="0" err="1" smtClean="0"/>
              <a:t>Сикар</a:t>
            </a:r>
            <a:r>
              <a:rPr lang="ru-RU" dirty="0" smtClean="0"/>
              <a:t> продолжает «усовершенствование» жестовой речи.</a:t>
            </a:r>
          </a:p>
          <a:p>
            <a:pPr indent="342900">
              <a:buNone/>
            </a:pPr>
            <a:r>
              <a:rPr lang="ru-RU" dirty="0" smtClean="0"/>
              <a:t>Конструирует целые классы жестов, обозначающих растения, минералы 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Глухие вовсе не пользовались усовершенствованными жестами в общении друг с другом.</a:t>
            </a:r>
          </a:p>
          <a:p>
            <a:pPr indent="342900">
              <a:buNone/>
            </a:pPr>
            <a:r>
              <a:rPr lang="ru-RU" dirty="0" smtClean="0"/>
              <a:t>Введение искусственной системы «методических жестов» нарушало принцип «естественности».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indent="342900">
              <a:buNone/>
            </a:pPr>
            <a:r>
              <a:rPr lang="ru-RU" dirty="0" smtClean="0"/>
              <a:t>Кризис  и поражение «мимического метода» на Миланском международном конгрессе по обучению глухих (1880 г.).</a:t>
            </a:r>
            <a:endParaRPr lang="ru-RU" dirty="0"/>
          </a:p>
        </p:txBody>
      </p:sp>
      <p:pic>
        <p:nvPicPr>
          <p:cNvPr id="3074" name="Picture 2" descr="C:\Users\777\Desktop\berliner-kongress_kentrik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5134" y="2714620"/>
            <a:ext cx="6779182" cy="395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179</Words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МИМИЧЕСКИЙ МЕТОД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14</cp:revision>
  <dcterms:created xsi:type="dcterms:W3CDTF">2014-12-21T15:48:23Z</dcterms:created>
  <dcterms:modified xsi:type="dcterms:W3CDTF">2014-12-21T16:52:22Z</dcterms:modified>
</cp:coreProperties>
</file>