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3" r:id="rId19"/>
    <p:sldId id="264" r:id="rId20"/>
    <p:sldId id="277" r:id="rId21"/>
    <p:sldId id="278" r:id="rId22"/>
    <p:sldId id="26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Морфология жестового языка.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636847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7904" y="1019208"/>
            <a:ext cx="3888432" cy="255380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1680" y="1091216"/>
            <a:ext cx="1728192" cy="240979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 rotWithShape="1">
          <a:blip r:embed="rId4"/>
          <a:srcRect t="50000"/>
          <a:stretch/>
        </p:blipFill>
        <p:spPr bwMode="auto">
          <a:xfrm>
            <a:off x="6791082" y="3847402"/>
            <a:ext cx="1813545" cy="259228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 rotWithShape="1">
          <a:blip r:embed="rId4"/>
          <a:srcRect b="50000"/>
          <a:stretch/>
        </p:blipFill>
        <p:spPr bwMode="auto">
          <a:xfrm>
            <a:off x="4630842" y="3847403"/>
            <a:ext cx="1741537" cy="25922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844" y="3789040"/>
            <a:ext cx="3812148" cy="25922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75849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70" y="764704"/>
            <a:ext cx="4824534" cy="3528392"/>
          </a:xfrm>
        </p:spPr>
        <p:txBody>
          <a:bodyPr>
            <a:normAutofit fontScale="85000" lnSpcReduction="20000"/>
          </a:bodyPr>
          <a:lstStyle/>
          <a:p>
            <a:pPr marL="68580" lvl="0" indent="0">
              <a:buNone/>
            </a:pPr>
            <a:r>
              <a:rPr lang="ru-RU" sz="2900" b="1" dirty="0"/>
              <a:t>Аспектуальные </a:t>
            </a:r>
            <a:r>
              <a:rPr lang="ru-RU" sz="2900" b="1" dirty="0" smtClean="0"/>
              <a:t>значения</a:t>
            </a:r>
            <a:r>
              <a:rPr lang="ru-RU" sz="2900" dirty="0" smtClean="0"/>
              <a:t> </a:t>
            </a:r>
            <a:endParaRPr lang="ru-RU" sz="2900" dirty="0"/>
          </a:p>
          <a:p>
            <a:pPr marL="68580" indent="0">
              <a:buNone/>
            </a:pPr>
            <a:r>
              <a:rPr lang="ru-RU" dirty="0" smtClean="0"/>
              <a:t>передаются </a:t>
            </a:r>
            <a:r>
              <a:rPr lang="ru-RU" dirty="0"/>
              <a:t>двумя основными способами.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при </a:t>
            </a:r>
            <a:r>
              <a:rPr lang="ru-RU" dirty="0"/>
              <a:t>помощи жестов ЗАКОНЧЕНО, ГОТОВО. </a:t>
            </a: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r>
              <a:rPr lang="ru-RU" dirty="0" smtClean="0"/>
              <a:t>жест </a:t>
            </a:r>
            <a:r>
              <a:rPr lang="ru-RU" dirty="0"/>
              <a:t>РАНО (ЕЩЕ НЕ) (рис. 23). </a:t>
            </a:r>
            <a:endParaRPr lang="ru-RU" dirty="0" smtClean="0"/>
          </a:p>
          <a:p>
            <a:pPr marL="68580" indent="0">
              <a:buNone/>
            </a:pPr>
            <a:endParaRPr lang="ru-RU" dirty="0" smtClean="0"/>
          </a:p>
          <a:p>
            <a:pPr marL="525780" indent="-457200">
              <a:buFont typeface="+mj-lt"/>
              <a:buAutoNum type="arabicPeriod" startAt="2"/>
            </a:pPr>
            <a:r>
              <a:rPr lang="ru-RU" dirty="0" smtClean="0"/>
              <a:t>изменение </a:t>
            </a:r>
            <a:r>
              <a:rPr lang="ru-RU" dirty="0"/>
              <a:t>способа исполнения жеста (различный характер качества движения).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21297" y="718268"/>
            <a:ext cx="1944217" cy="16306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ctr">
              <a:buNone/>
            </a:pPr>
            <a:r>
              <a:rPr lang="ru-RU" sz="1300" dirty="0"/>
              <a:t>ЧИТАТЬ ЗАКОНЧЕНО</a:t>
            </a:r>
          </a:p>
          <a:p>
            <a:pPr marL="68580" indent="0" algn="ctr">
              <a:buNone/>
            </a:pPr>
            <a:r>
              <a:rPr lang="ru-RU" sz="1300" dirty="0"/>
              <a:t>=</a:t>
            </a:r>
          </a:p>
          <a:p>
            <a:pPr marL="68580" indent="0" algn="ctr">
              <a:buNone/>
            </a:pPr>
            <a:r>
              <a:rPr lang="ru-RU" sz="1300" dirty="0"/>
              <a:t>'прочитал' </a:t>
            </a:r>
            <a:r>
              <a:rPr lang="ru-RU" sz="1300" dirty="0" smtClean="0"/>
              <a:t>;</a:t>
            </a:r>
          </a:p>
          <a:p>
            <a:pPr marL="68580" indent="0" algn="ctr">
              <a:buNone/>
            </a:pPr>
            <a:endParaRPr lang="ru-RU" sz="1300" dirty="0"/>
          </a:p>
          <a:p>
            <a:pPr marL="68580" indent="0" algn="ctr">
              <a:buNone/>
            </a:pPr>
            <a:r>
              <a:rPr lang="ru-RU" sz="1300" dirty="0"/>
              <a:t>РУБИТЬ ГОТОВО </a:t>
            </a:r>
          </a:p>
          <a:p>
            <a:pPr marL="68580" indent="0" algn="ctr">
              <a:buNone/>
            </a:pPr>
            <a:r>
              <a:rPr lang="ru-RU" sz="1300" dirty="0"/>
              <a:t>=</a:t>
            </a:r>
          </a:p>
          <a:p>
            <a:pPr marL="68580" indent="0" algn="ctr">
              <a:buNone/>
            </a:pPr>
            <a:r>
              <a:rPr lang="ru-RU" sz="1300" dirty="0"/>
              <a:t>'нарубил'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67221" y="1533574"/>
            <a:ext cx="1907521" cy="16306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ctr">
              <a:buNone/>
            </a:pPr>
            <a:r>
              <a:rPr lang="ru-RU" sz="1400" dirty="0"/>
              <a:t>ОБЕДАТЬ РАНО</a:t>
            </a:r>
          </a:p>
          <a:p>
            <a:pPr marL="68580" indent="0" algn="ctr">
              <a:buNone/>
            </a:pPr>
            <a:r>
              <a:rPr lang="ru-RU" sz="1400" dirty="0"/>
              <a:t> =</a:t>
            </a:r>
          </a:p>
          <a:p>
            <a:pPr marL="68580" indent="0" algn="ctr">
              <a:buNone/>
            </a:pPr>
            <a:r>
              <a:rPr lang="ru-RU" sz="1400" dirty="0"/>
              <a:t>'еще не обедал', </a:t>
            </a:r>
            <a:endParaRPr lang="ru-RU" sz="1400" dirty="0" smtClean="0"/>
          </a:p>
          <a:p>
            <a:pPr marL="68580" indent="0" algn="ctr">
              <a:buNone/>
            </a:pPr>
            <a:endParaRPr lang="ru-RU" sz="1400" dirty="0"/>
          </a:p>
          <a:p>
            <a:pPr marL="68580" indent="0" algn="ctr">
              <a:buNone/>
            </a:pPr>
            <a:r>
              <a:rPr lang="ru-RU" sz="1400" dirty="0"/>
              <a:t>УЧИТЬСЯ РАНО </a:t>
            </a:r>
          </a:p>
          <a:p>
            <a:pPr marL="68580" indent="0" algn="ctr">
              <a:buNone/>
            </a:pPr>
            <a:r>
              <a:rPr lang="ru-RU" sz="1400" dirty="0"/>
              <a:t>=</a:t>
            </a:r>
          </a:p>
          <a:p>
            <a:pPr marL="68580" indent="0" algn="ctr">
              <a:buNone/>
            </a:pPr>
            <a:r>
              <a:rPr lang="ru-RU" sz="1400" dirty="0"/>
              <a:t>'еще не выучил‘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221088"/>
            <a:ext cx="4536504" cy="22322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ctr">
              <a:buNone/>
            </a:pPr>
            <a:r>
              <a:rPr lang="en-US" sz="1600" dirty="0"/>
              <a:t>'</a:t>
            </a:r>
            <a:r>
              <a:rPr lang="ru-RU" sz="1600" dirty="0"/>
              <a:t>покупать', 'поручать', 'решать' </a:t>
            </a:r>
          </a:p>
          <a:p>
            <a:pPr marL="68580" indent="0" algn="ctr">
              <a:buNone/>
            </a:pPr>
            <a:r>
              <a:rPr lang="ru-RU" sz="1600" dirty="0"/>
              <a:t>=</a:t>
            </a:r>
          </a:p>
          <a:p>
            <a:pPr marL="68580" indent="0" algn="ctr">
              <a:buNone/>
            </a:pPr>
            <a:r>
              <a:rPr lang="ru-RU" sz="1600" dirty="0"/>
              <a:t>жесты исполняются сравнительно медленно и повторяются несколько раз;</a:t>
            </a:r>
          </a:p>
          <a:p>
            <a:pPr marL="68580" indent="0" algn="ctr">
              <a:buNone/>
            </a:pPr>
            <a:endParaRPr lang="ru-RU" sz="1600" dirty="0"/>
          </a:p>
          <a:p>
            <a:pPr marL="68580" indent="0" algn="ctr">
              <a:buNone/>
            </a:pPr>
            <a:r>
              <a:rPr lang="ru-RU" sz="1600" dirty="0" smtClean="0"/>
              <a:t>'купить</a:t>
            </a:r>
            <a:r>
              <a:rPr lang="ru-RU" sz="1600" dirty="0"/>
              <a:t>', 'поручить', 'решить' </a:t>
            </a:r>
          </a:p>
          <a:p>
            <a:pPr marL="68580" indent="0" algn="ctr">
              <a:buNone/>
            </a:pPr>
            <a:r>
              <a:rPr lang="ru-RU" sz="1600" dirty="0"/>
              <a:t>=</a:t>
            </a:r>
          </a:p>
          <a:p>
            <a:pPr marL="68580" indent="0" algn="ctr">
              <a:buNone/>
            </a:pPr>
            <a:r>
              <a:rPr lang="ru-RU" sz="1600" dirty="0" smtClean="0"/>
              <a:t>жесты </a:t>
            </a:r>
            <a:r>
              <a:rPr lang="ru-RU" sz="1600" dirty="0"/>
              <a:t>исполняются резко, однократно. </a:t>
            </a:r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4909" y="3356992"/>
            <a:ext cx="2538757" cy="309634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4067944" y="1844824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04048" y="2708920"/>
            <a:ext cx="20614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951820" y="386104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83042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764704"/>
            <a:ext cx="5544616" cy="5040560"/>
          </a:xfrm>
        </p:spPr>
        <p:txBody>
          <a:bodyPr>
            <a:normAutofit fontScale="92500" lnSpcReduction="20000"/>
          </a:bodyPr>
          <a:lstStyle/>
          <a:p>
            <a:pPr marL="68580" lvl="0" indent="0">
              <a:buNone/>
            </a:pPr>
            <a:r>
              <a:rPr lang="ru-RU" sz="3200" b="1" dirty="0"/>
              <a:t>Модальные </a:t>
            </a:r>
            <a:r>
              <a:rPr lang="ru-RU" sz="3200" b="1" dirty="0" smtClean="0"/>
              <a:t>значения</a:t>
            </a:r>
            <a:endParaRPr lang="ru-RU" sz="3200" dirty="0"/>
          </a:p>
          <a:p>
            <a:pPr marL="68580" indent="0">
              <a:buNone/>
            </a:pPr>
            <a:endParaRPr lang="ru-RU" dirty="0"/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Утверждение</a:t>
            </a:r>
          </a:p>
          <a:p>
            <a:pPr marL="68580" indent="0">
              <a:buNone/>
            </a:pPr>
            <a:endParaRPr lang="ru-RU" dirty="0" smtClean="0"/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Повелительность </a:t>
            </a:r>
          </a:p>
          <a:p>
            <a:pPr marL="68580" indent="0">
              <a:buNone/>
            </a:pPr>
            <a:r>
              <a:rPr lang="ru-RU" dirty="0" smtClean="0"/>
              <a:t>несколько </a:t>
            </a:r>
            <a:r>
              <a:rPr lang="ru-RU" dirty="0"/>
              <a:t>меняется характер движения в </a:t>
            </a:r>
            <a:r>
              <a:rPr lang="ru-RU" dirty="0" smtClean="0"/>
              <a:t>жесте</a:t>
            </a:r>
          </a:p>
          <a:p>
            <a:pPr marL="68580" indent="0">
              <a:buNone/>
            </a:pPr>
            <a:endParaRPr lang="ru-RU" dirty="0" smtClean="0"/>
          </a:p>
          <a:p>
            <a:pPr marL="525780" indent="-457200">
              <a:buFont typeface="+mj-lt"/>
              <a:buAutoNum type="arabicPeriod" startAt="3"/>
            </a:pPr>
            <a:r>
              <a:rPr lang="ru-RU" dirty="0" smtClean="0"/>
              <a:t>Желательность </a:t>
            </a:r>
          </a:p>
          <a:p>
            <a:pPr marL="68580" indent="0">
              <a:buNone/>
            </a:pPr>
            <a:r>
              <a:rPr lang="ru-RU" dirty="0" smtClean="0"/>
              <a:t>включается </a:t>
            </a:r>
            <a:r>
              <a:rPr lang="ru-RU" dirty="0"/>
              <a:t>жест, образованный слиянием дактилем -б- и -ы-, </a:t>
            </a:r>
            <a:r>
              <a:rPr lang="ru-RU" dirty="0" smtClean="0"/>
              <a:t>(БЫ) </a:t>
            </a:r>
            <a:r>
              <a:rPr lang="ru-RU" dirty="0"/>
              <a:t>(рис. 24</a:t>
            </a:r>
            <a:r>
              <a:rPr lang="ru-RU" dirty="0" smtClean="0"/>
              <a:t>).</a:t>
            </a:r>
          </a:p>
          <a:p>
            <a:pPr marL="68580" indent="0" algn="ctr">
              <a:buNone/>
            </a:pPr>
            <a:endParaRPr lang="ru-RU" dirty="0"/>
          </a:p>
          <a:p>
            <a:pPr marL="525780" indent="-457200">
              <a:buFont typeface="+mj-lt"/>
              <a:buAutoNum type="arabicPeriod" startAt="4"/>
            </a:pPr>
            <a:r>
              <a:rPr lang="ru-RU" dirty="0" smtClean="0"/>
              <a:t>Условность </a:t>
            </a:r>
          </a:p>
          <a:p>
            <a:pPr marL="68580" indent="0">
              <a:buNone/>
            </a:pPr>
            <a:r>
              <a:rPr lang="ru-RU" dirty="0" smtClean="0"/>
              <a:t>жест </a:t>
            </a:r>
            <a:r>
              <a:rPr lang="ru-RU" dirty="0"/>
              <a:t>ЕСЛИ,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794650"/>
            <a:ext cx="1800199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ctr">
              <a:buNone/>
            </a:pPr>
            <a:r>
              <a:rPr lang="ru-RU" sz="1400" dirty="0"/>
              <a:t>'купить', 'купи', 'купил бы', 'если бы купил‘ </a:t>
            </a:r>
          </a:p>
          <a:p>
            <a:pPr marL="68580" indent="0" algn="ctr">
              <a:buNone/>
            </a:pPr>
            <a:r>
              <a:rPr lang="ru-RU" sz="1400" dirty="0" smtClean="0"/>
              <a:t>-</a:t>
            </a:r>
            <a:endParaRPr lang="ru-RU" sz="1400" dirty="0"/>
          </a:p>
          <a:p>
            <a:pPr marL="68580" indent="0" algn="ctr">
              <a:buNone/>
            </a:pPr>
            <a:r>
              <a:rPr lang="ru-RU" sz="1400" dirty="0"/>
              <a:t>жест-номинатив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76590" y="2276872"/>
            <a:ext cx="1800199" cy="14401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ctr">
              <a:buNone/>
            </a:pPr>
            <a:r>
              <a:rPr lang="ru-RU" sz="1400" dirty="0"/>
              <a:t>более резко; </a:t>
            </a:r>
            <a:r>
              <a:rPr lang="ru-RU" sz="1400" dirty="0" smtClean="0"/>
              <a:t>включается </a:t>
            </a:r>
            <a:r>
              <a:rPr lang="ru-RU" sz="1400" dirty="0"/>
              <a:t>«повелительная» мимика и пантомимика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48264" y="3212976"/>
            <a:ext cx="2016224" cy="17281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ctr">
              <a:buNone/>
            </a:pPr>
            <a:r>
              <a:rPr lang="ru-RU" sz="1200" dirty="0"/>
              <a:t>БЫ ДЕНЬГИ У МЕНЯ ЕСТЬ ПОЕХАТЬ АВСТРАЛИЯ </a:t>
            </a:r>
          </a:p>
          <a:p>
            <a:pPr marL="68580" indent="0" algn="ctr">
              <a:buNone/>
            </a:pPr>
            <a:r>
              <a:rPr lang="ru-RU" sz="1400" dirty="0"/>
              <a:t>=</a:t>
            </a:r>
          </a:p>
          <a:p>
            <a:pPr marL="68580" indent="0" algn="ctr">
              <a:buNone/>
            </a:pPr>
            <a:r>
              <a:rPr lang="ru-RU" sz="1400" dirty="0"/>
              <a:t> «Если бы у меня были деньги, я бы поехал в Австралию».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81344" y="4548047"/>
            <a:ext cx="2395445" cy="21011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ctr">
              <a:buNone/>
            </a:pPr>
            <a:r>
              <a:rPr lang="ru-RU" sz="1100" dirty="0"/>
              <a:t>ЕСЛИ ПОГОДА ХОРОШАЯ ОТПРАВИТЬСЯ В ПОХОД. </a:t>
            </a:r>
          </a:p>
          <a:p>
            <a:pPr marL="68580" indent="0" algn="ctr">
              <a:buNone/>
            </a:pPr>
            <a:r>
              <a:rPr lang="ru-RU" sz="1200" dirty="0"/>
              <a:t>=</a:t>
            </a:r>
          </a:p>
          <a:p>
            <a:pPr marL="68580" indent="0" algn="ctr">
              <a:buNone/>
            </a:pPr>
            <a:r>
              <a:rPr lang="ru-RU" sz="1200" dirty="0"/>
              <a:t> соответствующая мимика и определенные пантомимические движения, которые в этом случае несут морфологическую нагрузку.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203848" y="1628800"/>
            <a:ext cx="182779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779912" y="2996952"/>
            <a:ext cx="11881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436096" y="4203866"/>
            <a:ext cx="1415966" cy="17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843808" y="5445224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84181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720" y="1556792"/>
            <a:ext cx="5184576" cy="381642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899592" y="908720"/>
            <a:ext cx="6777038" cy="350837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1800" dirty="0" smtClean="0"/>
              <a:t>слияние </a:t>
            </a:r>
            <a:r>
              <a:rPr lang="ru-RU" sz="1800" dirty="0"/>
              <a:t>дактилем -б- и -ы-, </a:t>
            </a:r>
          </a:p>
        </p:txBody>
      </p:sp>
    </p:spTree>
    <p:extLst>
      <p:ext uri="{BB962C8B-B14F-4D97-AF65-F5344CB8AC3E}">
        <p14:creationId xmlns:p14="http://schemas.microsoft.com/office/powerpoint/2010/main" xmlns="" val="2543918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620688"/>
            <a:ext cx="4896544" cy="5832648"/>
          </a:xfrm>
        </p:spPr>
        <p:txBody>
          <a:bodyPr>
            <a:normAutofit fontScale="70000" lnSpcReduction="20000"/>
          </a:bodyPr>
          <a:lstStyle/>
          <a:p>
            <a:pPr marL="68580" lvl="0" indent="0">
              <a:buNone/>
            </a:pPr>
            <a:r>
              <a:rPr lang="ru-RU" sz="2900" b="1" dirty="0"/>
              <a:t>Пространственные отношения</a:t>
            </a:r>
            <a:r>
              <a:rPr lang="ru-RU" sz="2900" dirty="0"/>
              <a:t> </a:t>
            </a:r>
          </a:p>
          <a:p>
            <a:r>
              <a:rPr lang="ru-RU" dirty="0"/>
              <a:t>Выражаются при помощи изменения </a:t>
            </a:r>
            <a:r>
              <a:rPr lang="ru-RU" i="1" dirty="0"/>
              <a:t>локализации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изменяются </a:t>
            </a:r>
            <a:r>
              <a:rPr lang="ru-RU" i="1" dirty="0"/>
              <a:t>качество </a:t>
            </a:r>
            <a:r>
              <a:rPr lang="ru-RU" i="1" dirty="0" smtClean="0"/>
              <a:t>движения</a:t>
            </a:r>
            <a:r>
              <a:rPr lang="ru-RU" dirty="0" smtClean="0"/>
              <a:t> </a:t>
            </a:r>
            <a:r>
              <a:rPr lang="ru-RU" dirty="0"/>
              <a:t>и</a:t>
            </a:r>
            <a:r>
              <a:rPr lang="ru-RU" i="1" dirty="0"/>
              <a:t> ориентация жеста</a:t>
            </a:r>
            <a:r>
              <a:rPr lang="ru-RU" dirty="0"/>
              <a:t>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 жест-номинатив СТУЛ = движение </a:t>
            </a:r>
            <a:r>
              <a:rPr lang="ru-RU" dirty="0"/>
              <a:t>отсутствует. </a:t>
            </a:r>
            <a:endParaRPr lang="ru-RU" dirty="0" smtClean="0"/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'опрокинутый </a:t>
            </a:r>
            <a:r>
              <a:rPr lang="ru-RU" dirty="0"/>
              <a:t>стул</a:t>
            </a:r>
            <a:r>
              <a:rPr lang="ru-RU" dirty="0" smtClean="0"/>
              <a:t>'(</a:t>
            </a:r>
            <a:r>
              <a:rPr lang="ru-RU" dirty="0"/>
              <a:t>рис. 25). </a:t>
            </a:r>
            <a:endParaRPr lang="ru-RU" dirty="0" smtClean="0"/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'стулья </a:t>
            </a:r>
            <a:r>
              <a:rPr lang="ru-RU" dirty="0"/>
              <a:t>расположены напротив друг друга' (рис. 26).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( </a:t>
            </a:r>
            <a:r>
              <a:rPr lang="ru-RU" dirty="0"/>
              <a:t>'множественность' передано показом жеста СТУЛ дву­мя руками.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Если речь идет о предметах, присутствующих при разговоре, способ исполнения жеста </a:t>
            </a:r>
            <a:r>
              <a:rPr lang="ru-RU" dirty="0" smtClean="0"/>
              <a:t>отражает </a:t>
            </a:r>
            <a:r>
              <a:rPr lang="ru-RU" dirty="0"/>
              <a:t>реальное про­странственное расположение объектов.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26144" y="759024"/>
            <a:ext cx="2304256" cy="12961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ctr">
              <a:buNone/>
            </a:pPr>
            <a:r>
              <a:rPr lang="ru-RU" sz="1200" dirty="0"/>
              <a:t>СТУЛ левее или правее нейтрального пространства </a:t>
            </a:r>
          </a:p>
          <a:p>
            <a:pPr marL="68580" indent="0" algn="ctr">
              <a:buNone/>
            </a:pPr>
            <a:r>
              <a:rPr lang="ru-RU" sz="1200" dirty="0"/>
              <a:t>=</a:t>
            </a:r>
          </a:p>
          <a:p>
            <a:pPr marL="68580" indent="0" algn="ctr">
              <a:buNone/>
            </a:pPr>
            <a:r>
              <a:rPr lang="ru-RU" sz="1200" dirty="0"/>
              <a:t>'стул находится слева' от говорящего. </a:t>
            </a:r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r="50000"/>
          <a:stretch/>
        </p:blipFill>
        <p:spPr bwMode="auto">
          <a:xfrm>
            <a:off x="7092280" y="4221088"/>
            <a:ext cx="1944216" cy="244827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104" y="2211502"/>
            <a:ext cx="1872208" cy="246398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cxnSp>
        <p:nvCxnSpPr>
          <p:cNvPr id="8" name="Прямая со стрелкой 7"/>
          <p:cNvCxnSpPr/>
          <p:nvPr/>
        </p:nvCxnSpPr>
        <p:spPr>
          <a:xfrm>
            <a:off x="3779912" y="2960948"/>
            <a:ext cx="1656184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211960" y="4221088"/>
            <a:ext cx="266631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211960" y="1196752"/>
            <a:ext cx="133315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93209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836712"/>
            <a:ext cx="7776864" cy="5184576"/>
          </a:xfrm>
        </p:spPr>
        <p:txBody>
          <a:bodyPr>
            <a:normAutofit fontScale="70000" lnSpcReduction="20000"/>
          </a:bodyPr>
          <a:lstStyle/>
          <a:p>
            <a:pPr marL="68580" lvl="0" indent="0">
              <a:buNone/>
            </a:pPr>
            <a:r>
              <a:rPr lang="ru-RU" sz="2800" b="1" dirty="0"/>
              <a:t>Количественные отношения</a:t>
            </a:r>
            <a:r>
              <a:rPr lang="ru-RU" sz="2800" dirty="0"/>
              <a:t> </a:t>
            </a:r>
            <a:endParaRPr lang="ru-RU" sz="2800" dirty="0" smtClean="0"/>
          </a:p>
          <a:p>
            <a:pPr marL="68580" lvl="0" indent="0">
              <a:buNone/>
            </a:pPr>
            <a:endParaRPr lang="ru-RU" sz="2800" dirty="0"/>
          </a:p>
          <a:p>
            <a:pPr marL="68580" indent="0">
              <a:buNone/>
            </a:pPr>
            <a:r>
              <a:rPr lang="ru-RU" dirty="0"/>
              <a:t>выражаются в РЖЯ по-разному. </a:t>
            </a:r>
          </a:p>
          <a:p>
            <a:r>
              <a:rPr lang="ru-RU" dirty="0" smtClean="0"/>
              <a:t>жесты, обозначаю­щие </a:t>
            </a:r>
            <a:r>
              <a:rPr lang="ru-RU" dirty="0"/>
              <a:t>количество,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схожа конфигурация </a:t>
            </a:r>
          </a:p>
          <a:p>
            <a:pPr>
              <a:buFontTx/>
              <a:buChar char="-"/>
            </a:pPr>
            <a:r>
              <a:rPr lang="ru-RU" dirty="0" smtClean="0"/>
              <a:t>отличается </a:t>
            </a:r>
            <a:r>
              <a:rPr lang="ru-RU" dirty="0"/>
              <a:t>характе­р </a:t>
            </a:r>
            <a:r>
              <a:rPr lang="ru-RU" dirty="0" smtClean="0"/>
              <a:t>движения (</a:t>
            </a:r>
            <a:r>
              <a:rPr lang="ru-RU" dirty="0"/>
              <a:t>рис. 27-30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 smtClean="0"/>
              <a:t>инкорпорация жеста</a:t>
            </a:r>
          </a:p>
          <a:p>
            <a:pPr marL="68580" indent="0">
              <a:buNone/>
            </a:pPr>
            <a:r>
              <a:rPr lang="ru-RU" dirty="0" smtClean="0"/>
              <a:t>= сложные </a:t>
            </a:r>
            <a:r>
              <a:rPr lang="ru-RU" dirty="0"/>
              <a:t>состав­ные жесты,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(ТРИ </a:t>
            </a:r>
            <a:r>
              <a:rPr lang="ru-RU" dirty="0"/>
              <a:t>ЧАСА, ПЯТЬ МЕСЯ­ЦЕВ, ДВА </a:t>
            </a:r>
            <a:r>
              <a:rPr lang="ru-RU" dirty="0" smtClean="0"/>
              <a:t>КИЛОГРАММА)</a:t>
            </a:r>
          </a:p>
          <a:p>
            <a:pPr marL="68580" indent="0">
              <a:buNone/>
            </a:pPr>
            <a:endParaRPr lang="ru-RU" dirty="0"/>
          </a:p>
          <a:p>
            <a:r>
              <a:rPr lang="ru-RU" dirty="0"/>
              <a:t> «Степень сравнения» </a:t>
            </a:r>
            <a:r>
              <a:rPr lang="ru-RU" dirty="0" smtClean="0"/>
              <a:t>в </a:t>
            </a:r>
            <a:r>
              <a:rPr lang="ru-RU" dirty="0"/>
              <a:t>РЖЯ 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Смыслы </a:t>
            </a:r>
            <a:r>
              <a:rPr lang="ru-RU" dirty="0"/>
              <a:t>'красный', 'краснее, более крас­ный', 'самый красный' в РЖЯ пе­редаются так: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1) жест-номинатив</a:t>
            </a:r>
            <a:r>
              <a:rPr lang="ru-RU" dirty="0"/>
              <a:t>;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smtClean="0"/>
              <a:t>жест-номинатив + один </a:t>
            </a:r>
            <a:r>
              <a:rPr lang="ru-RU" dirty="0"/>
              <a:t>специальный жест и изменяется мимика;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3</a:t>
            </a:r>
            <a:r>
              <a:rPr lang="ru-RU" dirty="0"/>
              <a:t>) резко увеличивается интенсивность и длительность движения в допол­нительном жесте и соответствен­но — </a:t>
            </a:r>
            <a:r>
              <a:rPr lang="ru-RU" dirty="0" smtClean="0"/>
              <a:t>мимика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2241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3768" y="3635177"/>
            <a:ext cx="4248472" cy="281680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650" y="703262"/>
            <a:ext cx="4139952" cy="288032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 rotWithShape="1">
          <a:blip r:embed="rId4"/>
          <a:srcRect l="50000"/>
          <a:stretch/>
        </p:blipFill>
        <p:spPr bwMode="auto">
          <a:xfrm>
            <a:off x="467544" y="692696"/>
            <a:ext cx="2016224" cy="288032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7834" y="715727"/>
            <a:ext cx="1980728" cy="289088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13035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764704"/>
            <a:ext cx="7488832" cy="5112568"/>
          </a:xfrm>
        </p:spPr>
        <p:txBody>
          <a:bodyPr>
            <a:normAutofit/>
          </a:bodyPr>
          <a:lstStyle/>
          <a:p>
            <a:pPr marL="68580" lvl="0" indent="0">
              <a:buNone/>
            </a:pPr>
            <a:r>
              <a:rPr lang="ru-RU" sz="2800" b="1" dirty="0"/>
              <a:t>Субъектно-объектные отноше­ния</a:t>
            </a:r>
            <a:r>
              <a:rPr lang="ru-RU" sz="2800" dirty="0"/>
              <a:t> </a:t>
            </a:r>
          </a:p>
          <a:p>
            <a:r>
              <a:rPr lang="ru-RU" dirty="0" smtClean="0"/>
              <a:t>Выра­жаются </a:t>
            </a:r>
            <a:r>
              <a:rPr lang="ru-RU" dirty="0"/>
              <a:t>способом исполнения же­ста. </a:t>
            </a:r>
            <a:endParaRPr lang="ru-RU" dirty="0" smtClean="0"/>
          </a:p>
          <a:p>
            <a:pPr marL="68580" indent="0" algn="ctr">
              <a:buNone/>
            </a:pPr>
            <a:r>
              <a:rPr lang="ru-RU" dirty="0" smtClean="0"/>
              <a:t>направления  движений = роли </a:t>
            </a:r>
            <a:r>
              <a:rPr lang="ru-RU" dirty="0"/>
              <a:t>субъекта и объекта.</a:t>
            </a: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Движение </a:t>
            </a:r>
            <a:r>
              <a:rPr lang="ru-RU" dirty="0"/>
              <a:t>от себя: ПОМОГАЮ, СМОТРЮ;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дви­жение </a:t>
            </a:r>
            <a:r>
              <a:rPr lang="ru-RU" dirty="0"/>
              <a:t>к себе: ПОМОГАЕТ МНЕ, СМОТРИШЬ НА МЕНЯ и др. </a:t>
            </a: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sz="2000" dirty="0" smtClean="0"/>
              <a:t>Например, УЧИТЬ</a:t>
            </a:r>
            <a:r>
              <a:rPr lang="ru-RU" sz="2000" dirty="0"/>
              <a:t>, УВАЖАТЬ, РАССКАЗЫ­ВАТЬ, ПОМОГАТЬ, СМОТРЕТЬ, СВЯЗЫВАТЬСЯ и др. 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995936" y="2569358"/>
            <a:ext cx="72008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7984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6192688" cy="50405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Парадигмы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065233" cy="449186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- жесты с одинаковой конфигурацией, но отличающих­ся по способу исполнения. </a:t>
            </a:r>
          </a:p>
          <a:p>
            <a:r>
              <a:rPr lang="ru-RU" dirty="0" smtClean="0"/>
              <a:t> </a:t>
            </a:r>
            <a:r>
              <a:rPr lang="ru-RU" dirty="0"/>
              <a:t>передают морфологические зна­чения при помощи изменения способа исполнения </a:t>
            </a:r>
          </a:p>
          <a:p>
            <a:pPr marL="68580" indent="0">
              <a:buNone/>
            </a:pPr>
            <a:r>
              <a:rPr lang="ru-RU" dirty="0" smtClean="0"/>
              <a:t>(</a:t>
            </a:r>
            <a:r>
              <a:rPr lang="ru-RU" dirty="0"/>
              <a:t>локализации, направления и качества </a:t>
            </a:r>
            <a:r>
              <a:rPr lang="ru-RU" dirty="0" smtClean="0"/>
              <a:t>движения).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 smtClean="0"/>
              <a:t>СМОТРЕТЬ </a:t>
            </a:r>
            <a:r>
              <a:rPr lang="ru-RU" dirty="0"/>
              <a:t>(рис. 34).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Варианты </a:t>
            </a:r>
            <a:r>
              <a:rPr lang="ru-RU" dirty="0"/>
              <a:t>жеста </a:t>
            </a:r>
            <a:r>
              <a:rPr lang="ru-RU" dirty="0" smtClean="0"/>
              <a:t>(рис.35-37):</a:t>
            </a:r>
          </a:p>
          <a:p>
            <a:pPr marL="68580" indent="0">
              <a:buNone/>
            </a:pPr>
            <a:r>
              <a:rPr lang="ru-RU" dirty="0" smtClean="0"/>
              <a:t>СМОТРЕТЬ</a:t>
            </a:r>
            <a:r>
              <a:rPr lang="ru-RU" dirty="0"/>
              <a:t>, СМОТРЮ (рис. 34) — движение от себя, этот жест совпадает с его начальной формой</a:t>
            </a:r>
            <a:r>
              <a:rPr lang="ru-RU" dirty="0" smtClean="0"/>
              <a:t>;</a:t>
            </a: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dirty="0"/>
              <a:t>СМОТРИШЬ, СМОТРИТ НА МЕНЯ (рис. 35) — движение к себе; </a:t>
            </a:r>
            <a:endParaRPr lang="ru-RU" dirty="0" smtClean="0"/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СМОТРЯТ </a:t>
            </a:r>
            <a:r>
              <a:rPr lang="ru-RU" dirty="0"/>
              <a:t>ДРУГ НА </a:t>
            </a:r>
            <a:r>
              <a:rPr lang="ru-RU" dirty="0" smtClean="0"/>
              <a:t>ДРУГА(рис</a:t>
            </a:r>
            <a:r>
              <a:rPr lang="ru-RU" dirty="0"/>
              <a:t>. 36)—движение двух рук навстречу друг другу; </a:t>
            </a:r>
            <a:endParaRPr lang="ru-RU" dirty="0" smtClean="0"/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ОСМАТРИВАЮ </a:t>
            </a:r>
            <a:r>
              <a:rPr lang="ru-RU" dirty="0"/>
              <a:t>(рис. 37) — рука со­вершает  круговое движение слева направо или движение сверху вниз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5027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752" y="836712"/>
            <a:ext cx="4536504" cy="54006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86259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635877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b="1" dirty="0" smtClean="0"/>
              <a:t>Регулярные способы передачи морфологических значений в жестовом языке </a:t>
            </a:r>
          </a:p>
          <a:p>
            <a:pPr>
              <a:buFontTx/>
              <a:buChar char="-"/>
            </a:pPr>
            <a:r>
              <a:rPr lang="ru-RU" b="1" dirty="0" smtClean="0"/>
              <a:t>множественность</a:t>
            </a:r>
            <a:r>
              <a:rPr lang="ru-RU" b="1" dirty="0"/>
              <a:t>, 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принадлежность</a:t>
            </a:r>
            <a:r>
              <a:rPr lang="ru-RU" b="1" dirty="0"/>
              <a:t>, 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модальность</a:t>
            </a:r>
            <a:r>
              <a:rPr lang="ru-RU" b="1" dirty="0"/>
              <a:t>, 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аспектуальность</a:t>
            </a:r>
            <a:r>
              <a:rPr lang="ru-RU" b="1" dirty="0"/>
              <a:t>, 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временные</a:t>
            </a:r>
            <a:r>
              <a:rPr lang="ru-RU" b="1" dirty="0"/>
              <a:t>, 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субъектно-объектные</a:t>
            </a:r>
            <a:r>
              <a:rPr lang="ru-RU" b="1" dirty="0"/>
              <a:t>, 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атрибутивные</a:t>
            </a:r>
            <a:r>
              <a:rPr lang="ru-RU" b="1" dirty="0"/>
              <a:t>, 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err="1" smtClean="0"/>
              <a:t>кванторные</a:t>
            </a:r>
            <a:r>
              <a:rPr lang="ru-RU" b="1" dirty="0" smtClean="0"/>
              <a:t> </a:t>
            </a:r>
            <a:r>
              <a:rPr lang="ru-RU" b="1" dirty="0"/>
              <a:t>отношения 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и </a:t>
            </a:r>
            <a:r>
              <a:rPr lang="ru-RU" b="1" dirty="0"/>
              <a:t>т.д.).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8443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052736"/>
            <a:ext cx="6849209" cy="4779893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ru-RU" dirty="0" smtClean="0"/>
              <a:t>жесты </a:t>
            </a:r>
            <a:r>
              <a:rPr lang="ru-RU" dirty="0"/>
              <a:t>исполняют </a:t>
            </a:r>
            <a:endParaRPr lang="ru-RU" dirty="0" smtClean="0"/>
          </a:p>
          <a:p>
            <a:r>
              <a:rPr lang="ru-RU" dirty="0" smtClean="0"/>
              <a:t>или </a:t>
            </a:r>
            <a:r>
              <a:rPr lang="ru-RU" dirty="0"/>
              <a:t>резко, однократно </a:t>
            </a:r>
            <a:r>
              <a:rPr lang="ru-RU" dirty="0" smtClean="0"/>
              <a:t>(рис.34</a:t>
            </a:r>
            <a:r>
              <a:rPr lang="ru-RU" dirty="0"/>
              <a:t>) - «</a:t>
            </a:r>
            <a:r>
              <a:rPr lang="ru-RU" i="1" dirty="0"/>
              <a:t>я посмотрела', 'взглянула</a:t>
            </a:r>
            <a:r>
              <a:rPr lang="ru-RU" dirty="0"/>
              <a:t>' и т.п.,  </a:t>
            </a:r>
            <a:endParaRPr lang="ru-RU" dirty="0" smtClean="0"/>
          </a:p>
          <a:p>
            <a:r>
              <a:rPr lang="ru-RU" dirty="0" smtClean="0"/>
              <a:t>или </a:t>
            </a:r>
            <a:r>
              <a:rPr lang="ru-RU" dirty="0"/>
              <a:t>замедленно, с некоторой задержкой, с большей амплитудой </a:t>
            </a:r>
            <a:r>
              <a:rPr lang="ru-RU" dirty="0" smtClean="0"/>
              <a:t>(рис.35</a:t>
            </a:r>
            <a:r>
              <a:rPr lang="ru-RU" dirty="0"/>
              <a:t>) - </a:t>
            </a:r>
            <a:r>
              <a:rPr lang="ru-RU" i="1" dirty="0"/>
              <a:t>'долго смотрят на меня' или 'смотрят на меня в течение длительного времени</a:t>
            </a:r>
            <a:r>
              <a:rPr lang="ru-RU" dirty="0"/>
              <a:t>'. </a:t>
            </a:r>
          </a:p>
          <a:p>
            <a:endParaRPr lang="ru-RU" dirty="0" smtClean="0"/>
          </a:p>
          <a:p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/>
              <a:t>Итак, в парадигму жеста </a:t>
            </a:r>
            <a:r>
              <a:rPr lang="ru-RU" dirty="0" smtClean="0"/>
              <a:t>могут входить </a:t>
            </a:r>
            <a:r>
              <a:rPr lang="ru-RU" dirty="0"/>
              <a:t>жесты, имею­щие некоторое общее основное значение.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но </a:t>
            </a:r>
            <a:r>
              <a:rPr lang="ru-RU" dirty="0"/>
              <a:t>они отличаются по способу исполнения движения (локализацией, направлением и качеством)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</a:t>
            </a:r>
            <a:r>
              <a:rPr lang="ru-RU" dirty="0"/>
              <a:t>, таким образом, передают различные морфологические значения.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9984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Таким образом,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РЖЯ </a:t>
            </a:r>
            <a:r>
              <a:rPr lang="ru-RU" dirty="0"/>
              <a:t>располагает широким набором специфических средств для выражения различных морфологических значений.</a:t>
            </a:r>
          </a:p>
          <a:p>
            <a:endParaRPr lang="ru-RU" dirty="0"/>
          </a:p>
        </p:txBody>
      </p:sp>
      <p:pic>
        <p:nvPicPr>
          <p:cNvPr id="1026" name="Picture 2" descr="&amp;Lcy;&amp;icy;&amp;chcy;&amp;ncy;&amp;ocy;&amp;iecy; &amp;rcy;&amp;acy;&amp;zcy;&amp;vcy;&amp;icy;&amp;tcy;&amp;icy;&amp;iecy;, &amp;icy;&amp;lcy;&amp;icy; &amp;ncy;&amp;acy;&amp;chcy;&amp;icy;&amp;ncy;&amp;acy;&amp;iecy;&amp;mcy; &amp;Ncy;&amp;Ocy;&amp;Vcy;&amp;Ucy;&amp;YUcy; &amp;ZHcy;&amp;Icy;&amp;Zcy;&amp;Ncy;&amp;SOFTcy; &amp;ncy;&amp;iecy; &amp;tcy;&amp;ocy;&amp;lcy;&amp;softcy;&amp;kcy;&amp;ocy; &amp;scy; &amp;pcy;&amp;ocy;&amp;ncy;&amp;iecy;&amp;dcy;&amp;iecy;&amp;lcy;&amp;softcy;&amp;ncy;&amp;icy;&amp;kcy;&amp;acy;:)) - &amp;Scy;&amp;tcy;&amp;rcy;&amp;acy;&amp;ncy;&amp;icy;&amp;tscy;&amp;acy; 414 - Littleone 2009-2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419100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9372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ru-RU" dirty="0" smtClean="0"/>
              <a:t>Спасибо за внимание! </a:t>
            </a:r>
            <a:endParaRPr lang="ru-RU" dirty="0"/>
          </a:p>
        </p:txBody>
      </p:sp>
      <p:pic>
        <p:nvPicPr>
          <p:cNvPr id="4" name="Рисунок 3" descr="&amp;icy;&amp;ncy;&amp;tcy;&amp;iecy;&amp;rcy;&amp;ncy;&amp;iecy;&amp;tcy; &amp;Zcy;&amp;acy;&amp;pcy;&amp;icy;&amp;scy;&amp;icy; &amp;scy; &amp;mcy;&amp;iecy;&amp;tcy;&amp;kcy;&amp;ocy;&amp;jcy; &amp;icy;&amp;ncy;&amp;tcy;&amp;iecy;&amp;rcy;&amp;ncy;&amp;iecy;&amp;tcy; &amp;Bcy;&amp;lcy;&amp;ocy;&amp;ncy;&amp;dcy;&amp;icy;&amp;ncy;&amp;kcy;&amp;acy; - &amp;ecy;&amp;tcy;&amp;ocy; &amp;ncy;&amp;iecy; &amp;pcy;&amp;rcy;&amp;ocy;&amp;scy;&amp;tcy;&amp;ocy; &amp;tscy;&amp;vcy;&amp;iecy;&amp;tcy; &amp;vcy;&amp;ocy;&amp;lcy;&amp;ocy;&amp;scy;. &amp;Ecy;&amp;tcy;&amp;ocy; &amp;iecy;&amp;shchcy;&amp;iecy; &amp;icy; &amp;acy;&amp;lcy;&amp;icy;&amp;bcy;&amp;icy;!!! : LiveInternet - &amp;Rcy;&amp;ocy;&amp;scy;&amp;scy;&amp;icy;&amp;jcy;&amp;scy;&amp;kcy;&amp;icy;&amp;jcy; &amp;Scy;&amp;iecy;&amp;rcy;&amp;vcy;&amp;icy;&amp;scy; &amp;Ocy;&amp;ncy;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806"/>
          <a:stretch/>
        </p:blipFill>
        <p:spPr bwMode="auto">
          <a:xfrm>
            <a:off x="6012160" y="3100184"/>
            <a:ext cx="2655072" cy="1600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3707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8092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u="sng" dirty="0" smtClean="0"/>
              <a:t>Два подхода по морфологии жестового языка.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64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827584" y="1268760"/>
            <a:ext cx="7632847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выделение классов </a:t>
            </a:r>
            <a:r>
              <a:rPr lang="ru-RU" dirty="0" err="1" smtClean="0"/>
              <a:t>жестовов</a:t>
            </a:r>
            <a:r>
              <a:rPr lang="ru-RU" dirty="0" smtClean="0"/>
              <a:t>, сопоставимых с частями речи в словесных языках: </a:t>
            </a:r>
          </a:p>
          <a:p>
            <a:pPr marL="68580" indent="0">
              <a:buNone/>
            </a:pPr>
            <a:r>
              <a:rPr lang="ru-RU" dirty="0" smtClean="0"/>
              <a:t>жесты-существительные, </a:t>
            </a:r>
          </a:p>
          <a:p>
            <a:pPr marL="68580" indent="0">
              <a:buNone/>
            </a:pPr>
            <a:r>
              <a:rPr lang="ru-RU" dirty="0" smtClean="0"/>
              <a:t>жесты-прилагательные, </a:t>
            </a:r>
          </a:p>
          <a:p>
            <a:pPr marL="68580" indent="0">
              <a:buNone/>
            </a:pPr>
            <a:r>
              <a:rPr lang="ru-RU" dirty="0" smtClean="0"/>
              <a:t>жесты-глаголы и др. </a:t>
            </a:r>
          </a:p>
          <a:p>
            <a:pPr marL="68580" indent="0">
              <a:buNone/>
            </a:pPr>
            <a:endParaRPr lang="ru-RU" dirty="0"/>
          </a:p>
          <a:p>
            <a:r>
              <a:rPr lang="ru-RU" dirty="0" smtClean="0"/>
              <a:t>группа жестов-существительных – </a:t>
            </a:r>
          </a:p>
          <a:p>
            <a:pPr marL="68580" indent="0">
              <a:buNone/>
            </a:pPr>
            <a:r>
              <a:rPr lang="ru-RU" dirty="0" smtClean="0"/>
              <a:t>МАТЬ, СТОЛ, КНИГА и т. д.; </a:t>
            </a:r>
          </a:p>
          <a:p>
            <a:r>
              <a:rPr lang="ru-RU" dirty="0" smtClean="0"/>
              <a:t>группа жестов-глаголов – </a:t>
            </a:r>
          </a:p>
          <a:p>
            <a:pPr marL="68580" indent="0">
              <a:buNone/>
            </a:pPr>
            <a:r>
              <a:rPr lang="ru-RU" dirty="0" smtClean="0"/>
              <a:t>УЧИТЬ, СПРАШИВАТЬ и др. </a:t>
            </a:r>
          </a:p>
          <a:p>
            <a:r>
              <a:rPr lang="ru-RU" b="1" dirty="0" smtClean="0"/>
              <a:t> (-) ? - </a:t>
            </a:r>
            <a:r>
              <a:rPr lang="ru-RU" dirty="0" smtClean="0"/>
              <a:t>жесты, обозначающие одновременно 'лыжник', 'ходить на лыжах', 'хождение на лыжах‘ или 'утюг', 'гладить' и 'глажение'? 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492" y="481236"/>
            <a:ext cx="7024744" cy="715516"/>
          </a:xfrm>
        </p:spPr>
        <p:txBody>
          <a:bodyPr/>
          <a:lstStyle/>
          <a:p>
            <a:r>
              <a:rPr lang="ru-RU" sz="2800" b="1" dirty="0"/>
              <a:t>1. Первый подход</a:t>
            </a:r>
            <a:r>
              <a:rPr lang="ru-RU" sz="2800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8192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0"/>
            <a:ext cx="7200916" cy="4923909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ru-RU" b="1" dirty="0" smtClean="0"/>
              <a:t>Формально-грамматические признаки</a:t>
            </a:r>
            <a:endParaRPr lang="ru-RU" dirty="0" smtClean="0"/>
          </a:p>
          <a:p>
            <a:r>
              <a:rPr lang="ru-RU" i="1" dirty="0" smtClean="0"/>
              <a:t>= качества </a:t>
            </a:r>
            <a:r>
              <a:rPr lang="ru-RU" i="1" dirty="0"/>
              <a:t>движения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исполнении жестов-существительных </a:t>
            </a:r>
            <a:r>
              <a:rPr lang="ru-RU" dirty="0" smtClean="0"/>
              <a:t>действия всегда </a:t>
            </a:r>
            <a:r>
              <a:rPr lang="ru-RU" dirty="0"/>
              <a:t>повторяющиеся и </a:t>
            </a:r>
            <a:r>
              <a:rPr lang="ru-RU" dirty="0" smtClean="0"/>
              <a:t>сдержанные. </a:t>
            </a:r>
          </a:p>
          <a:p>
            <a:r>
              <a:rPr lang="ru-RU" dirty="0" smtClean="0"/>
              <a:t>В жестах-глаголах движения могут </a:t>
            </a:r>
            <a:r>
              <a:rPr lang="ru-RU" dirty="0"/>
              <a:t>выполняться </a:t>
            </a:r>
            <a:r>
              <a:rPr lang="ru-RU" dirty="0" smtClean="0"/>
              <a:t>в </a:t>
            </a:r>
            <a:r>
              <a:rPr lang="ru-RU" dirty="0"/>
              <a:t>разных направлениях, </a:t>
            </a:r>
            <a:r>
              <a:rPr lang="ru-RU" dirty="0" smtClean="0"/>
              <a:t>в разном темпе. </a:t>
            </a:r>
          </a:p>
          <a:p>
            <a:r>
              <a:rPr lang="ru-RU" dirty="0" smtClean="0"/>
              <a:t>Но </a:t>
            </a:r>
            <a:r>
              <a:rPr lang="ru-RU" dirty="0"/>
              <a:t>выделенные признаки «работают» не на все жесты.</a:t>
            </a:r>
          </a:p>
          <a:p>
            <a:pPr marL="68580" indent="0">
              <a:buNone/>
            </a:pPr>
            <a:r>
              <a:rPr lang="ru-RU" dirty="0"/>
              <a:t>Т.е</a:t>
            </a:r>
            <a:r>
              <a:rPr lang="ru-RU" dirty="0" smtClean="0"/>
              <a:t>. этих </a:t>
            </a:r>
            <a:r>
              <a:rPr lang="ru-RU" dirty="0"/>
              <a:t>признаков </a:t>
            </a:r>
            <a:r>
              <a:rPr lang="ru-RU" dirty="0" smtClean="0"/>
              <a:t>не </a:t>
            </a:r>
            <a:r>
              <a:rPr lang="ru-RU" dirty="0"/>
              <a:t>достаточно. </a:t>
            </a:r>
            <a:endParaRPr lang="ru-RU" dirty="0" smtClean="0"/>
          </a:p>
          <a:p>
            <a:endParaRPr lang="ru-RU" dirty="0"/>
          </a:p>
          <a:p>
            <a:pPr marL="68580" indent="0">
              <a:buNone/>
            </a:pPr>
            <a:r>
              <a:rPr lang="ru-RU" dirty="0" smtClean="0"/>
              <a:t>Например</a:t>
            </a:r>
            <a:r>
              <a:rPr lang="ru-RU" dirty="0"/>
              <a:t>, </a:t>
            </a:r>
            <a:endParaRPr lang="ru-RU" dirty="0" smtClean="0"/>
          </a:p>
          <a:p>
            <a:pPr marL="68580" indent="0">
              <a:buNone/>
            </a:pPr>
            <a:r>
              <a:rPr lang="ru-RU" sz="2300" i="1" dirty="0" smtClean="0"/>
              <a:t>'медленно </a:t>
            </a:r>
            <a:r>
              <a:rPr lang="ru-RU" sz="2300" i="1" dirty="0"/>
              <a:t>ходить на лыжах</a:t>
            </a:r>
            <a:r>
              <a:rPr lang="ru-RU" dirty="0"/>
              <a:t>' - движения имеют большую амплитуду, выполняются замедленно. </a:t>
            </a:r>
            <a:endParaRPr lang="ru-RU" dirty="0" smtClean="0"/>
          </a:p>
          <a:p>
            <a:pPr marL="68580" indent="0">
              <a:buNone/>
            </a:pPr>
            <a:r>
              <a:rPr lang="ru-RU" sz="2300" i="1" dirty="0" smtClean="0"/>
              <a:t>'быстро </a:t>
            </a:r>
            <a:r>
              <a:rPr lang="ru-RU" sz="2300" i="1" dirty="0"/>
              <a:t>ходить на лыжах</a:t>
            </a:r>
            <a:r>
              <a:rPr lang="ru-RU" dirty="0"/>
              <a:t>' и '</a:t>
            </a:r>
            <a:r>
              <a:rPr lang="ru-RU" sz="2300" i="1" dirty="0"/>
              <a:t>лыжи</a:t>
            </a:r>
            <a:r>
              <a:rPr lang="ru-RU" dirty="0"/>
              <a:t>' - качество движения одинаковое. </a:t>
            </a:r>
            <a:r>
              <a:rPr lang="ru-RU" dirty="0" smtClean="0"/>
              <a:t>- ?</a:t>
            </a: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Следует </a:t>
            </a:r>
            <a:r>
              <a:rPr lang="ru-RU" dirty="0"/>
              <a:t>искать дополнительные признаки.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051720" y="5138291"/>
            <a:ext cx="864096" cy="289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7103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792088"/>
          </a:xfrm>
        </p:spPr>
        <p:txBody>
          <a:bodyPr>
            <a:noAutofit/>
          </a:bodyPr>
          <a:lstStyle/>
          <a:p>
            <a:r>
              <a:rPr lang="ru-RU" sz="2800" b="1" dirty="0"/>
              <a:t>2.</a:t>
            </a:r>
            <a:r>
              <a:rPr lang="ru-RU" sz="2800" dirty="0"/>
              <a:t> </a:t>
            </a:r>
            <a:r>
              <a:rPr lang="ru-RU" sz="2800" b="1" dirty="0"/>
              <a:t>Второй подход</a:t>
            </a:r>
            <a:r>
              <a:rPr lang="ru-RU" sz="28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/>
          </a:bodyPr>
          <a:lstStyle/>
          <a:p>
            <a:r>
              <a:rPr lang="ru-RU" dirty="0" smtClean="0"/>
              <a:t>по </a:t>
            </a:r>
            <a:r>
              <a:rPr lang="ru-RU" dirty="0"/>
              <a:t>принципу «от значения к форме»,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«</a:t>
            </a:r>
            <a:r>
              <a:rPr lang="ru-RU" dirty="0"/>
              <a:t>от смысла к тексту». </a:t>
            </a:r>
            <a:endParaRPr lang="ru-RU" dirty="0" smtClean="0"/>
          </a:p>
          <a:p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9081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6912768" cy="601136"/>
          </a:xfrm>
        </p:spPr>
        <p:txBody>
          <a:bodyPr>
            <a:normAutofit/>
          </a:bodyPr>
          <a:lstStyle/>
          <a:p>
            <a:r>
              <a:rPr lang="ru-RU" sz="3100" b="1" u="sng" dirty="0"/>
              <a:t>особенности морфологии </a:t>
            </a:r>
            <a:r>
              <a:rPr lang="ru-RU" sz="3100" b="1" u="sng" dirty="0" smtClean="0"/>
              <a:t>РЖЯ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5198002" cy="4680520"/>
          </a:xfrm>
        </p:spPr>
        <p:txBody>
          <a:bodyPr>
            <a:normAutofit fontScale="70000" lnSpcReduction="20000"/>
          </a:bodyPr>
          <a:lstStyle/>
          <a:p>
            <a:pPr marL="68580" lvl="0" indent="0" algn="ctr">
              <a:buNone/>
            </a:pPr>
            <a:r>
              <a:rPr lang="ru-RU" dirty="0" smtClean="0"/>
              <a:t>Значение '</a:t>
            </a:r>
            <a:r>
              <a:rPr lang="ru-RU" sz="3400" b="1" dirty="0" smtClean="0"/>
              <a:t>множественность</a:t>
            </a:r>
            <a:r>
              <a:rPr lang="en-US" b="1" dirty="0" smtClean="0"/>
              <a:t>’</a:t>
            </a:r>
            <a:r>
              <a:rPr lang="ru-RU" dirty="0" smtClean="0"/>
              <a:t> </a:t>
            </a:r>
          </a:p>
          <a:p>
            <a:pPr marL="68580" lvl="0" indent="0" algn="ctr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ru-RU" dirty="0"/>
              <a:t>передается </a:t>
            </a:r>
            <a:r>
              <a:rPr lang="ru-RU" dirty="0" smtClean="0"/>
              <a:t>двумя способами</a:t>
            </a:r>
            <a:r>
              <a:rPr lang="ru-RU" dirty="0"/>
              <a:t>:</a:t>
            </a:r>
          </a:p>
          <a:p>
            <a:pPr marL="525780" indent="-457200">
              <a:buFont typeface="+mj-lt"/>
              <a:buAutoNum type="arabicPeriod"/>
            </a:pPr>
            <a:r>
              <a:rPr lang="ru-RU" u="sng" dirty="0" smtClean="0"/>
              <a:t>аналитический</a:t>
            </a:r>
            <a:r>
              <a:rPr lang="ru-RU" dirty="0"/>
              <a:t>. </a:t>
            </a:r>
            <a:endParaRPr lang="ru-RU" dirty="0" smtClean="0"/>
          </a:p>
          <a:p>
            <a:pPr marL="525780" indent="-457200">
              <a:buFont typeface="+mj-lt"/>
              <a:buAutoNum type="arabicPeriod"/>
            </a:pP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/>
              <a:t>жесту-номинативу </a:t>
            </a:r>
            <a:r>
              <a:rPr lang="ru-RU" dirty="0" smtClean="0"/>
              <a:t>добавляются </a:t>
            </a:r>
            <a:r>
              <a:rPr lang="ru-RU" dirty="0"/>
              <a:t>специальный жест МНОГО или РАЗНЫЙ. </a:t>
            </a:r>
          </a:p>
          <a:p>
            <a:endParaRPr lang="ru-RU" dirty="0" smtClean="0"/>
          </a:p>
          <a:p>
            <a:r>
              <a:rPr lang="ru-RU" dirty="0" smtClean="0"/>
              <a:t>Дифференциация </a:t>
            </a:r>
            <a:r>
              <a:rPr lang="ru-RU" dirty="0"/>
              <a:t>конкретного значения </a:t>
            </a:r>
            <a:r>
              <a:rPr lang="ru-RU" dirty="0" smtClean="0"/>
              <a:t>осуществляется </a:t>
            </a:r>
            <a:r>
              <a:rPr lang="ru-RU" dirty="0"/>
              <a:t>с помощью контекста, </a:t>
            </a:r>
            <a:r>
              <a:rPr lang="ru-RU" dirty="0" err="1" smtClean="0"/>
              <a:t>конситуации</a:t>
            </a:r>
            <a:r>
              <a:rPr lang="ru-RU" dirty="0"/>
              <a:t>.</a:t>
            </a:r>
            <a:r>
              <a:rPr lang="ru-RU" dirty="0" smtClean="0"/>
              <a:t> </a:t>
            </a:r>
            <a:endParaRPr lang="ru-RU" dirty="0"/>
          </a:p>
          <a:p>
            <a:endParaRPr lang="ru-RU" u="sng" dirty="0" smtClean="0"/>
          </a:p>
          <a:p>
            <a:pPr marL="525780" indent="-457200">
              <a:buFont typeface="+mj-lt"/>
              <a:buAutoNum type="arabicPeriod" startAt="2"/>
            </a:pPr>
            <a:r>
              <a:rPr lang="ru-RU" u="sng" dirty="0" smtClean="0"/>
              <a:t>повторение </a:t>
            </a:r>
            <a:r>
              <a:rPr lang="ru-RU" u="sng" dirty="0"/>
              <a:t>жеста-номинатива</a:t>
            </a:r>
            <a:r>
              <a:rPr lang="ru-RU" dirty="0"/>
              <a:t>. </a:t>
            </a:r>
            <a:endParaRPr lang="ru-RU" dirty="0" smtClean="0"/>
          </a:p>
          <a:p>
            <a:pPr marL="525780" indent="-457200">
              <a:buFont typeface="+mj-lt"/>
              <a:buAutoNum type="arabicPeriod" startAt="2"/>
            </a:pPr>
            <a:endParaRPr lang="ru-RU" dirty="0"/>
          </a:p>
          <a:p>
            <a:r>
              <a:rPr lang="ru-RU" dirty="0" smtClean="0"/>
              <a:t>при </a:t>
            </a:r>
            <a:r>
              <a:rPr lang="ru-RU" dirty="0"/>
              <a:t>одноручных жестах </a:t>
            </a:r>
            <a:r>
              <a:rPr lang="ru-RU" dirty="0" smtClean="0"/>
              <a:t>для </a:t>
            </a:r>
            <a:r>
              <a:rPr lang="ru-RU" dirty="0"/>
              <a:t>передачи значения 'множественность' часто применяется </a:t>
            </a:r>
            <a:r>
              <a:rPr lang="ru-RU" dirty="0" smtClean="0"/>
              <a:t>исполнение жеста </a:t>
            </a:r>
            <a:r>
              <a:rPr lang="ru-RU" dirty="0"/>
              <a:t>двумя руками.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20542" y="5013176"/>
            <a:ext cx="2304256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err="1"/>
              <a:t>Конситуация</a:t>
            </a:r>
            <a:r>
              <a:rPr lang="ru-RU" sz="1200" dirty="0"/>
              <a:t>—ситуация, которая позволяет уточнить значение определённых слов в данном предложении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1484784"/>
            <a:ext cx="3073258" cy="12961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ctr">
              <a:buNone/>
            </a:pPr>
            <a:r>
              <a:rPr lang="ru-RU" sz="1400" b="1" dirty="0"/>
              <a:t>ДОМ МНОГО, ДЕРЕВО </a:t>
            </a:r>
            <a:r>
              <a:rPr lang="ru-RU" sz="1400" b="1" dirty="0" smtClean="0"/>
              <a:t>РАЗНЫЙ.</a:t>
            </a:r>
          </a:p>
          <a:p>
            <a:pPr marL="68580" indent="0" algn="ctr">
              <a:buNone/>
            </a:pPr>
            <a:r>
              <a:rPr lang="ru-RU" sz="2000" b="1" dirty="0" smtClean="0"/>
              <a:t>=</a:t>
            </a:r>
            <a:endParaRPr lang="ru-RU" sz="2000" b="1" dirty="0"/>
          </a:p>
          <a:p>
            <a:pPr marL="68580" indent="0" algn="ctr">
              <a:buNone/>
            </a:pPr>
            <a:r>
              <a:rPr lang="ru-RU" sz="1600" b="1" dirty="0"/>
              <a:t>'дома', </a:t>
            </a:r>
            <a:r>
              <a:rPr lang="ru-RU" sz="1600" b="1" dirty="0" smtClean="0"/>
              <a:t>'деревья‘.</a:t>
            </a:r>
            <a:endParaRPr lang="ru-RU" sz="2000" b="1" dirty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86770" y="3212976"/>
            <a:ext cx="2771800" cy="12961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ctr">
              <a:buNone/>
            </a:pPr>
            <a:r>
              <a:rPr lang="ru-RU" sz="1400" b="1" dirty="0"/>
              <a:t>ДЕРЕВО, РЕБЕНОК, БОЛТАТЬ, </a:t>
            </a:r>
            <a:r>
              <a:rPr lang="ru-RU" sz="1400" dirty="0"/>
              <a:t>повторенные несколько </a:t>
            </a:r>
            <a:r>
              <a:rPr lang="ru-RU" sz="1400" dirty="0" smtClean="0"/>
              <a:t>раз</a:t>
            </a:r>
            <a:endParaRPr lang="ru-RU" sz="1400" b="1" dirty="0"/>
          </a:p>
          <a:p>
            <a:pPr marL="68580" indent="0" algn="ctr">
              <a:buNone/>
            </a:pPr>
            <a:r>
              <a:rPr lang="ru-RU" b="1" dirty="0"/>
              <a:t>=</a:t>
            </a:r>
          </a:p>
          <a:p>
            <a:pPr marL="68580" indent="0" algn="ctr">
              <a:buNone/>
            </a:pPr>
            <a:r>
              <a:rPr lang="ru-RU" sz="1400" b="1" dirty="0"/>
              <a:t>'деревья', 'дети', 'болтают' </a:t>
            </a:r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>
            <a:off x="2699792" y="4149080"/>
            <a:ext cx="3420750" cy="1080120"/>
          </a:xfrm>
          <a:prstGeom prst="bentConnector3">
            <a:avLst>
              <a:gd name="adj1" fmla="val 8332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61917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673144"/>
          </a:xfrm>
        </p:spPr>
        <p:txBody>
          <a:bodyPr>
            <a:noAutofit/>
          </a:bodyPr>
          <a:lstStyle/>
          <a:p>
            <a:pPr lvl="0" algn="ctr"/>
            <a:r>
              <a:rPr lang="ru-RU" sz="2000" dirty="0">
                <a:solidFill>
                  <a:srgbClr val="FF0000"/>
                </a:solidFill>
              </a:rPr>
              <a:t>Значение '</a:t>
            </a:r>
            <a:r>
              <a:rPr lang="ru-RU" sz="2000" b="1" dirty="0">
                <a:solidFill>
                  <a:srgbClr val="FF0000"/>
                </a:solidFill>
              </a:rPr>
              <a:t>принадлежность' 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24744"/>
            <a:ext cx="5976663" cy="5184576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ru-RU" dirty="0" smtClean="0"/>
              <a:t>выражается </a:t>
            </a:r>
            <a:r>
              <a:rPr lang="ru-RU" dirty="0"/>
              <a:t>тремя </a:t>
            </a:r>
            <a:r>
              <a:rPr lang="ru-RU" dirty="0" smtClean="0"/>
              <a:t>способами</a:t>
            </a:r>
            <a:r>
              <a:rPr lang="ru-RU" dirty="0"/>
              <a:t>: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используется </a:t>
            </a:r>
            <a:r>
              <a:rPr lang="ru-RU" dirty="0"/>
              <a:t>специальный жест ПРИНАДЛЕЖАТЬ (ПРИНАДЛЕЖНОСТЬ) (рис. 14.). </a:t>
            </a:r>
            <a:endParaRPr lang="ru-RU" dirty="0" smtClean="0"/>
          </a:p>
          <a:p>
            <a:pPr marL="525780" indent="-457200">
              <a:buFont typeface="+mj-lt"/>
              <a:buAutoNum type="arabicPeriod"/>
            </a:pPr>
            <a:endParaRPr lang="ru-RU" dirty="0" smtClean="0"/>
          </a:p>
          <a:p>
            <a:pPr marL="525780" indent="-457200">
              <a:buFont typeface="+mj-lt"/>
              <a:buAutoNum type="arabicPeriod"/>
            </a:pPr>
            <a:endParaRPr lang="ru-RU" dirty="0"/>
          </a:p>
          <a:p>
            <a:pPr marL="525780" indent="-457200">
              <a:buFont typeface="+mj-lt"/>
              <a:buAutoNum type="arabicPeriod"/>
            </a:pPr>
            <a:endParaRPr lang="ru-RU" dirty="0" smtClean="0"/>
          </a:p>
          <a:p>
            <a:pPr marL="525780" indent="-457200">
              <a:buFont typeface="+mj-lt"/>
              <a:buAutoNum type="arabicPeriod" startAt="2"/>
            </a:pPr>
            <a:endParaRPr lang="ru-RU" dirty="0" smtClean="0"/>
          </a:p>
          <a:p>
            <a:pPr marL="525780" indent="-457200">
              <a:buFont typeface="+mj-lt"/>
              <a:buAutoNum type="arabicPeriod" startAt="2"/>
            </a:pPr>
            <a:r>
              <a:rPr lang="ru-RU" dirty="0" smtClean="0"/>
              <a:t>жесты </a:t>
            </a:r>
            <a:r>
              <a:rPr lang="ru-RU" dirty="0"/>
              <a:t>МОЙ, ТВОЙ, ВАШ, СВОЙ и т. д. </a:t>
            </a:r>
            <a:endParaRPr lang="ru-RU" dirty="0" smtClean="0"/>
          </a:p>
          <a:p>
            <a:pPr marL="525780" indent="-457200">
              <a:buFont typeface="+mj-lt"/>
              <a:buAutoNum type="arabicPeriod" startAt="3"/>
            </a:pPr>
            <a:r>
              <a:rPr lang="ru-RU" dirty="0" smtClean="0"/>
              <a:t>жеста </a:t>
            </a:r>
            <a:r>
              <a:rPr lang="ru-RU" dirty="0"/>
              <a:t>ПРЕДНАЗНАЧЕНИЕ (рис. 15</a:t>
            </a:r>
            <a:r>
              <a:rPr lang="ru-RU" dirty="0" smtClean="0"/>
              <a:t>).</a:t>
            </a:r>
          </a:p>
          <a:p>
            <a:pPr marL="68580" indent="0">
              <a:buNone/>
            </a:pPr>
            <a:r>
              <a:rPr lang="ru-RU" dirty="0" smtClean="0"/>
              <a:t>способ </a:t>
            </a:r>
            <a:r>
              <a:rPr lang="ru-RU" dirty="0"/>
              <a:t>выражения </a:t>
            </a:r>
            <a:r>
              <a:rPr lang="ru-RU" dirty="0" smtClean="0"/>
              <a:t>потенциальной принадлежности. </a:t>
            </a:r>
          </a:p>
          <a:p>
            <a:pPr marL="6858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Место </a:t>
            </a:r>
            <a:r>
              <a:rPr lang="ru-RU" dirty="0"/>
              <a:t>исполнение локализация таких жестов, как  ТВОЙ, ЕГО, ПРЕДНАЗНАЧЕНИЕ, зависит от </a:t>
            </a:r>
            <a:r>
              <a:rPr lang="ru-RU" dirty="0" err="1"/>
              <a:t>конситуации</a:t>
            </a:r>
            <a:r>
              <a:rPr lang="ru-RU" dirty="0"/>
              <a:t> общения.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3934" y="1844824"/>
            <a:ext cx="5148064" cy="1008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ctr">
              <a:buNone/>
            </a:pPr>
            <a:r>
              <a:rPr lang="ru-RU" sz="1200" dirty="0"/>
              <a:t>КНИГА, ДЕВОЧКА ПРИНАДЛЕЖНОСТЬ и ЗАВОД ПРИНАДЛЕЖНОСТЬ ЛАГЕРЬ</a:t>
            </a:r>
          </a:p>
          <a:p>
            <a:pPr marL="68580" indent="0" algn="ctr">
              <a:buNone/>
            </a:pPr>
            <a:r>
              <a:rPr lang="ru-RU" sz="1400" dirty="0"/>
              <a:t> = </a:t>
            </a:r>
          </a:p>
          <a:p>
            <a:pPr marL="68580" indent="0" algn="ctr">
              <a:buNone/>
            </a:pPr>
            <a:r>
              <a:rPr lang="ru-RU" sz="1400" dirty="0"/>
              <a:t>'книга девочки', 'заводской лагерь'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3934" y="4005064"/>
            <a:ext cx="5148064" cy="1008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ctr">
              <a:buNone/>
            </a:pPr>
            <a:r>
              <a:rPr lang="ru-RU" sz="1200" dirty="0"/>
              <a:t>ПОДАРОК МАМА ПРЕДНАЗНАЧЕНИЕ; ИГРУШКИ ПРЕДНАЗНАЧЕНИЕ ДЕТСКИЙ САД</a:t>
            </a:r>
          </a:p>
          <a:p>
            <a:pPr marL="68580" indent="0" algn="ctr">
              <a:buNone/>
            </a:pPr>
            <a:r>
              <a:rPr lang="ru-RU" sz="1200" dirty="0"/>
              <a:t>=</a:t>
            </a:r>
          </a:p>
          <a:p>
            <a:pPr marL="68580" indent="0" algn="ctr">
              <a:buNone/>
            </a:pPr>
            <a:r>
              <a:rPr lang="ru-RU" sz="1200" dirty="0"/>
              <a:t>'подарок для мамы', 'игрушки детскому саду'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763736"/>
            <a:ext cx="1800200" cy="237723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60232" y="3140968"/>
            <a:ext cx="1600200" cy="2257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89474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024744" cy="601136"/>
          </a:xfrm>
        </p:spPr>
        <p:txBody>
          <a:bodyPr>
            <a:normAutofit/>
          </a:bodyPr>
          <a:lstStyle/>
          <a:p>
            <a:pPr lvl="0"/>
            <a:r>
              <a:rPr lang="ru-RU" sz="2400" b="1" dirty="0">
                <a:solidFill>
                  <a:srgbClr val="FF0000"/>
                </a:solidFill>
              </a:rPr>
              <a:t>Временные </a:t>
            </a:r>
            <a:r>
              <a:rPr lang="ru-RU" sz="2400" dirty="0">
                <a:solidFill>
                  <a:srgbClr val="FF0000"/>
                </a:solidFill>
              </a:rPr>
              <a:t>значения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920879" cy="521496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1600" dirty="0" smtClean="0"/>
              <a:t>выражаются </a:t>
            </a:r>
            <a:r>
              <a:rPr lang="ru-RU" sz="1600" dirty="0"/>
              <a:t>двумя </a:t>
            </a:r>
            <a:r>
              <a:rPr lang="ru-RU" sz="1600" dirty="0" smtClean="0"/>
              <a:t>способами</a:t>
            </a:r>
            <a:r>
              <a:rPr lang="ru-RU" sz="1600" dirty="0"/>
              <a:t>. 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1600" dirty="0" smtClean="0"/>
              <a:t>жестами </a:t>
            </a:r>
            <a:r>
              <a:rPr lang="ru-RU" sz="1600" dirty="0"/>
              <a:t>БЫЛО, ЕСТЬ, БУДЕТ (рис. 16,  17, 18). </a:t>
            </a:r>
            <a:endParaRPr lang="ru-RU" sz="1600" dirty="0" smtClean="0"/>
          </a:p>
          <a:p>
            <a:pPr marL="525780" indent="-457200">
              <a:buFont typeface="+mj-lt"/>
              <a:buAutoNum type="arabicPeriod"/>
            </a:pPr>
            <a:endParaRPr lang="ru-RU" sz="1600" dirty="0" smtClean="0"/>
          </a:p>
          <a:p>
            <a:pPr marL="525780" indent="-457200">
              <a:buFont typeface="+mj-lt"/>
              <a:buAutoNum type="arabicPeriod"/>
            </a:pPr>
            <a:endParaRPr lang="ru-RU" sz="1600" dirty="0" smtClean="0"/>
          </a:p>
          <a:p>
            <a:pPr marL="68580" indent="0">
              <a:buNone/>
            </a:pPr>
            <a:endParaRPr lang="ru-RU" sz="1600" u="sng" dirty="0"/>
          </a:p>
          <a:p>
            <a:pPr marL="525780" indent="-457200">
              <a:buFont typeface="+mj-lt"/>
              <a:buAutoNum type="arabicPeriod" startAt="2"/>
            </a:pPr>
            <a:r>
              <a:rPr lang="ru-RU" sz="1600" dirty="0" smtClean="0"/>
              <a:t>жесты</a:t>
            </a:r>
            <a:r>
              <a:rPr lang="ru-RU" sz="1600" dirty="0"/>
              <a:t>, обозначающие время: ВЧЕРА, ЗАВТРА, ЧЕРЕЗ НЕДЕЛЮ и т.д</a:t>
            </a:r>
            <a:r>
              <a:rPr lang="ru-RU" sz="1600" dirty="0" smtClean="0"/>
              <a:t>.</a:t>
            </a:r>
            <a:endParaRPr lang="ru-RU" sz="1600" dirty="0"/>
          </a:p>
          <a:p>
            <a:pPr marL="525780" indent="-457200">
              <a:buFont typeface="+mj-lt"/>
              <a:buAutoNum type="arabicPeriod" startAt="2"/>
            </a:pPr>
            <a:r>
              <a:rPr lang="ru-RU" sz="1600" dirty="0" smtClean="0"/>
              <a:t>специальные </a:t>
            </a:r>
            <a:r>
              <a:rPr lang="ru-RU" sz="1600" dirty="0"/>
              <a:t>жесты ДАВНО и НЕДАВНО (рис. 19,20</a:t>
            </a:r>
            <a:r>
              <a:rPr lang="ru-RU" sz="1600" dirty="0" smtClean="0"/>
              <a:t>)</a:t>
            </a:r>
            <a:r>
              <a:rPr lang="ru-RU" sz="1600" dirty="0"/>
              <a:t> вместо жеста БЫЛО </a:t>
            </a:r>
            <a:r>
              <a:rPr lang="ru-RU" sz="1600" dirty="0" smtClean="0"/>
              <a:t>.</a:t>
            </a:r>
          </a:p>
          <a:p>
            <a:pPr marL="68580" indent="0">
              <a:buNone/>
            </a:pPr>
            <a:r>
              <a:rPr lang="ru-RU" sz="1600" dirty="0" smtClean="0"/>
              <a:t>когда </a:t>
            </a:r>
            <a:r>
              <a:rPr lang="ru-RU" sz="1600" dirty="0"/>
              <a:t>действие оценивается как происшедшее очень давно или, наоборот, сравнительно недавно, </a:t>
            </a:r>
          </a:p>
          <a:p>
            <a:pPr marL="525780" indent="-457200">
              <a:buFont typeface="+mj-lt"/>
              <a:buAutoNum type="arabicPeriod" startAt="4"/>
            </a:pPr>
            <a:r>
              <a:rPr lang="ru-RU" sz="1600" dirty="0" smtClean="0"/>
              <a:t>жест </a:t>
            </a:r>
            <a:r>
              <a:rPr lang="ru-RU" sz="1600" dirty="0"/>
              <a:t>'ближайшее будущее' (рис. 21). </a:t>
            </a:r>
            <a:endParaRPr lang="ru-RU" sz="1600" dirty="0" smtClean="0"/>
          </a:p>
          <a:p>
            <a:pPr marL="525780" indent="-457200">
              <a:buFont typeface="+mj-lt"/>
              <a:buAutoNum type="arabicPeriod" startAt="4"/>
            </a:pPr>
            <a:endParaRPr lang="ru-RU" sz="1600" dirty="0" smtClean="0"/>
          </a:p>
          <a:p>
            <a:pPr marL="68580" indent="0">
              <a:buNone/>
            </a:pPr>
            <a:endParaRPr lang="ru-RU" sz="1600" dirty="0" smtClean="0"/>
          </a:p>
          <a:p>
            <a:pPr marL="68580" indent="0">
              <a:buNone/>
            </a:pPr>
            <a:endParaRPr lang="ru-RU" sz="1600" dirty="0" smtClean="0"/>
          </a:p>
          <a:p>
            <a:pPr marL="525780" indent="-457200">
              <a:buFont typeface="+mj-lt"/>
              <a:buAutoNum type="arabicPeriod" startAt="5"/>
            </a:pPr>
            <a:r>
              <a:rPr lang="ru-RU" sz="1600" dirty="0" smtClean="0"/>
              <a:t>жест 'в это самое время' (рис. 22). </a:t>
            </a:r>
          </a:p>
          <a:p>
            <a:pPr marL="68580" indent="0" algn="ctr">
              <a:buNone/>
            </a:pPr>
            <a:endParaRPr lang="ru-RU" sz="1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1" y="1628800"/>
            <a:ext cx="4461823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ctr">
              <a:buNone/>
            </a:pPr>
            <a:r>
              <a:rPr lang="ru-RU" sz="1200" dirty="0"/>
              <a:t>РАБОТАТЬ БЫЛО и  РАБОТАТЬ БУДЕТ‘</a:t>
            </a:r>
          </a:p>
          <a:p>
            <a:pPr marL="68580" indent="0" algn="ctr">
              <a:buNone/>
            </a:pPr>
            <a:r>
              <a:rPr lang="ru-RU" sz="1200" dirty="0"/>
              <a:t>=</a:t>
            </a:r>
          </a:p>
          <a:p>
            <a:pPr marL="68580" indent="0" algn="ctr">
              <a:buNone/>
            </a:pPr>
            <a:r>
              <a:rPr lang="ru-RU" sz="1200" dirty="0"/>
              <a:t>работаю', 'работал', 'буду работать</a:t>
            </a:r>
            <a:r>
              <a:rPr lang="ru-RU" sz="1200" dirty="0" smtClean="0"/>
              <a:t>'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4196102"/>
            <a:ext cx="4461823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ctr">
              <a:buNone/>
            </a:pPr>
            <a:r>
              <a:rPr lang="ru-RU" sz="1100" dirty="0"/>
              <a:t>ВЗГЛЯД В ОКНО ПОТЕМНЕТЬ БЛИЖАЙШЕЕ БУДУЩЕЕ ДОЖДЬ </a:t>
            </a:r>
          </a:p>
          <a:p>
            <a:pPr marL="68580" indent="0" algn="ctr">
              <a:buNone/>
            </a:pPr>
            <a:r>
              <a:rPr lang="ru-RU" sz="1100" dirty="0"/>
              <a:t>=</a:t>
            </a:r>
          </a:p>
          <a:p>
            <a:pPr marL="68580" indent="0" algn="ctr">
              <a:buNone/>
            </a:pPr>
            <a:r>
              <a:rPr lang="ru-RU" sz="1200" dirty="0"/>
              <a:t>«небо потемнело, с минуты на минуту пойдет дождь».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5464383"/>
            <a:ext cx="4461823" cy="8033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ctr">
              <a:buNone/>
            </a:pPr>
            <a:r>
              <a:rPr lang="ru-RU" sz="1100" dirty="0"/>
              <a:t>СЕЙЧАС ПЯТЬ ЧАСОВ СОБАКА ГУЛЯТЬ В ЭТО САМОЕ ВРЕМЯ </a:t>
            </a:r>
          </a:p>
          <a:p>
            <a:pPr marL="68580" indent="0" algn="ctr">
              <a:buNone/>
            </a:pPr>
            <a:r>
              <a:rPr lang="ru-RU" sz="1200" dirty="0"/>
              <a:t>=</a:t>
            </a:r>
          </a:p>
          <a:p>
            <a:pPr marL="68580" indent="0" algn="ctr">
              <a:buNone/>
            </a:pPr>
            <a:r>
              <a:rPr lang="ru-RU" sz="1200" dirty="0"/>
              <a:t>Ответ на вопрос «Что делает мама?»</a:t>
            </a:r>
          </a:p>
        </p:txBody>
      </p:sp>
    </p:spTree>
    <p:extLst>
      <p:ext uri="{BB962C8B-B14F-4D97-AF65-F5344CB8AC3E}">
        <p14:creationId xmlns:p14="http://schemas.microsoft.com/office/powerpoint/2010/main" xmlns="" val="1062196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143</TotalTime>
  <Words>1173</Words>
  <Application>Microsoft Office PowerPoint</Application>
  <PresentationFormat>Экран (4:3)</PresentationFormat>
  <Paragraphs>220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Остин</vt:lpstr>
      <vt:lpstr>Морфология жестового языка. </vt:lpstr>
      <vt:lpstr>Слайд 2</vt:lpstr>
      <vt:lpstr>Два подхода по морфологии жестового языка. </vt:lpstr>
      <vt:lpstr>1. Первый подход </vt:lpstr>
      <vt:lpstr>Слайд 5</vt:lpstr>
      <vt:lpstr>2. Второй подход </vt:lpstr>
      <vt:lpstr>особенности морфологии РЖЯ</vt:lpstr>
      <vt:lpstr>Значение 'принадлежность'  </vt:lpstr>
      <vt:lpstr>Временные значения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Парадигмы</vt:lpstr>
      <vt:lpstr>Слайд 19</vt:lpstr>
      <vt:lpstr>Слайд 20</vt:lpstr>
      <vt:lpstr>Таким образом, 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Морфология жестового языка. </dc:title>
  <dc:creator>Anastasiya Savina</dc:creator>
  <cp:lastModifiedBy>XP GAME 2010</cp:lastModifiedBy>
  <cp:revision>21</cp:revision>
  <dcterms:created xsi:type="dcterms:W3CDTF">2014-12-19T17:21:09Z</dcterms:created>
  <dcterms:modified xsi:type="dcterms:W3CDTF">2015-01-03T16:13:21Z</dcterms:modified>
</cp:coreProperties>
</file>