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9" r:id="rId15"/>
    <p:sldId id="270" r:id="rId16"/>
    <p:sldId id="271" r:id="rId17"/>
    <p:sldId id="268" r:id="rId18"/>
    <p:sldId id="272" r:id="rId19"/>
    <p:sldId id="273" r:id="rId20"/>
    <p:sldId id="274" r:id="rId21"/>
    <p:sldId id="275" r:id="rId22"/>
    <p:sldId id="276" r:id="rId23"/>
    <p:sldId id="277" r:id="rId24"/>
    <p:sldId id="278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5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ABFB8-CB5F-4B7C-8569-734BDE1EF28B}" type="datetimeFigureOut">
              <a:rPr lang="ru-RU" smtClean="0"/>
              <a:t>10.11.2014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3DA92-D64F-4304-9C52-2F1EB693471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ABFB8-CB5F-4B7C-8569-734BDE1EF28B}" type="datetimeFigureOut">
              <a:rPr lang="ru-RU" smtClean="0"/>
              <a:t>10.11.2014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3DA92-D64F-4304-9C52-2F1EB693471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ABFB8-CB5F-4B7C-8569-734BDE1EF28B}" type="datetimeFigureOut">
              <a:rPr lang="ru-RU" smtClean="0"/>
              <a:t>10.11.2014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3DA92-D64F-4304-9C52-2F1EB693471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ABFB8-CB5F-4B7C-8569-734BDE1EF28B}" type="datetimeFigureOut">
              <a:rPr lang="ru-RU" smtClean="0"/>
              <a:t>10.11.2014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3DA92-D64F-4304-9C52-2F1EB693471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ABFB8-CB5F-4B7C-8569-734BDE1EF28B}" type="datetimeFigureOut">
              <a:rPr lang="ru-RU" smtClean="0"/>
              <a:t>10.11.2014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3DA92-D64F-4304-9C52-2F1EB693471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ABFB8-CB5F-4B7C-8569-734BDE1EF28B}" type="datetimeFigureOut">
              <a:rPr lang="ru-RU" smtClean="0"/>
              <a:t>10.11.2014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3DA92-D64F-4304-9C52-2F1EB693471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ABFB8-CB5F-4B7C-8569-734BDE1EF28B}" type="datetimeFigureOut">
              <a:rPr lang="ru-RU" smtClean="0"/>
              <a:t>10.11.2014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3DA92-D64F-4304-9C52-2F1EB693471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ABFB8-CB5F-4B7C-8569-734BDE1EF28B}" type="datetimeFigureOut">
              <a:rPr lang="ru-RU" smtClean="0"/>
              <a:t>10.11.2014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3DA92-D64F-4304-9C52-2F1EB693471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ABFB8-CB5F-4B7C-8569-734BDE1EF28B}" type="datetimeFigureOut">
              <a:rPr lang="ru-RU" smtClean="0"/>
              <a:t>10.11.2014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3DA92-D64F-4304-9C52-2F1EB693471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ABFB8-CB5F-4B7C-8569-734BDE1EF28B}" type="datetimeFigureOut">
              <a:rPr lang="ru-RU" smtClean="0"/>
              <a:t>10.11.2014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3DA92-D64F-4304-9C52-2F1EB693471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ABFB8-CB5F-4B7C-8569-734BDE1EF28B}" type="datetimeFigureOut">
              <a:rPr lang="ru-RU" smtClean="0"/>
              <a:t>10.11.2014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3DA92-D64F-4304-9C52-2F1EB693471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0ABFB8-CB5F-4B7C-8569-734BDE1EF28B}" type="datetimeFigureOut">
              <a:rPr lang="ru-RU" smtClean="0"/>
              <a:t>10.11.2014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B3DA92-D64F-4304-9C52-2F1EB693471C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dissolv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10.11.2014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353762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Психолого-педагогическое консультирование и помощь детям с ограниченными возможностями здоровья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Третий пункт консультирования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3. Психолого-педагогическое консультирование всех членов семьи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Формы:</a:t>
            </a:r>
          </a:p>
          <a:p>
            <a:pPr>
              <a:buFontTx/>
              <a:buChar char="-"/>
            </a:pPr>
            <a:r>
              <a:rPr lang="ru-RU" dirty="0" smtClean="0"/>
              <a:t>Индивидуальные</a:t>
            </a:r>
          </a:p>
          <a:p>
            <a:pPr>
              <a:buFontTx/>
              <a:buChar char="-"/>
            </a:pPr>
            <a:r>
              <a:rPr lang="ru-RU" dirty="0" smtClean="0"/>
              <a:t>Совместные</a:t>
            </a:r>
          </a:p>
          <a:p>
            <a:pPr>
              <a:buFontTx/>
              <a:buChar char="-"/>
            </a:pP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Нарушение внутрисемейных отношений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Нарушается взаимодействие с социумом (родственники и знакомые, врачи и дефектологи, педагоги). Наблюдается замыкание в своей семье, неадекватные реакции на врачебные и педагогические рекомендации, конфронтации с образовательными учреждениями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Искажение поведения родителей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Нарушаются супружеские отношения</a:t>
            </a:r>
          </a:p>
          <a:p>
            <a:r>
              <a:rPr lang="ru-RU" dirty="0" smtClean="0"/>
              <a:t>Искажение поведения и позиции отца (мужчина больше переживает социальные отзывы)</a:t>
            </a:r>
          </a:p>
          <a:p>
            <a:r>
              <a:rPr lang="ru-RU" dirty="0" smtClean="0"/>
              <a:t>Мужчина оказывается в положении «заброшенного»</a:t>
            </a:r>
          </a:p>
          <a:p>
            <a:r>
              <a:rPr lang="ru-RU" dirty="0" smtClean="0"/>
              <a:t>Нарушается репродуктивное поведение в семье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588792"/>
          </a:xfrm>
        </p:spPr>
        <p:txBody>
          <a:bodyPr>
            <a:normAutofit/>
          </a:bodyPr>
          <a:lstStyle/>
          <a:p>
            <a:r>
              <a:rPr lang="ru-RU" dirty="0" smtClean="0"/>
              <a:t>Отрицание диагноза и его необратимости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530352"/>
            <a:ext cx="8472518" cy="4898912"/>
          </a:xfrm>
        </p:spPr>
        <p:txBody>
          <a:bodyPr/>
          <a:lstStyle/>
          <a:p>
            <a:r>
              <a:rPr lang="ru-RU" dirty="0" smtClean="0"/>
              <a:t>Складывается неверное представление о больном ребенке</a:t>
            </a:r>
          </a:p>
          <a:p>
            <a:r>
              <a:rPr lang="ru-RU" dirty="0" smtClean="0"/>
              <a:t>Родители выдают понимание диагноза, но продолжают искать «хороших» врачей</a:t>
            </a:r>
          </a:p>
          <a:p>
            <a:r>
              <a:rPr lang="ru-RU" dirty="0" smtClean="0"/>
              <a:t>Степень семейной </a:t>
            </a:r>
            <a:r>
              <a:rPr lang="ru-RU" dirty="0" err="1" smtClean="0"/>
              <a:t>дезадаптации</a:t>
            </a:r>
            <a:r>
              <a:rPr lang="ru-RU" dirty="0" smtClean="0"/>
              <a:t> зависит от семейных ценностей, ценностных ориентаций каждого родителя 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От чего зависит эффективность консультирования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Профессионализм консультанта </a:t>
            </a:r>
          </a:p>
          <a:p>
            <a:r>
              <a:rPr lang="ru-RU" dirty="0" smtClean="0"/>
              <a:t>Личные и индивидуальные особенности консультируемых</a:t>
            </a:r>
          </a:p>
          <a:p>
            <a:r>
              <a:rPr lang="ru-RU" dirty="0" smtClean="0"/>
              <a:t>Структура межличностных отношений в семье, включая половые;</a:t>
            </a:r>
          </a:p>
          <a:p>
            <a:r>
              <a:rPr lang="ru-RU" dirty="0" smtClean="0"/>
              <a:t>Предубеждения и ожидания к самому консультированию;</a:t>
            </a:r>
          </a:p>
          <a:p>
            <a:r>
              <a:rPr lang="ru-RU" dirty="0" smtClean="0"/>
              <a:t>Эмоциональное состояние родителей на тот момент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ru-RU" dirty="0" smtClean="0"/>
              <a:t>Задача консультанта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42950" indent="-742950">
              <a:buNone/>
            </a:pPr>
            <a:r>
              <a:rPr lang="ru-RU" sz="3600" dirty="0" smtClean="0"/>
              <a:t>1.  Правильно оценить состояние родителей к моменту консультации</a:t>
            </a:r>
          </a:p>
          <a:p>
            <a:pPr marL="742950" indent="-742950">
              <a:buNone/>
            </a:pPr>
            <a:endParaRPr lang="ru-RU" sz="3600" dirty="0" smtClean="0"/>
          </a:p>
          <a:p>
            <a:pPr marL="514350" indent="-514350">
              <a:buNone/>
            </a:pPr>
            <a:r>
              <a:rPr lang="ru-RU" sz="3600" dirty="0" smtClean="0"/>
              <a:t>2. Внести необходимые коррективы в режим консультаций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Цель консультирования: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оптимизация </a:t>
            </a:r>
            <a:r>
              <a:rPr lang="ru-RU" dirty="0" smtClean="0"/>
              <a:t>внутрисемейных отношений через принятие родителями адекватных ролевых позиций по отношению к ребенку и друг </a:t>
            </a:r>
            <a:r>
              <a:rPr lang="ru-RU" dirty="0" smtClean="0"/>
              <a:t>другу;</a:t>
            </a:r>
          </a:p>
          <a:p>
            <a:r>
              <a:rPr lang="ru-RU" dirty="0" smtClean="0"/>
              <a:t>Обучение родителей навыкам вхождения в контакт с ребенком и воспитание его в соответствии с общепринятыми нормами поведения. 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ru-RU" dirty="0" smtClean="0"/>
              <a:t>Правильно!!!!!!!!!!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Снизить при необходимости требования к образовательному уровню</a:t>
            </a:r>
          </a:p>
          <a:p>
            <a:r>
              <a:rPr lang="ru-RU" dirty="0" smtClean="0"/>
              <a:t>Ни в коем случае не снижать требований в воспитательном отношении</a:t>
            </a:r>
          </a:p>
          <a:p>
            <a:r>
              <a:rPr lang="ru-RU" dirty="0" smtClean="0"/>
              <a:t>Как обычному ребенку прививать навыки самообслуживания, чистоты, вежливости, посильного труда, заботы о близких </a:t>
            </a:r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ru-RU" dirty="0" smtClean="0"/>
              <a:t>Распространенные ошибки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Родители преждевременно или усиленно учат письму, чтению и т.д., стремятся дать такое количество информации, который ребенок не в состоянии охватить</a:t>
            </a:r>
          </a:p>
          <a:p>
            <a:r>
              <a:rPr lang="ru-RU" dirty="0" smtClean="0"/>
              <a:t>Забывают о формировании навыков поведения и социально-бытовой жизни</a:t>
            </a:r>
          </a:p>
          <a:p>
            <a:r>
              <a:rPr lang="ru-RU" dirty="0" smtClean="0"/>
              <a:t>Излишни опекают, устраняя любые трудности от ребенка</a:t>
            </a:r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ru-RU" dirty="0" smtClean="0"/>
              <a:t>Два ребенка в семье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Полноценному ребенку уделяют мало внимания</a:t>
            </a:r>
          </a:p>
          <a:p>
            <a:r>
              <a:rPr lang="ru-RU" dirty="0" smtClean="0"/>
              <a:t>От него требуют постоянных уступок «больному»</a:t>
            </a:r>
          </a:p>
          <a:p>
            <a:r>
              <a:rPr lang="ru-RU" dirty="0" smtClean="0"/>
              <a:t>Поручают опекать его, не жаловаться на него и т.д.</a:t>
            </a:r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Это может привести к нервным срывам у здорового ребенка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ru-RU" dirty="0" smtClean="0"/>
              <a:t>Л. С. </a:t>
            </a:r>
            <a:r>
              <a:rPr lang="ru-RU" dirty="0" err="1" smtClean="0"/>
              <a:t>Выготский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«Традиционное воспитание детей с нарушениями развития расслаблено тенденциями жалости, отравлено ядом болезненности. Нужно не обкладывать подушками больное место, а открыть преодолению, компенсации широкий путь. Следует помнить, что судьбу личности, в конечном счете, решает не дефект, а его социальные последствия»</a:t>
            </a:r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ru-RU" dirty="0" smtClean="0"/>
              <a:t>Принципы консультирования семьи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None/>
            </a:pPr>
            <a:r>
              <a:rPr lang="ru-RU" dirty="0" smtClean="0"/>
              <a:t>1. Соблюдение интересов консультируемого ребенка: под его интересами подразумевается создание условий для получения соответствующего образования и воспитания в семье и в ОУ</a:t>
            </a:r>
          </a:p>
          <a:p>
            <a:pPr marL="514350" indent="-514350">
              <a:buNone/>
            </a:pPr>
            <a:r>
              <a:rPr lang="ru-RU" dirty="0" smtClean="0"/>
              <a:t>2. Щадящая форма сообщения диагноза: раскрыть родителям не только структуру дефекта, но прежде всего – положительные качества ребенка</a:t>
            </a:r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3. Учитывать условия жизни каждой семьи, её состав и культурный уровень.</a:t>
            </a:r>
          </a:p>
          <a:p>
            <a:pPr>
              <a:buNone/>
            </a:pPr>
            <a:r>
              <a:rPr lang="ru-RU" dirty="0" smtClean="0"/>
              <a:t>Это делается для того, чтобы советы не оказались трудновыполнимыми или у родителей не возникло чувство вины и собственной беспомощности. </a:t>
            </a:r>
          </a:p>
          <a:p>
            <a:pPr>
              <a:buNone/>
            </a:pPr>
            <a:r>
              <a:rPr lang="ru-RU" dirty="0" smtClean="0"/>
              <a:t>4. Коллективное консультирование семьи с предварительным индивидуальным консультированием. Лучший способ – провести занятие с ребенком в присутствии родителей</a:t>
            </a:r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ru-RU" dirty="0" smtClean="0"/>
              <a:t>Этапы консультирования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Подготовительный</a:t>
            </a:r>
          </a:p>
          <a:p>
            <a:r>
              <a:rPr lang="ru-RU" dirty="0" smtClean="0"/>
              <a:t>Настроечный</a:t>
            </a:r>
          </a:p>
          <a:p>
            <a:r>
              <a:rPr lang="ru-RU" dirty="0" smtClean="0"/>
              <a:t>Диагностический </a:t>
            </a:r>
          </a:p>
          <a:p>
            <a:r>
              <a:rPr lang="ru-RU" dirty="0" smtClean="0"/>
              <a:t>Рекомендательный </a:t>
            </a:r>
          </a:p>
          <a:p>
            <a:r>
              <a:rPr lang="ru-RU" dirty="0" smtClean="0"/>
              <a:t>Контрольный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ru-RU" dirty="0" smtClean="0"/>
              <a:t>Общая характеристика беседы с  родителями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530352"/>
            <a:ext cx="8472518" cy="4187952"/>
          </a:xfrm>
        </p:spPr>
        <p:txBody>
          <a:bodyPr/>
          <a:lstStyle/>
          <a:p>
            <a:r>
              <a:rPr lang="ru-RU" dirty="0" smtClean="0"/>
              <a:t>В ходе беседы нужно сформировать установку на совместный и разносторонний анализ проблем ребенка;</a:t>
            </a:r>
          </a:p>
          <a:p>
            <a:r>
              <a:rPr lang="ru-RU" dirty="0" smtClean="0"/>
              <a:t>Предупреждение о возникновении возможных трудностей и осложнениях;</a:t>
            </a:r>
          </a:p>
          <a:p>
            <a:r>
              <a:rPr lang="ru-RU" dirty="0" smtClean="0"/>
              <a:t>Снятие установки на ожидание </a:t>
            </a:r>
            <a:r>
              <a:rPr lang="ru-RU" smtClean="0"/>
              <a:t>немедленных результатов.</a:t>
            </a: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Основной принцип воспитания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Отношение к ним так, как к обычным детям</a:t>
            </a:r>
          </a:p>
          <a:p>
            <a:r>
              <a:rPr lang="ru-RU" dirty="0" smtClean="0"/>
              <a:t>Дети – все дети. Их развитие идет по общим законам</a:t>
            </a:r>
          </a:p>
          <a:p>
            <a:r>
              <a:rPr lang="ru-RU" dirty="0" smtClean="0"/>
              <a:t>«Детская ненормальность» есть продукт ненормальных общественных условий</a:t>
            </a:r>
          </a:p>
          <a:p>
            <a:r>
              <a:rPr lang="ru-RU" dirty="0" smtClean="0"/>
              <a:t>Причитания и вздохи лишь разрушают психику и ребенка, и воздыхателя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Добавочные функции семьи ребенка с ОВЗ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err="1" smtClean="0"/>
              <a:t>Абилитационно-реабилитационная</a:t>
            </a:r>
            <a:r>
              <a:rPr lang="ru-RU" dirty="0" smtClean="0"/>
              <a:t> – восстановление психофизического и социального статуса нетипичного ребенка, включение в социальную среду, приобщение к нормальной жизни и труду в пределах его возможностей;</a:t>
            </a:r>
          </a:p>
          <a:p>
            <a:r>
              <a:rPr lang="ru-RU" dirty="0" smtClean="0"/>
              <a:t>Корригирующая – исправление, ослабление или сглаживание недостатков психофизического развития детей с ОВЗ</a:t>
            </a:r>
          </a:p>
          <a:p>
            <a:r>
              <a:rPr lang="ru-RU" dirty="0" smtClean="0"/>
              <a:t>Компенсирующая – замещение, перестройка нарушенных функций организма, его приспособление к негативным   условиям жизнедеятельности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517354"/>
          </a:xfrm>
        </p:spPr>
        <p:txBody>
          <a:bodyPr>
            <a:normAutofit/>
          </a:bodyPr>
          <a:lstStyle/>
          <a:p>
            <a:r>
              <a:rPr lang="ru-RU" dirty="0" smtClean="0"/>
              <a:t>Главные задачи семьи ребенка с ОВЗ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Предупреждение конструирования у ребенка образа «Я больной»</a:t>
            </a:r>
          </a:p>
          <a:p>
            <a:r>
              <a:rPr lang="ru-RU" dirty="0" smtClean="0"/>
              <a:t>Препятствовать формированию у ребенка представлений о границах своих возможностей </a:t>
            </a:r>
          </a:p>
          <a:p>
            <a:r>
              <a:rPr lang="ru-RU" dirty="0" smtClean="0"/>
              <a:t>Побеждать или не показывать свои эмоциональные переживания по поводу ОВЗ ребенку</a:t>
            </a:r>
            <a:endParaRPr lang="ru-RU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ru-RU" dirty="0" smtClean="0"/>
              <a:t>Ожидания родителей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Специализированные детские сады дадут полную или частичную ближе к полной реабилитацию дефектов развития</a:t>
            </a:r>
          </a:p>
          <a:p>
            <a:r>
              <a:rPr lang="ru-RU" dirty="0" smtClean="0"/>
              <a:t>Детский сад решит вопрос выбора школы</a:t>
            </a:r>
          </a:p>
          <a:p>
            <a:r>
              <a:rPr lang="ru-RU" dirty="0" smtClean="0"/>
              <a:t>Специалисты сада помогут обоим родителям придти к единому пониманию возможностей ребенка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Несбывшиеся ожидания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530352"/>
            <a:ext cx="8643998" cy="4756036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ru-RU" dirty="0" smtClean="0"/>
              <a:t>Разочаровывают семью в профессионализме педагогов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>
                <a:solidFill>
                  <a:srgbClr val="FF0000"/>
                </a:solidFill>
              </a:rPr>
              <a:t>Вселяет неуверенность в будущем ребенка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>
                <a:solidFill>
                  <a:srgbClr val="FF0000"/>
                </a:solidFill>
              </a:rPr>
              <a:t>Подталкивают к конфликтам со всеми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>
                <a:solidFill>
                  <a:schemeClr val="bg1"/>
                </a:solidFill>
              </a:rPr>
              <a:t>Утрачивается объективная оценка своего ребенка и специалистов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Возникает стремление получить консультацию извне, всестороннюю «объективную» оценку способностей и возможностей своего ребенка 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ru-RU" dirty="0" smtClean="0"/>
              <a:t>Схема консультирования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530352"/>
            <a:ext cx="8715436" cy="4187952"/>
          </a:xfrm>
        </p:spPr>
        <p:txBody>
          <a:bodyPr/>
          <a:lstStyle/>
          <a:p>
            <a:pPr marL="514350" indent="-514350">
              <a:buNone/>
            </a:pPr>
            <a:r>
              <a:rPr lang="ru-RU" dirty="0" smtClean="0"/>
              <a:t> 1. </a:t>
            </a:r>
            <a:r>
              <a:rPr lang="ru-RU" sz="2400" dirty="0" smtClean="0"/>
              <a:t>Анализ жалоб и внутрисемейных отношений</a:t>
            </a:r>
          </a:p>
          <a:p>
            <a:pPr marL="514350" indent="-514350"/>
            <a:r>
              <a:rPr lang="ru-RU" sz="2400" dirty="0" smtClean="0"/>
              <a:t> консультант помогает точнее сформулировать жалобу, соотносит с возрастом ребенка, положением в семье.</a:t>
            </a:r>
          </a:p>
          <a:p>
            <a:pPr marL="514350" indent="-514350"/>
            <a:r>
              <a:rPr lang="ru-RU" sz="2400" dirty="0" smtClean="0"/>
              <a:t>Выясняет, кого ребенок слушается больше и почему; кто больше уделяет времени ребенку</a:t>
            </a:r>
          </a:p>
          <a:p>
            <a:pPr marL="514350" indent="-514350"/>
            <a:r>
              <a:rPr lang="ru-RU" sz="2400" dirty="0" smtClean="0"/>
              <a:t>Выясняет, посещает ли ребенок детский сад, культурный и социальный уровень семьи, наличие дополнительных заданий и т.д.  </a:t>
            </a:r>
            <a:endParaRPr lang="ru-RU" sz="2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498236" cy="1374478"/>
          </a:xfrm>
        </p:spPr>
        <p:txBody>
          <a:bodyPr>
            <a:normAutofit/>
          </a:bodyPr>
          <a:lstStyle/>
          <a:p>
            <a:r>
              <a:rPr lang="ru-RU" dirty="0" smtClean="0"/>
              <a:t>Второй пункт схемы консультирования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2. Комплексное </a:t>
            </a:r>
            <a:r>
              <a:rPr lang="ru-RU" dirty="0" err="1" smtClean="0"/>
              <a:t>психолого-медико-педагогическое</a:t>
            </a:r>
            <a:r>
              <a:rPr lang="ru-RU" dirty="0" smtClean="0"/>
              <a:t> исследование ребенка </a:t>
            </a:r>
          </a:p>
          <a:p>
            <a:r>
              <a:rPr lang="ru-RU" dirty="0" smtClean="0"/>
              <a:t>для уточнения диагноза </a:t>
            </a:r>
          </a:p>
          <a:p>
            <a:r>
              <a:rPr lang="ru-RU" dirty="0" smtClean="0"/>
              <a:t>установления социально-психологической структуры дефекта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После этого возможно дать рекомендации  по выбору траектории, методов обучения и воспитания </a:t>
            </a:r>
            <a:endParaRPr lang="ru-RU" dirty="0"/>
          </a:p>
        </p:txBody>
      </p:sp>
    </p:spTree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828</Words>
  <PresentationFormat>Экран (4:3)</PresentationFormat>
  <Paragraphs>97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23</vt:i4>
      </vt:variant>
    </vt:vector>
  </HeadingPairs>
  <TitlesOfParts>
    <vt:vector size="25" baseType="lpstr">
      <vt:lpstr>Специальное оформление</vt:lpstr>
      <vt:lpstr>Аспект</vt:lpstr>
      <vt:lpstr>Психолого-педагогическое консультирование и помощь детям с ограниченными возможностями здоровья</vt:lpstr>
      <vt:lpstr>Л. С. Выготский</vt:lpstr>
      <vt:lpstr>Основной принцип воспитания</vt:lpstr>
      <vt:lpstr>Добавочные функции семьи ребенка с ОВЗ</vt:lpstr>
      <vt:lpstr>Главные задачи семьи ребенка с ОВЗ</vt:lpstr>
      <vt:lpstr>Ожидания родителей</vt:lpstr>
      <vt:lpstr>Несбывшиеся ожидания</vt:lpstr>
      <vt:lpstr>Схема консультирования</vt:lpstr>
      <vt:lpstr>Второй пункт схемы консультирования</vt:lpstr>
      <vt:lpstr>Третий пункт консультирования</vt:lpstr>
      <vt:lpstr>Нарушение внутрисемейных отношений</vt:lpstr>
      <vt:lpstr>Искажение поведения родителей</vt:lpstr>
      <vt:lpstr>Отрицание диагноза и его необратимости</vt:lpstr>
      <vt:lpstr>От чего зависит эффективность консультирования</vt:lpstr>
      <vt:lpstr>Задача консультанта</vt:lpstr>
      <vt:lpstr>Цель консультирования: </vt:lpstr>
      <vt:lpstr>Правильно!!!!!!!!!!</vt:lpstr>
      <vt:lpstr>Распространенные ошибки</vt:lpstr>
      <vt:lpstr>Два ребенка в семье</vt:lpstr>
      <vt:lpstr>Принципы консультирования семьи</vt:lpstr>
      <vt:lpstr>Слайд 21</vt:lpstr>
      <vt:lpstr>Этапы консультирования</vt:lpstr>
      <vt:lpstr>Общая характеристика беседы с  родителями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Психолого-педагогическое консультирование и помощь детям с ограниченными возможностями здоровья</dc:title>
  <cp:lastModifiedBy>XP GAME 2010</cp:lastModifiedBy>
  <cp:revision>1</cp:revision>
  <dcterms:modified xsi:type="dcterms:W3CDTF">2014-11-10T16:49:35Z</dcterms:modified>
</cp:coreProperties>
</file>