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72" r:id="rId4"/>
    <p:sldId id="258" r:id="rId5"/>
    <p:sldId id="259" r:id="rId6"/>
    <p:sldId id="263" r:id="rId7"/>
    <p:sldId id="260" r:id="rId8"/>
    <p:sldId id="261" r:id="rId9"/>
    <p:sldId id="262" r:id="rId10"/>
    <p:sldId id="27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4" r:id="rId19"/>
    <p:sldId id="275" r:id="rId20"/>
    <p:sldId id="276" r:id="rId21"/>
    <p:sldId id="277" r:id="rId22"/>
    <p:sldId id="278" r:id="rId23"/>
    <p:sldId id="271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31" autoAdjust="0"/>
  </p:normalViewPr>
  <p:slideViewPr>
    <p:cSldViewPr>
      <p:cViewPr varScale="1">
        <p:scale>
          <a:sx n="74" d="100"/>
          <a:sy n="74" d="100"/>
        </p:scale>
        <p:origin x="-5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60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Коррекционная работа с глухими детьми с задержкой психического развития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Уровни интеллектуальной готовности к обучению в школе глухих детей с ЗПР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8183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Параметры готовности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Наглядно-образное и логическое мышление</a:t>
            </a:r>
          </a:p>
          <a:p>
            <a:r>
              <a:rPr lang="ru-RU" dirty="0" err="1" smtClean="0"/>
              <a:t>Перцептивная</a:t>
            </a:r>
            <a:r>
              <a:rPr lang="ru-RU" dirty="0" smtClean="0"/>
              <a:t> сфера</a:t>
            </a:r>
          </a:p>
          <a:p>
            <a:r>
              <a:rPr lang="ru-RU" dirty="0" smtClean="0"/>
              <a:t>Связная речь мелкая моторика рук</a:t>
            </a:r>
          </a:p>
          <a:p>
            <a:r>
              <a:rPr lang="ru-RU" dirty="0" smtClean="0"/>
              <a:t>Произвольность психических процессов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543956" cy="192882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Диагностика форм мышления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7209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Задание: самостоятельное строительство домиков из кубиков и складывание  круга из частей (+)</a:t>
            </a:r>
          </a:p>
          <a:p>
            <a:r>
              <a:rPr lang="ru-RU" dirty="0" smtClean="0"/>
              <a:t>строительство домиков из </a:t>
            </a:r>
            <a:r>
              <a:rPr lang="ru-RU" dirty="0" smtClean="0"/>
              <a:t>кубиков по чертежу (+)</a:t>
            </a:r>
          </a:p>
          <a:p>
            <a:endParaRPr lang="ru-RU" dirty="0" smtClean="0"/>
          </a:p>
          <a:p>
            <a:r>
              <a:rPr lang="ru-RU" dirty="0" smtClean="0"/>
              <a:t>строительство </a:t>
            </a:r>
            <a:r>
              <a:rPr lang="ru-RU" dirty="0" smtClean="0"/>
              <a:t>домиков из </a:t>
            </a:r>
            <a:r>
              <a:rPr lang="ru-RU" dirty="0" smtClean="0"/>
              <a:t>кубиков по рисунку (-): нецеленаправленные многократные пробы, учитывали цвет и форму и количество элементов, но не видят их пространственного соотношения. Помощь учителя после обводки принимают.</a:t>
            </a:r>
          </a:p>
          <a:p>
            <a:r>
              <a:rPr lang="ru-RU" dirty="0" smtClean="0"/>
              <a:t>Это свидетельствует о </a:t>
            </a:r>
            <a:r>
              <a:rPr lang="ru-RU" dirty="0" smtClean="0"/>
              <a:t> </a:t>
            </a:r>
            <a:r>
              <a:rPr lang="ru-RU" dirty="0" smtClean="0"/>
              <a:t>выраженном  недоразвитии зрительно-пространственном мышлении, </a:t>
            </a:r>
            <a:r>
              <a:rPr lang="ru-RU" dirty="0" err="1" smtClean="0"/>
              <a:t>несформированности</a:t>
            </a:r>
            <a:r>
              <a:rPr lang="ru-RU" dirty="0" smtClean="0"/>
              <a:t> наглядно-действенного анализа и элементарного синтеза.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Складывание круга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401080" cy="4038608"/>
          </a:xfrm>
        </p:spPr>
        <p:txBody>
          <a:bodyPr/>
          <a:lstStyle/>
          <a:p>
            <a:r>
              <a:rPr lang="ru-RU" b="1" dirty="0" smtClean="0"/>
              <a:t>Учитывается:</a:t>
            </a:r>
          </a:p>
          <a:p>
            <a:pPr>
              <a:buFontTx/>
              <a:buChar char="-"/>
            </a:pPr>
            <a:r>
              <a:rPr lang="ru-RU" b="1" dirty="0" smtClean="0"/>
              <a:t>Предвидение места частей, </a:t>
            </a:r>
          </a:p>
          <a:p>
            <a:pPr>
              <a:buFontTx/>
              <a:buChar char="-"/>
            </a:pPr>
            <a:r>
              <a:rPr lang="ru-RU" b="1" dirty="0" smtClean="0"/>
              <a:t>прилаживание «на глаз»</a:t>
            </a:r>
          </a:p>
          <a:p>
            <a:pPr>
              <a:buFontTx/>
              <a:buChar char="-"/>
            </a:pPr>
            <a:r>
              <a:rPr lang="ru-RU" b="1" dirty="0" smtClean="0"/>
              <a:t>Отсутствие или наличие лишних движений</a:t>
            </a:r>
          </a:p>
          <a:p>
            <a:pPr>
              <a:buFontTx/>
              <a:buChar char="-"/>
            </a:pPr>
            <a:r>
              <a:rPr lang="ru-RU" b="1" dirty="0" smtClean="0"/>
              <a:t>Объем помощи учителя</a:t>
            </a:r>
            <a:endParaRPr lang="ru-RU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Конструирование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Нескольких фигур по неразделенным образцам 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Для глухих детей с ЗПР эти задания очень трудны</a:t>
            </a:r>
          </a:p>
          <a:p>
            <a:pPr>
              <a:buNone/>
            </a:pPr>
            <a:r>
              <a:rPr lang="ru-RU" dirty="0" smtClean="0"/>
              <a:t>Все они нуждались в помощи</a:t>
            </a:r>
          </a:p>
          <a:p>
            <a:pPr>
              <a:buNone/>
            </a:pPr>
            <a:r>
              <a:rPr lang="ru-RU" dirty="0" smtClean="0"/>
              <a:t>Важно отследить «</a:t>
            </a:r>
            <a:r>
              <a:rPr lang="ru-RU" dirty="0" err="1" smtClean="0"/>
              <a:t>обучаемость</a:t>
            </a:r>
            <a:r>
              <a:rPr lang="ru-RU" dirty="0" smtClean="0"/>
              <a:t>» детей, что поможет обозначить зону ближайшего развития.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Перцептивная</a:t>
            </a:r>
            <a:r>
              <a:rPr lang="ru-RU" dirty="0" smtClean="0"/>
              <a:t> сфера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Отличия глухих с ЗПР от глухих с сохранным интеллектом:</a:t>
            </a:r>
          </a:p>
          <a:p>
            <a:pPr>
              <a:buFontTx/>
              <a:buChar char="-"/>
            </a:pPr>
            <a:r>
              <a:rPr lang="ru-RU" dirty="0" smtClean="0"/>
              <a:t>Трудности удержания </a:t>
            </a:r>
            <a:r>
              <a:rPr lang="ru-RU" dirty="0" err="1" smtClean="0"/>
              <a:t>звуко-буквенного</a:t>
            </a:r>
            <a:r>
              <a:rPr lang="ru-RU" dirty="0" smtClean="0"/>
              <a:t> состава</a:t>
            </a:r>
          </a:p>
          <a:p>
            <a:pPr>
              <a:buFontTx/>
              <a:buChar char="-"/>
            </a:pPr>
            <a:r>
              <a:rPr lang="ru-RU" dirty="0" smtClean="0"/>
              <a:t>Искажение состава слов, пропуски букв, перестановка слогов,</a:t>
            </a:r>
          </a:p>
          <a:p>
            <a:pPr>
              <a:buFontTx/>
              <a:buChar char="-"/>
            </a:pPr>
            <a:r>
              <a:rPr lang="ru-RU" dirty="0" smtClean="0"/>
              <a:t>Сохранение отдельных кусков из слов</a:t>
            </a:r>
          </a:p>
          <a:p>
            <a:pPr>
              <a:buFontTx/>
              <a:buChar char="-"/>
            </a:pPr>
            <a:r>
              <a:rPr lang="ru-RU" dirty="0" smtClean="0"/>
              <a:t>Смешение слов по значению;</a:t>
            </a:r>
          </a:p>
          <a:p>
            <a:pPr>
              <a:buFontTx/>
              <a:buChar char="-"/>
            </a:pPr>
            <a:r>
              <a:rPr lang="ru-RU" dirty="0" smtClean="0"/>
              <a:t>Лексический запас еще меньше: немногие существительные конкретного значения, единичные глаголы, отдельные прилагательные, наречия.</a:t>
            </a:r>
          </a:p>
          <a:p>
            <a:pPr>
              <a:buFontTx/>
              <a:buChar char="-"/>
            </a:pPr>
            <a:r>
              <a:rPr lang="ru-RU" dirty="0" smtClean="0"/>
              <a:t>Соотносит табличку с предметом, а самостоятельно назвать его не может;</a:t>
            </a:r>
          </a:p>
          <a:p>
            <a:pPr>
              <a:buFontTx/>
              <a:buChar char="-"/>
            </a:pPr>
            <a:r>
              <a:rPr lang="ru-RU" dirty="0" smtClean="0"/>
              <a:t>Ошибки в </a:t>
            </a:r>
            <a:r>
              <a:rPr lang="ru-RU" dirty="0" err="1" smtClean="0"/>
              <a:t>дактильных</a:t>
            </a:r>
            <a:r>
              <a:rPr lang="ru-RU" dirty="0" smtClean="0"/>
              <a:t> знаках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03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401080" cy="5467368"/>
          </a:xfrm>
        </p:spPr>
        <p:txBody>
          <a:bodyPr/>
          <a:lstStyle/>
          <a:p>
            <a:pPr>
              <a:buFontTx/>
              <a:buChar char="-"/>
            </a:pPr>
            <a:r>
              <a:rPr lang="ru-RU" dirty="0" smtClean="0"/>
              <a:t>В произношении множество нерегламентированных  замен</a:t>
            </a:r>
          </a:p>
          <a:p>
            <a:pPr>
              <a:buFontTx/>
              <a:buChar char="-"/>
            </a:pPr>
            <a:r>
              <a:rPr lang="ru-RU" dirty="0" smtClean="0"/>
              <a:t>Грубые нарушения в произношении: </a:t>
            </a:r>
            <a:r>
              <a:rPr lang="ru-RU" dirty="0" err="1" smtClean="0"/>
              <a:t>сонантность</a:t>
            </a:r>
            <a:r>
              <a:rPr lang="ru-RU" dirty="0" smtClean="0"/>
              <a:t>, призвуки, гнусавость, фальцет, призвуки, мычание и др.</a:t>
            </a:r>
          </a:p>
          <a:p>
            <a:pPr>
              <a:buFontTx/>
              <a:buChar char="-"/>
            </a:pPr>
            <a:r>
              <a:rPr lang="ru-RU" dirty="0" smtClean="0"/>
              <a:t>Картинки с сюжетом описывают бессвязно</a:t>
            </a:r>
          </a:p>
          <a:p>
            <a:pPr>
              <a:buFontTx/>
              <a:buChar char="-"/>
            </a:pPr>
            <a:r>
              <a:rPr lang="ru-RU" dirty="0" smtClean="0"/>
              <a:t>В письменной речи также простые перечисления увиденного на картинках</a:t>
            </a:r>
          </a:p>
          <a:p>
            <a:pPr>
              <a:buFontTx/>
              <a:buChar char="-"/>
            </a:pPr>
            <a:r>
              <a:rPr lang="ru-RU" dirty="0" smtClean="0"/>
              <a:t>На устные вопросы о себе отвечает в выученной последовательности</a:t>
            </a:r>
          </a:p>
          <a:p>
            <a:pPr>
              <a:buFontTx/>
              <a:buChar char="-"/>
            </a:pPr>
            <a:r>
              <a:rPr lang="ru-RU" dirty="0" smtClean="0"/>
              <a:t>На  письменные  те же вопросы отвечают лучше или даже хорошо.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Группировка предметов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 родовой принадлежности (+): раскладывают в кучки правильно</a:t>
            </a:r>
          </a:p>
          <a:p>
            <a:r>
              <a:rPr lang="ru-RU" dirty="0" smtClean="0"/>
              <a:t>Незнакомых слов (-), даже при многократных повторениях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Самостоятельная речь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 могут составить ни одной фразы верно (например, по серии картин «Шар улетел»)</a:t>
            </a:r>
          </a:p>
          <a:p>
            <a:r>
              <a:rPr lang="ru-RU" dirty="0" smtClean="0"/>
              <a:t>Не могут отвечать на вопрос «почему»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Это указывает на низкий уровень словесно-логического мышления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Математические задания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  </a:t>
            </a:r>
            <a:r>
              <a:rPr lang="ru-RU" dirty="0" err="1" smtClean="0"/>
              <a:t>пересчитывании</a:t>
            </a:r>
            <a:r>
              <a:rPr lang="ru-RU" dirty="0" smtClean="0"/>
              <a:t> предметов используют пальцы, двигают предметы</a:t>
            </a:r>
          </a:p>
          <a:p>
            <a:r>
              <a:rPr lang="ru-RU" dirty="0" smtClean="0"/>
              <a:t>Названия цифр не знают или называют с ошибками</a:t>
            </a:r>
          </a:p>
          <a:p>
            <a:r>
              <a:rPr lang="ru-RU" dirty="0" smtClean="0"/>
              <a:t>Задачи понимают, но решают только в пределах пяти</a:t>
            </a:r>
          </a:p>
          <a:p>
            <a:r>
              <a:rPr lang="ru-RU" dirty="0" smtClean="0"/>
              <a:t>Не знают слов «больше», «меньше», «равно»</a:t>
            </a:r>
          </a:p>
          <a:p>
            <a:r>
              <a:rPr lang="ru-RU" dirty="0" smtClean="0"/>
              <a:t>Группы предметов сравнивать самостоятельно не могут, путаются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79621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Определение </a:t>
            </a:r>
            <a:r>
              <a:rPr lang="ru-RU" b="1" dirty="0" smtClean="0"/>
              <a:t>понятия «задержка психического развития»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3538542"/>
          </a:xfrm>
        </p:spPr>
        <p:txBody>
          <a:bodyPr/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2643182"/>
            <a:ext cx="8001056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2000" b="1" dirty="0" smtClean="0"/>
              <a:t>Понятие «задержка психического развития» (ЗПР) употребляется по отношению к детям с минимальными органическими повреждениями или функциональной недостаточностью центральной нервной системы, а также длительно находящимся в условиях социальной </a:t>
            </a:r>
            <a:r>
              <a:rPr lang="ru-RU" sz="2000" b="1" dirty="0" err="1" smtClean="0"/>
              <a:t>депривации</a:t>
            </a:r>
            <a:r>
              <a:rPr lang="ru-RU" sz="2000" b="1" dirty="0" smtClean="0"/>
              <a:t>. </a:t>
            </a:r>
            <a:r>
              <a:rPr lang="ru-RU" sz="2000" b="1" dirty="0" err="1" smtClean="0"/>
              <a:t>гиперопеки</a:t>
            </a:r>
            <a:r>
              <a:rPr lang="ru-RU" sz="2000" b="1" dirty="0" smtClean="0"/>
              <a:t>. 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Для </a:t>
            </a:r>
            <a:r>
              <a:rPr lang="ru-RU" sz="2000" b="1" dirty="0" smtClean="0"/>
              <a:t>них характерны незрелость эмоционально-волевой сферы и недоразвитие познавательной деятельности, имеющей свои качественные особенности, компенсирующиеся под воздействием временных, лечебных и педагогических факторов.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Геометрические фигуры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После однократного предъявления верно рисуют </a:t>
            </a:r>
            <a:r>
              <a:rPr lang="ru-RU" dirty="0" smtClean="0"/>
              <a:t> </a:t>
            </a:r>
            <a:endParaRPr lang="ru-RU" dirty="0" smtClean="0"/>
          </a:p>
          <a:p>
            <a:r>
              <a:rPr lang="ru-RU" dirty="0" smtClean="0"/>
              <a:t>Отсрочено уже рисовали их с ошибками</a:t>
            </a:r>
          </a:p>
          <a:p>
            <a:r>
              <a:rPr lang="ru-RU" dirty="0" smtClean="0"/>
              <a:t>Перечеркнутые фигуры не могут назвать и нарисовать</a:t>
            </a:r>
          </a:p>
          <a:p>
            <a:r>
              <a:rPr lang="ru-RU" dirty="0" smtClean="0"/>
              <a:t>Активно не рассматривали эти фигуры </a:t>
            </a:r>
          </a:p>
          <a:p>
            <a:r>
              <a:rPr lang="ru-RU" dirty="0" smtClean="0"/>
              <a:t>Инертны в предположениях, предпочитают ответ  «не знаю»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Мелкая моторика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Печатают буквы криво, соскальзывают со строки</a:t>
            </a:r>
          </a:p>
          <a:p>
            <a:r>
              <a:rPr lang="ru-RU" dirty="0" smtClean="0"/>
              <a:t>Буквы неровные, неодинаковые по высоте</a:t>
            </a:r>
          </a:p>
          <a:p>
            <a:r>
              <a:rPr lang="ru-RU" dirty="0" smtClean="0"/>
              <a:t>Слова пишут слитно</a:t>
            </a:r>
          </a:p>
          <a:p>
            <a:r>
              <a:rPr lang="ru-RU" dirty="0" smtClean="0"/>
              <a:t>В поля «не вписываются»</a:t>
            </a:r>
          </a:p>
          <a:p>
            <a:pPr>
              <a:buNone/>
            </a:pPr>
            <a:r>
              <a:rPr lang="ru-RU" dirty="0" smtClean="0"/>
              <a:t>Тонкие движения пальцев недостаточные</a:t>
            </a:r>
          </a:p>
          <a:p>
            <a:pPr>
              <a:buNone/>
            </a:pPr>
            <a:r>
              <a:rPr lang="ru-RU" dirty="0" smtClean="0"/>
              <a:t>Быстро привыкают говорить , помогая </a:t>
            </a:r>
            <a:r>
              <a:rPr lang="ru-RU" dirty="0" err="1" smtClean="0"/>
              <a:t>дактилированием</a:t>
            </a:r>
            <a:r>
              <a:rPr lang="ru-RU" dirty="0" smtClean="0"/>
              <a:t>, с трудом отучаются от этого 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819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Произвольность </a:t>
            </a:r>
            <a:r>
              <a:rPr lang="ru-RU" dirty="0" smtClean="0"/>
              <a:t>психических процессов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К концу 1 и даже 2 класса преобладает  игровая деятельность</a:t>
            </a:r>
          </a:p>
          <a:p>
            <a:r>
              <a:rPr lang="ru-RU" dirty="0" smtClean="0"/>
              <a:t>Интерес  к учебному материалу только через наглядность</a:t>
            </a:r>
          </a:p>
          <a:p>
            <a:r>
              <a:rPr lang="ru-RU" dirty="0" smtClean="0"/>
              <a:t>С трудом усваивают правила школьного поведения</a:t>
            </a:r>
          </a:p>
          <a:p>
            <a:r>
              <a:rPr lang="ru-RU" dirty="0" smtClean="0"/>
              <a:t>Трудности вхождения в задания, </a:t>
            </a:r>
          </a:p>
          <a:p>
            <a:r>
              <a:rPr lang="ru-RU" dirty="0" smtClean="0"/>
              <a:t>Трудности переключения  на другое задание</a:t>
            </a:r>
          </a:p>
          <a:p>
            <a:r>
              <a:rPr lang="ru-RU" dirty="0" smtClean="0"/>
              <a:t>Импульсивность, необдуманность действий</a:t>
            </a:r>
          </a:p>
          <a:p>
            <a:r>
              <a:rPr lang="ru-RU" dirty="0" smtClean="0"/>
              <a:t>Повышенная утомляемость – нет мотивации к учению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628652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214290"/>
            <a:ext cx="8501122" cy="642942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ru-RU" dirty="0" smtClean="0"/>
              <a:t> В</a:t>
            </a:r>
            <a:r>
              <a:rPr lang="ru-RU" dirty="0" smtClean="0"/>
              <a:t> основе  коррекции – учет индивидуальных особенностей детей с ЗПР:</a:t>
            </a:r>
          </a:p>
          <a:p>
            <a:pPr algn="l"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dirty="0" smtClean="0"/>
              <a:t>- если требуется – </a:t>
            </a:r>
            <a:r>
              <a:rPr lang="ru-RU" dirty="0" err="1" smtClean="0"/>
              <a:t>слухозрительное</a:t>
            </a:r>
            <a:r>
              <a:rPr lang="ru-RU" dirty="0" smtClean="0"/>
              <a:t> восприятие может оставаться основным дольше</a:t>
            </a:r>
          </a:p>
          <a:p>
            <a:pPr algn="l">
              <a:buFont typeface="Arial" pitchFamily="34" charset="0"/>
              <a:buChar char="•"/>
            </a:pPr>
            <a:r>
              <a:rPr lang="ru-RU" dirty="0" smtClean="0"/>
              <a:t>- обязательные занятия с психологом по развитию познавательной сферы</a:t>
            </a:r>
          </a:p>
          <a:p>
            <a:pPr algn="l">
              <a:buFont typeface="Arial" pitchFamily="34" charset="0"/>
              <a:buChar char="•"/>
            </a:pPr>
            <a:r>
              <a:rPr lang="ru-RU" dirty="0" smtClean="0"/>
              <a:t>- не отказываться от наглядности и игры, переводить её в сюжетно-ролевую</a:t>
            </a:r>
          </a:p>
          <a:p>
            <a:pPr algn="l">
              <a:buFont typeface="Arial" pitchFamily="34" charset="0"/>
              <a:buChar char="•"/>
            </a:pPr>
            <a:r>
              <a:rPr lang="ru-RU" dirty="0" smtClean="0"/>
              <a:t>- разрабатывать </a:t>
            </a:r>
            <a:r>
              <a:rPr lang="ru-RU" dirty="0" err="1" smtClean="0"/>
              <a:t>разноуровневые</a:t>
            </a:r>
            <a:r>
              <a:rPr lang="ru-RU" dirty="0" smtClean="0"/>
              <a:t> программы для разных детей</a:t>
            </a:r>
          </a:p>
          <a:p>
            <a:pPr algn="l">
              <a:buFont typeface="Arial" pitchFamily="34" charset="0"/>
              <a:buChar char="•"/>
            </a:pPr>
            <a:r>
              <a:rPr lang="ru-RU" dirty="0" smtClean="0"/>
              <a:t>- предусматривать частые смены видов деятельности</a:t>
            </a:r>
          </a:p>
          <a:p>
            <a:pPr algn="l">
              <a:buFont typeface="Arial" pitchFamily="34" charset="0"/>
              <a:buChar char="•"/>
            </a:pPr>
            <a:r>
              <a:rPr lang="ru-RU" dirty="0" smtClean="0"/>
              <a:t>- гигиены и профилактика зрения, двигательная активность, работа над мелкой моторикой</a:t>
            </a:r>
          </a:p>
          <a:p>
            <a:pPr algn="l">
              <a:buFont typeface="Arial" pitchFamily="34" charset="0"/>
              <a:buChar char="•"/>
            </a:pPr>
            <a:r>
              <a:rPr lang="ru-RU" dirty="0" smtClean="0"/>
              <a:t>- включение элементов педагогики Штайнера Р.</a:t>
            </a:r>
          </a:p>
          <a:p>
            <a:pPr algn="l">
              <a:buFont typeface="Arial" pitchFamily="34" charset="0"/>
              <a:buChar char="•"/>
            </a:pP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Подражание как способ коррекции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Делай как я</a:t>
            </a:r>
          </a:p>
          <a:p>
            <a:r>
              <a:rPr lang="ru-RU" dirty="0" smtClean="0"/>
              <a:t>Зеркало</a:t>
            </a:r>
          </a:p>
          <a:p>
            <a:r>
              <a:rPr lang="ru-RU" dirty="0" smtClean="0"/>
              <a:t>Обезьянки</a:t>
            </a:r>
          </a:p>
          <a:p>
            <a:r>
              <a:rPr lang="ru-RU" dirty="0" smtClean="0"/>
              <a:t>Передай движение по кругу</a:t>
            </a:r>
          </a:p>
          <a:p>
            <a:r>
              <a:rPr lang="ru-RU" dirty="0" smtClean="0"/>
              <a:t>Верни своё движение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демонстрация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Персонажей картинок – оживлять</a:t>
            </a:r>
          </a:p>
          <a:p>
            <a:r>
              <a:rPr lang="ru-RU" dirty="0" smtClean="0"/>
              <a:t>Постановка сказок</a:t>
            </a:r>
          </a:p>
          <a:p>
            <a:r>
              <a:rPr lang="ru-RU" dirty="0" smtClean="0"/>
              <a:t>Кукольный театр</a:t>
            </a:r>
          </a:p>
          <a:p>
            <a:r>
              <a:rPr lang="ru-RU" dirty="0" smtClean="0"/>
              <a:t>Придумывание своих рассказов, костюмов к ним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Артикуляционная моторика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Начать с крупной моторики</a:t>
            </a:r>
          </a:p>
          <a:p>
            <a:r>
              <a:rPr lang="ru-RU" dirty="0" smtClean="0"/>
              <a:t>Упражнения: «болтушки, заборчик, часики» и т.д.</a:t>
            </a:r>
          </a:p>
          <a:p>
            <a:r>
              <a:rPr lang="ru-RU" dirty="0" smtClean="0"/>
              <a:t>Обязательны домашние задания с отчетом о их выполнении</a:t>
            </a:r>
          </a:p>
          <a:p>
            <a:r>
              <a:rPr lang="ru-RU" dirty="0" smtClean="0"/>
              <a:t>Упражнения на дыхание, </a:t>
            </a:r>
          </a:p>
          <a:p>
            <a:r>
              <a:rPr lang="ru-RU" dirty="0" smtClean="0"/>
              <a:t>Работа с ритмами: </a:t>
            </a:r>
            <a:r>
              <a:rPr lang="ru-RU" dirty="0" err="1" smtClean="0"/>
              <a:t>протопывание</a:t>
            </a:r>
            <a:r>
              <a:rPr lang="ru-RU" dirty="0" smtClean="0"/>
              <a:t>, </a:t>
            </a:r>
            <a:r>
              <a:rPr lang="ru-RU" dirty="0" err="1" smtClean="0"/>
              <a:t>прохлопывание</a:t>
            </a:r>
            <a:r>
              <a:rPr lang="ru-RU" dirty="0" smtClean="0"/>
              <a:t>, </a:t>
            </a:r>
            <a:r>
              <a:rPr lang="ru-RU" dirty="0" err="1" smtClean="0"/>
              <a:t>дирижирование</a:t>
            </a:r>
            <a:r>
              <a:rPr lang="ru-RU" dirty="0" smtClean="0"/>
              <a:t> и др.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Развитие моторики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Выкладывание  из палочек фигур, узоров</a:t>
            </a:r>
          </a:p>
          <a:p>
            <a:r>
              <a:rPr lang="ru-RU" dirty="0" smtClean="0"/>
              <a:t>Вязание из соломы</a:t>
            </a:r>
          </a:p>
          <a:p>
            <a:r>
              <a:rPr lang="ru-RU" dirty="0" smtClean="0"/>
              <a:t>Конструирование из бросового материала</a:t>
            </a:r>
          </a:p>
          <a:p>
            <a:r>
              <a:rPr lang="ru-RU" dirty="0" smtClean="0"/>
              <a:t>Работа с ватой, семенами, крупой</a:t>
            </a:r>
          </a:p>
          <a:p>
            <a:r>
              <a:rPr lang="ru-RU" dirty="0" smtClean="0"/>
              <a:t>Работа с мозаикой, конструктором, </a:t>
            </a:r>
            <a:r>
              <a:rPr lang="ru-RU" dirty="0" err="1" smtClean="0"/>
              <a:t>пазлами</a:t>
            </a:r>
            <a:r>
              <a:rPr lang="ru-RU" dirty="0" smtClean="0"/>
              <a:t>, разрезными картинками, старыми открытками</a:t>
            </a:r>
          </a:p>
          <a:p>
            <a:r>
              <a:rPr lang="ru-RU" dirty="0" smtClean="0"/>
              <a:t>Лепка, аппликация и др.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Коррекция познавательной сферы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Игры на внимание: зрительное, слуховое</a:t>
            </a:r>
          </a:p>
          <a:p>
            <a:r>
              <a:rPr lang="ru-RU" dirty="0" smtClean="0"/>
              <a:t>Упражнения, дидактические игры на развитие форм мышления</a:t>
            </a:r>
          </a:p>
          <a:p>
            <a:r>
              <a:rPr lang="ru-RU" dirty="0" smtClean="0"/>
              <a:t>Работа с загадками</a:t>
            </a:r>
          </a:p>
          <a:p>
            <a:r>
              <a:rPr lang="ru-RU" dirty="0" smtClean="0"/>
              <a:t>Переход от конкретной наглядности </a:t>
            </a:r>
            <a:r>
              <a:rPr lang="ru-RU" smtClean="0"/>
              <a:t>к зашифрованной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Причины </a:t>
            </a:r>
            <a:r>
              <a:rPr lang="ru-RU" dirty="0" smtClean="0"/>
              <a:t>выраженной задержки психического развития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0823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минимальные </a:t>
            </a:r>
            <a:r>
              <a:rPr lang="ru-RU" dirty="0" smtClean="0"/>
              <a:t>органические </a:t>
            </a:r>
            <a:r>
              <a:rPr lang="ru-RU" dirty="0" smtClean="0"/>
              <a:t>повреждения</a:t>
            </a:r>
          </a:p>
          <a:p>
            <a:r>
              <a:rPr lang="ru-RU" dirty="0" smtClean="0"/>
              <a:t>функциональная </a:t>
            </a:r>
            <a:r>
              <a:rPr lang="ru-RU" dirty="0" smtClean="0"/>
              <a:t>недостаточность центральной нервной системы, возникающие в результате воздействия патогенетических факторов во внутриутробном периоде, во время родов и первые годы жизни ребенка, </a:t>
            </a:r>
            <a:endParaRPr lang="ru-RU" dirty="0" smtClean="0"/>
          </a:p>
          <a:p>
            <a:r>
              <a:rPr lang="ru-RU" dirty="0" smtClean="0"/>
              <a:t>длительные </a:t>
            </a:r>
            <a:r>
              <a:rPr lang="ru-RU" dirty="0" smtClean="0"/>
              <a:t>хронические соматические заболевания, перенесенные в раннем детстве, </a:t>
            </a:r>
            <a:endParaRPr lang="ru-RU" dirty="0" smtClean="0"/>
          </a:p>
          <a:p>
            <a:r>
              <a:rPr lang="ru-RU" dirty="0" smtClean="0"/>
              <a:t>длительная </a:t>
            </a:r>
            <a:r>
              <a:rPr lang="ru-RU" dirty="0" smtClean="0"/>
              <a:t>социально-культурная </a:t>
            </a:r>
            <a:r>
              <a:rPr lang="ru-RU" dirty="0" err="1" smtClean="0"/>
              <a:t>депривация</a:t>
            </a:r>
            <a:r>
              <a:rPr lang="ru-RU" dirty="0" smtClean="0"/>
              <a:t> (в частности, пребывание с момента рождения в условиях неблагополучной семьи, дома ребенка, дошкольного детского </a:t>
            </a:r>
            <a:r>
              <a:rPr lang="ru-RU" dirty="0" smtClean="0"/>
              <a:t>дома)</a:t>
            </a:r>
          </a:p>
          <a:p>
            <a:r>
              <a:rPr lang="ru-RU" dirty="0" smtClean="0"/>
              <a:t>влияние </a:t>
            </a:r>
            <a:r>
              <a:rPr lang="ru-RU" dirty="0" smtClean="0"/>
              <a:t>стрессовых психотравмирующих факторов. </a:t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79621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 smtClean="0"/>
              <a:t>К</a:t>
            </a:r>
            <a:r>
              <a:rPr lang="ru-RU" b="1" dirty="0" err="1" smtClean="0"/>
              <a:t>линико-психолого-педагогическая</a:t>
            </a:r>
            <a:r>
              <a:rPr lang="ru-RU" b="1" dirty="0" smtClean="0"/>
              <a:t> </a:t>
            </a:r>
            <a:r>
              <a:rPr lang="ru-RU" b="1" dirty="0" smtClean="0"/>
              <a:t>характеристика детей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824294"/>
          </a:xfrm>
        </p:spPr>
        <p:txBody>
          <a:bodyPr>
            <a:normAutofit/>
          </a:bodyPr>
          <a:lstStyle/>
          <a:p>
            <a:r>
              <a:rPr lang="ru-RU" dirty="0" smtClean="0"/>
              <a:t>стойкие </a:t>
            </a:r>
            <a:r>
              <a:rPr lang="ru-RU" dirty="0" smtClean="0"/>
              <a:t>формы </a:t>
            </a:r>
            <a:r>
              <a:rPr lang="ru-RU" dirty="0" smtClean="0"/>
              <a:t>ЗПР </a:t>
            </a:r>
            <a:r>
              <a:rPr lang="ru-RU" dirty="0" smtClean="0"/>
              <a:t>связаны с мозаичными органическими повреждениями центральной нервной системы.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Этим </a:t>
            </a:r>
            <a:r>
              <a:rPr lang="ru-RU" dirty="0" smtClean="0"/>
              <a:t>они отличаются от умственной отсталости, которая характеризуется тотальным недоразвитием мозговых структур.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714356"/>
            <a:ext cx="8643998" cy="6143644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3500" b="1" dirty="0" smtClean="0">
                <a:solidFill>
                  <a:srgbClr val="FFFF00"/>
                </a:solidFill>
              </a:rPr>
              <a:t>Общим для всех является отставание в психическом развитии во всех сферах психической деятельности к началу школьного возраста. </a:t>
            </a:r>
            <a:endParaRPr lang="ru-RU" sz="3500" b="1" dirty="0" smtClean="0">
              <a:solidFill>
                <a:srgbClr val="FFFF00"/>
              </a:solidFill>
            </a:endParaRPr>
          </a:p>
          <a:p>
            <a:pPr algn="just"/>
            <a:r>
              <a:rPr lang="ru-RU" sz="3500" b="1" dirty="0" smtClean="0">
                <a:solidFill>
                  <a:srgbClr val="FFFF00"/>
                </a:solidFill>
              </a:rPr>
              <a:t>Это </a:t>
            </a:r>
            <a:r>
              <a:rPr lang="ru-RU" sz="3500" b="1" dirty="0" smtClean="0">
                <a:solidFill>
                  <a:srgbClr val="FFFF00"/>
                </a:solidFill>
              </a:rPr>
              <a:t>выражается </a:t>
            </a:r>
            <a:r>
              <a:rPr lang="ru-RU" sz="3500" b="1" dirty="0" smtClean="0">
                <a:solidFill>
                  <a:srgbClr val="FFFF00"/>
                </a:solidFill>
              </a:rPr>
              <a:t>в:</a:t>
            </a:r>
          </a:p>
          <a:p>
            <a:pPr marL="514350" indent="-514350" algn="just">
              <a:buAutoNum type="arabicPeriod"/>
            </a:pPr>
            <a:r>
              <a:rPr lang="ru-RU" b="1" dirty="0" smtClean="0"/>
              <a:t>Замедленной </a:t>
            </a:r>
            <a:r>
              <a:rPr lang="ru-RU" b="1" dirty="0" smtClean="0"/>
              <a:t>по сравнению с нормой скорости приема и переработки сенсорной информации, </a:t>
            </a:r>
            <a:endParaRPr lang="ru-RU" b="1" dirty="0" smtClean="0"/>
          </a:p>
          <a:p>
            <a:pPr marL="514350" indent="-514350" algn="just">
              <a:buAutoNum type="arabicPeriod"/>
            </a:pPr>
            <a:r>
              <a:rPr lang="ru-RU" b="1" dirty="0" smtClean="0"/>
              <a:t>Недостаточной </a:t>
            </a:r>
            <a:r>
              <a:rPr lang="ru-RU" b="1" dirty="0" err="1" smtClean="0"/>
              <a:t>сформированности</a:t>
            </a:r>
            <a:r>
              <a:rPr lang="ru-RU" b="1" dirty="0" smtClean="0"/>
              <a:t> умственных операций и действий, </a:t>
            </a:r>
            <a:endParaRPr lang="ru-RU" b="1" dirty="0" smtClean="0"/>
          </a:p>
          <a:p>
            <a:pPr marL="514350" indent="-514350" algn="just">
              <a:buAutoNum type="arabicPeriod"/>
            </a:pPr>
            <a:r>
              <a:rPr lang="ru-RU" b="1" dirty="0" smtClean="0"/>
              <a:t>Низкой </a:t>
            </a:r>
            <a:r>
              <a:rPr lang="ru-RU" b="1" dirty="0" smtClean="0"/>
              <a:t>познавательной активности </a:t>
            </a:r>
            <a:endParaRPr lang="ru-RU" b="1" dirty="0" smtClean="0"/>
          </a:p>
          <a:p>
            <a:pPr marL="514350" indent="-514350" algn="just">
              <a:buAutoNum type="arabicPeriod"/>
            </a:pPr>
            <a:r>
              <a:rPr lang="ru-RU" b="1" dirty="0" smtClean="0"/>
              <a:t>Слабости </a:t>
            </a:r>
            <a:r>
              <a:rPr lang="ru-RU" b="1" dirty="0" smtClean="0"/>
              <a:t>познавательных интересов, ограниченности, </a:t>
            </a:r>
            <a:endParaRPr lang="ru-RU" b="1" dirty="0" smtClean="0"/>
          </a:p>
          <a:p>
            <a:pPr marL="514350" indent="-514350" algn="just">
              <a:buAutoNum type="arabicPeriod"/>
            </a:pPr>
            <a:r>
              <a:rPr lang="ru-RU" b="1" dirty="0" smtClean="0"/>
              <a:t>Отрывочности </a:t>
            </a:r>
            <a:r>
              <a:rPr lang="ru-RU" b="1" dirty="0" smtClean="0"/>
              <a:t>знаний и представлений </a:t>
            </a:r>
            <a:r>
              <a:rPr lang="ru-RU" b="1" dirty="0" smtClean="0"/>
              <a:t>об окружающем</a:t>
            </a:r>
            <a:r>
              <a:rPr lang="ru-RU" b="1" dirty="0" smtClean="0"/>
              <a:t>. </a:t>
            </a:r>
            <a:br>
              <a:rPr lang="ru-RU" b="1" dirty="0" smtClean="0"/>
            </a:br>
            <a:endParaRPr lang="ru-RU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дошкольники с </a:t>
            </a:r>
            <a:r>
              <a:rPr lang="ru-RU" dirty="0" smtClean="0"/>
              <a:t>ЗПР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935480"/>
            <a:ext cx="8472518" cy="492252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недостаточное </a:t>
            </a:r>
            <a:r>
              <a:rPr lang="ru-RU" b="1" dirty="0" smtClean="0"/>
              <a:t>развитие внимания, восприятия, памяти, </a:t>
            </a:r>
            <a:endParaRPr lang="ru-RU" b="1" dirty="0" smtClean="0"/>
          </a:p>
          <a:p>
            <a:r>
              <a:rPr lang="ru-RU" b="1" dirty="0" smtClean="0"/>
              <a:t>Недоразвитие </a:t>
            </a:r>
            <a:r>
              <a:rPr lang="ru-RU" b="1" dirty="0" err="1" smtClean="0"/>
              <a:t>личностно-деятельностной</a:t>
            </a:r>
            <a:r>
              <a:rPr lang="ru-RU" b="1" dirty="0" smtClean="0"/>
              <a:t> </a:t>
            </a:r>
            <a:r>
              <a:rPr lang="ru-RU" b="1" dirty="0" smtClean="0"/>
              <a:t>основы, </a:t>
            </a:r>
            <a:endParaRPr lang="ru-RU" b="1" dirty="0" smtClean="0"/>
          </a:p>
          <a:p>
            <a:r>
              <a:rPr lang="ru-RU" b="1" dirty="0" smtClean="0"/>
              <a:t>отставанием </a:t>
            </a:r>
            <a:r>
              <a:rPr lang="ru-RU" b="1" dirty="0" smtClean="0"/>
              <a:t>в речевом развитии, </a:t>
            </a:r>
            <a:r>
              <a:rPr lang="ru-RU" b="1" dirty="0" smtClean="0"/>
              <a:t>низкий </a:t>
            </a:r>
            <a:r>
              <a:rPr lang="ru-RU" b="1" dirty="0" smtClean="0"/>
              <a:t>уровнем речевой </a:t>
            </a:r>
            <a:r>
              <a:rPr lang="ru-RU" b="1" dirty="0" smtClean="0"/>
              <a:t>активности,</a:t>
            </a:r>
          </a:p>
          <a:p>
            <a:r>
              <a:rPr lang="ru-RU" b="1" dirty="0" smtClean="0"/>
              <a:t>замедленным </a:t>
            </a:r>
            <a:r>
              <a:rPr lang="ru-RU" b="1" dirty="0" smtClean="0"/>
              <a:t>темпом становления регулирующей функции </a:t>
            </a:r>
            <a:r>
              <a:rPr lang="ru-RU" b="1" dirty="0" smtClean="0"/>
              <a:t>речи.</a:t>
            </a:r>
          </a:p>
          <a:p>
            <a:r>
              <a:rPr lang="ru-RU" b="1" dirty="0" smtClean="0"/>
              <a:t>импульсивность </a:t>
            </a:r>
            <a:r>
              <a:rPr lang="ru-RU" b="1" dirty="0" smtClean="0"/>
              <a:t>действий, недостаточную выраженность ориентировочного этапа, целенаправленности, низкую продуктивность деятельности. </a:t>
            </a:r>
            <a:endParaRPr lang="ru-RU" b="1" dirty="0" smtClean="0"/>
          </a:p>
          <a:p>
            <a:r>
              <a:rPr lang="ru-RU" b="1" dirty="0" smtClean="0"/>
              <a:t>Отмечаются </a:t>
            </a:r>
            <a:r>
              <a:rPr lang="ru-RU" b="1" dirty="0" smtClean="0"/>
              <a:t>недостатки в </a:t>
            </a:r>
            <a:r>
              <a:rPr lang="ru-RU" b="1" dirty="0" err="1" smtClean="0"/>
              <a:t>мотивационно-целевой</a:t>
            </a:r>
            <a:r>
              <a:rPr lang="ru-RU" b="1" dirty="0" smtClean="0"/>
              <a:t> основе организации деятельности, </a:t>
            </a:r>
            <a:endParaRPr lang="ru-RU" b="1" dirty="0" smtClean="0"/>
          </a:p>
          <a:p>
            <a:r>
              <a:rPr lang="ru-RU" b="1" dirty="0" err="1" smtClean="0"/>
              <a:t>несформированность</a:t>
            </a:r>
            <a:r>
              <a:rPr lang="ru-RU" b="1" dirty="0" smtClean="0"/>
              <a:t> </a:t>
            </a:r>
            <a:r>
              <a:rPr lang="ru-RU" b="1" dirty="0" smtClean="0"/>
              <a:t>способов самоконтроля, планирования. </a:t>
            </a:r>
            <a:endParaRPr lang="ru-RU" b="1" dirty="0" smtClean="0"/>
          </a:p>
          <a:p>
            <a:r>
              <a:rPr lang="ru-RU" b="1" dirty="0" smtClean="0"/>
              <a:t>Ведущая - игровая деятельность </a:t>
            </a:r>
          </a:p>
          <a:p>
            <a:r>
              <a:rPr lang="ru-RU" b="1" dirty="0" smtClean="0"/>
              <a:t>Несовершенство </a:t>
            </a:r>
            <a:r>
              <a:rPr lang="ru-RU" b="1" dirty="0" err="1" smtClean="0"/>
              <a:t>мотивационно-потребностного</a:t>
            </a:r>
            <a:r>
              <a:rPr lang="ru-RU" b="1" dirty="0" smtClean="0"/>
              <a:t> </a:t>
            </a:r>
            <a:r>
              <a:rPr lang="ru-RU" b="1" dirty="0" smtClean="0"/>
              <a:t>компонента, </a:t>
            </a:r>
            <a:endParaRPr lang="ru-RU" b="1" dirty="0" smtClean="0"/>
          </a:p>
          <a:p>
            <a:r>
              <a:rPr lang="ru-RU" b="1" dirty="0" smtClean="0"/>
              <a:t>трудности </a:t>
            </a:r>
            <a:r>
              <a:rPr lang="ru-RU" b="1" dirty="0" smtClean="0"/>
              <a:t>в оперировании образами-представлениями. </a:t>
            </a:r>
            <a:endParaRPr lang="ru-RU" b="1" dirty="0" smtClean="0"/>
          </a:p>
          <a:p>
            <a:r>
              <a:rPr lang="ru-RU" b="1" dirty="0" smtClean="0"/>
              <a:t>недоразвитие </a:t>
            </a:r>
            <a:r>
              <a:rPr lang="ru-RU" b="1" dirty="0" smtClean="0"/>
              <a:t>коммуникативной сферы и представлений о себе и окружающих. </a:t>
            </a:r>
            <a:endParaRPr lang="ru-RU" b="1" dirty="0" smtClean="0"/>
          </a:p>
          <a:p>
            <a:r>
              <a:rPr lang="ru-RU" b="1" dirty="0" smtClean="0"/>
              <a:t>О </a:t>
            </a:r>
            <a:r>
              <a:rPr lang="ru-RU" b="1" dirty="0" smtClean="0"/>
              <a:t>моральных нормах представления нечеткие. </a:t>
            </a:r>
            <a:br>
              <a:rPr lang="ru-RU" b="1" dirty="0" smtClean="0"/>
            </a:br>
            <a:endParaRPr lang="ru-RU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Школьники с ЗПР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472518" cy="532449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Дети отстают в речевом развитии (недостатки произношения, </a:t>
            </a:r>
            <a:r>
              <a:rPr lang="ru-RU" dirty="0" err="1" smtClean="0"/>
              <a:t>аграмматизмы</a:t>
            </a:r>
            <a:r>
              <a:rPr lang="ru-RU" dirty="0" smtClean="0"/>
              <a:t>, </a:t>
            </a:r>
            <a:r>
              <a:rPr lang="ru-RU" dirty="0" smtClean="0"/>
              <a:t>ограниченность словаря). </a:t>
            </a:r>
            <a:endParaRPr lang="ru-RU" dirty="0" smtClean="0"/>
          </a:p>
          <a:p>
            <a:r>
              <a:rPr lang="ru-RU" dirty="0" smtClean="0"/>
              <a:t>Недостатки </a:t>
            </a:r>
            <a:r>
              <a:rPr lang="ru-RU" dirty="0" smtClean="0"/>
              <a:t>в развитии эмоционально-волевой сферы проявляются в эмоциональной неустойчивости и возбудимости, </a:t>
            </a:r>
            <a:endParaRPr lang="ru-RU" dirty="0" smtClean="0"/>
          </a:p>
          <a:p>
            <a:r>
              <a:rPr lang="ru-RU" dirty="0" err="1" smtClean="0"/>
              <a:t>несформированность</a:t>
            </a:r>
            <a:r>
              <a:rPr lang="ru-RU" dirty="0" smtClean="0"/>
              <a:t> </a:t>
            </a:r>
            <a:r>
              <a:rPr lang="ru-RU" dirty="0" smtClean="0"/>
              <a:t>произвольной регуляции поведения, </a:t>
            </a:r>
            <a:endParaRPr lang="ru-RU" dirty="0" smtClean="0"/>
          </a:p>
          <a:p>
            <a:r>
              <a:rPr lang="ru-RU" dirty="0" smtClean="0"/>
              <a:t>слабость </a:t>
            </a:r>
            <a:r>
              <a:rPr lang="ru-RU" dirty="0" smtClean="0"/>
              <a:t>учебной мотивации и преобладании игровой. </a:t>
            </a:r>
            <a:r>
              <a:rPr lang="ru-RU" dirty="0" smtClean="0"/>
              <a:t> </a:t>
            </a:r>
          </a:p>
          <a:p>
            <a:r>
              <a:rPr lang="ru-RU" dirty="0" smtClean="0"/>
              <a:t>недостатки </a:t>
            </a:r>
            <a:r>
              <a:rPr lang="ru-RU" dirty="0" smtClean="0"/>
              <a:t>моторики, в особенности </a:t>
            </a:r>
            <a:r>
              <a:rPr lang="ru-RU" dirty="0" smtClean="0"/>
              <a:t>мелкой </a:t>
            </a:r>
          </a:p>
          <a:p>
            <a:r>
              <a:rPr lang="ru-RU" dirty="0" smtClean="0"/>
              <a:t>затруднения </a:t>
            </a:r>
            <a:r>
              <a:rPr lang="ru-RU" dirty="0" smtClean="0"/>
              <a:t>в координации движений, </a:t>
            </a:r>
            <a:endParaRPr lang="ru-RU" dirty="0" smtClean="0"/>
          </a:p>
          <a:p>
            <a:r>
              <a:rPr lang="ru-RU" dirty="0" smtClean="0"/>
              <a:t>проявления </a:t>
            </a:r>
            <a:r>
              <a:rPr lang="ru-RU" dirty="0" err="1" smtClean="0"/>
              <a:t>гиперактивности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609600" y="2828784"/>
            <a:ext cx="2209800" cy="374348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 descr="Гангста.bmp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8841" r="18841"/>
          <a:stretch>
            <a:fillRect/>
          </a:stretch>
        </p:blipFill>
        <p:spPr/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Прогнозы развития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 Возможность положительных результатов коррекционно-педагогической работы и достижения педагогической реабилитации детей с ЗПР определила особый подход к обучению детей данной категории.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При условии особой организации образовательного процесса, оказания коррекционно-педагогической помощи дети с ЗПР способны овладеть программой детского сада и основной школы и в большинстве случаев продолжить образование.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303</TotalTime>
  <Words>1141</Words>
  <PresentationFormat>Экран (4:3)</PresentationFormat>
  <Paragraphs>158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Поток</vt:lpstr>
      <vt:lpstr>Коррекционная работа с глухими детьми с задержкой психического развития</vt:lpstr>
      <vt:lpstr> Определение понятия «задержка психического развития» </vt:lpstr>
      <vt:lpstr>Причины выраженной задержки психического развития </vt:lpstr>
      <vt:lpstr>Клинико-психолого-педагогическая характеристика детей</vt:lpstr>
      <vt:lpstr>Слайд 5</vt:lpstr>
      <vt:lpstr>дошкольники с ЗПР </vt:lpstr>
      <vt:lpstr>Школьники с ЗПР</vt:lpstr>
      <vt:lpstr>Слайд 8</vt:lpstr>
      <vt:lpstr>Прогнозы развития</vt:lpstr>
      <vt:lpstr>Уровни интеллектуальной готовности к обучению в школе глухих детей с ЗПР</vt:lpstr>
      <vt:lpstr>Параметры готовности</vt:lpstr>
      <vt:lpstr>Диагностика форм мышления  </vt:lpstr>
      <vt:lpstr>Складывание круга</vt:lpstr>
      <vt:lpstr>Конструирование </vt:lpstr>
      <vt:lpstr>Перцептивная сфера </vt:lpstr>
      <vt:lpstr>Слайд 16</vt:lpstr>
      <vt:lpstr>Группировка предметов </vt:lpstr>
      <vt:lpstr>Самостоятельная речь</vt:lpstr>
      <vt:lpstr>Математические задания </vt:lpstr>
      <vt:lpstr>Геометрические фигуры</vt:lpstr>
      <vt:lpstr>Мелкая моторика</vt:lpstr>
      <vt:lpstr>   Произвольность психических процессов </vt:lpstr>
      <vt:lpstr>Слайд 23</vt:lpstr>
      <vt:lpstr>Подражание как способ коррекции</vt:lpstr>
      <vt:lpstr>демонстрация</vt:lpstr>
      <vt:lpstr>Артикуляционная моторика</vt:lpstr>
      <vt:lpstr>Развитие моторики</vt:lpstr>
      <vt:lpstr>Коррекция познавательной сферы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XP GAME 2010</cp:lastModifiedBy>
  <cp:revision>2</cp:revision>
  <dcterms:modified xsi:type="dcterms:W3CDTF">2014-11-09T16:52:33Z</dcterms:modified>
</cp:coreProperties>
</file>