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7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9" r:id="rId14"/>
    <p:sldId id="266" r:id="rId15"/>
    <p:sldId id="270" r:id="rId16"/>
    <p:sldId id="271" r:id="rId17"/>
    <p:sldId id="274" r:id="rId18"/>
    <p:sldId id="275" r:id="rId19"/>
    <p:sldId id="273" r:id="rId20"/>
    <p:sldId id="281" r:id="rId21"/>
    <p:sldId id="280" r:id="rId22"/>
    <p:sldId id="279" r:id="rId23"/>
    <p:sldId id="278" r:id="rId24"/>
    <p:sldId id="272" r:id="rId25"/>
    <p:sldId id="282" r:id="rId26"/>
    <p:sldId id="285" r:id="rId27"/>
    <p:sldId id="284" r:id="rId28"/>
    <p:sldId id="283" r:id="rId29"/>
    <p:sldId id="286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156" autoAdjust="0"/>
    <p:restoredTop sz="94660"/>
  </p:normalViewPr>
  <p:slideViewPr>
    <p:cSldViewPr>
      <p:cViewPr>
        <p:scale>
          <a:sx n="60" d="100"/>
          <a:sy n="60" d="100"/>
        </p:scale>
        <p:origin x="-129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B7F2BA-0E71-46C4-A1EA-8A65AF19D49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39510F-675D-4BF2-AB0E-D6C5D645BA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F2BA-0E71-46C4-A1EA-8A65AF19D49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510F-675D-4BF2-AB0E-D6C5D645BA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F2BA-0E71-46C4-A1EA-8A65AF19D49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510F-675D-4BF2-AB0E-D6C5D645BA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F2BA-0E71-46C4-A1EA-8A65AF19D49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510F-675D-4BF2-AB0E-D6C5D645BA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F2BA-0E71-46C4-A1EA-8A65AF19D49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510F-675D-4BF2-AB0E-D6C5D645B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F2BA-0E71-46C4-A1EA-8A65AF19D49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510F-675D-4BF2-AB0E-D6C5D645BA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F2BA-0E71-46C4-A1EA-8A65AF19D49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510F-675D-4BF2-AB0E-D6C5D645BA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F2BA-0E71-46C4-A1EA-8A65AF19D49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510F-675D-4BF2-AB0E-D6C5D645BA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F2BA-0E71-46C4-A1EA-8A65AF19D49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510F-675D-4BF2-AB0E-D6C5D645B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F2BA-0E71-46C4-A1EA-8A65AF19D49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510F-675D-4BF2-AB0E-D6C5D645B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F2BA-0E71-46C4-A1EA-8A65AF19D49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510F-675D-4BF2-AB0E-D6C5D645B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5B7F2BA-0E71-46C4-A1EA-8A65AF19D49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739510F-675D-4BF2-AB0E-D6C5D645B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bookucheba.com/psihologiya-semeynaya-besplatno/sistemnaya-semeynaya-terapiya-integrativnaya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776864" cy="2016224"/>
          </a:xfrm>
        </p:spPr>
        <p:txBody>
          <a:bodyPr>
            <a:noAutofit/>
          </a:bodyPr>
          <a:lstStyle/>
          <a:p>
            <a:r>
              <a:rPr lang="ru-RU" sz="3600" b="1" dirty="0"/>
              <a:t>ТЕОРИИ СЕМЕЙНЫХ СИСТЕМ, СОЦИАЛЬНО-ЭКОЛОГИЧЕСКАЯ МОДЕЛЬ </a:t>
            </a:r>
            <a:r>
              <a:rPr lang="ru-RU" sz="3600" b="1" dirty="0" smtClean="0"/>
              <a:t>СЕМЬИ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7704" y="4005064"/>
            <a:ext cx="6368752" cy="1800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76672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ФГБОУ ВПО Красноярский государственный педагогический университет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 имени В.П. Астафьева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602523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Красноярск, 2015г.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08255">
            <a:off x="1011167" y="3702352"/>
            <a:ext cx="2565800" cy="23776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1303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2499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6097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 В зависимости от приспособления к стрессовой ситуации, выделяют: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Регидные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семьи </a:t>
            </a:r>
            <a:r>
              <a:rPr lang="ru-RU" sz="2800" dirty="0" smtClean="0"/>
              <a:t>(неспособные принять изменения и действовать);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8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Хаотические семьи </a:t>
            </a:r>
            <a:r>
              <a:rPr lang="ru-RU" sz="2800" dirty="0" smtClean="0"/>
              <a:t>(без постоянных правил и принципов, постоянно колеблется поведение).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Адаптивность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81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254686"/>
            <a:ext cx="5508104" cy="3597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992888" cy="374441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 Чаще всего в процессе взаимодействия члены семьи виновником всех проблем считают одного человека - ребенка с отклонением в развитии. 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algn="just"/>
            <a:r>
              <a:rPr lang="ru-RU" sz="2800" dirty="0" smtClean="0"/>
              <a:t> В таком случае свободная коммуникация в семье будет страдать, вплоть до ее полного отсутствия.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Коммуникация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30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584176"/>
          </a:xfrm>
        </p:spPr>
        <p:txBody>
          <a:bodyPr/>
          <a:lstStyle/>
          <a:p>
            <a:r>
              <a:rPr lang="ru-RU" sz="4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sz="4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иркулярная модель семейных взаимодействий Олсона</a:t>
            </a:r>
            <a:endParaRPr lang="ru-RU" sz="4600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https://lh5.googleusercontent.com/WWtqZksnjKyDjC1GjfNZZTtjhE3T1QmLL9Nex9D0vn1dqXHUnRoWLlihohZKwfvKVK0KOQi2jbriAzcP7ye4LVqsX6r0yVJwCjUx2SgfvkF_bhuE4jQFN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6000"/>
                    </a14:imgEffect>
                    <a14:imgEffect>
                      <a14:brightnessContrast bright="18000"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47"/>
          <a:stretch/>
        </p:blipFill>
        <p:spPr bwMode="auto">
          <a:xfrm>
            <a:off x="179512" y="1700808"/>
            <a:ext cx="8712968" cy="5021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6633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48348"/>
            <a:ext cx="6984776" cy="23126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Закрытая </a:t>
            </a:r>
            <a:r>
              <a:rPr lang="ru-RU" sz="2800" dirty="0" smtClean="0"/>
              <a:t>(дискуссий нет, эмоций мало);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Открытая </a:t>
            </a:r>
            <a:r>
              <a:rPr lang="ru-RU" sz="2800" dirty="0" smtClean="0"/>
              <a:t>(«золотая» середина);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i="1" dirty="0"/>
              <a:t>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Случайная </a:t>
            </a:r>
            <a:r>
              <a:rPr lang="ru-RU" sz="2800" dirty="0" smtClean="0"/>
              <a:t>(всегда бурные дискуссии).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92888" cy="1270274"/>
          </a:xfrm>
        </p:spPr>
        <p:txBody>
          <a:bodyPr/>
          <a:lstStyle/>
          <a:p>
            <a:r>
              <a:rPr lang="ru-RU" sz="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Коммуникация (по Олсону):</a:t>
            </a:r>
            <a:endParaRPr lang="ru-RU" sz="5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525" y="4014251"/>
            <a:ext cx="3270057" cy="286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46"/>
          <a:stretch/>
        </p:blipFill>
        <p:spPr>
          <a:xfrm>
            <a:off x="5292080" y="4014251"/>
            <a:ext cx="3384376" cy="284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355976" y="4488147"/>
            <a:ext cx="648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2200784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443" y="670222"/>
            <a:ext cx="4715422" cy="105425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6516" y="2780928"/>
            <a:ext cx="3978746" cy="8317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Сбалансированная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5976" y="5301208"/>
            <a:ext cx="4165891" cy="792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Несбалансированная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9752" y="4005064"/>
            <a:ext cx="4464496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Среднесбалансированная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3059833" y="1988840"/>
            <a:ext cx="648071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755886" y="2132856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652120" y="1988840"/>
            <a:ext cx="2016224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6307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9382" y="3068960"/>
            <a:ext cx="5679502" cy="37890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0"/>
            <a:ext cx="7632848" cy="38449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Соперничество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/>
              <a:t>(</a:t>
            </a:r>
            <a:r>
              <a:rPr lang="ru-RU" sz="2800" dirty="0" smtClean="0"/>
              <a:t>отношения противоречивые, дружелюбно-враждебные);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Псевдосотрудничество</a:t>
            </a:r>
            <a:r>
              <a:rPr lang="ru-RU" sz="2800" b="1" i="1" dirty="0" smtClean="0"/>
              <a:t>.</a:t>
            </a:r>
            <a:r>
              <a:rPr lang="ru-RU" sz="2800" dirty="0"/>
              <a:t> </a:t>
            </a:r>
            <a:r>
              <a:rPr lang="ru-RU" sz="2800" dirty="0" smtClean="0"/>
              <a:t>(неудачи</a:t>
            </a:r>
            <a:r>
              <a:rPr lang="ru-RU" sz="2800" dirty="0"/>
              <a:t>, </a:t>
            </a:r>
            <a:r>
              <a:rPr lang="ru-RU" sz="2800" dirty="0" smtClean="0"/>
              <a:t>   касающиеся работы, общения и др.);</a:t>
            </a:r>
            <a:endParaRPr lang="ru-RU" sz="2800" b="1" i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Изоляция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(полная </a:t>
            </a:r>
            <a:r>
              <a:rPr lang="ru-RU" sz="2800" dirty="0" smtClean="0"/>
              <a:t>обособленность).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85800"/>
            <a:ext cx="7756263" cy="105425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нарушений супружеских взаимодействий (Т.М. Мишина):</a:t>
            </a:r>
            <a:endParaRPr lang="ru-RU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87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07" r="17379"/>
          <a:stretch/>
        </p:blipFill>
        <p:spPr>
          <a:xfrm>
            <a:off x="4716016" y="2177210"/>
            <a:ext cx="4427984" cy="468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6408712" cy="3168352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«Принятие и любовь»;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«Явное отвержение»;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«Излишняя требовательность»;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«Чрезмерная опека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Родительские установки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21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91250"/>
            <a:ext cx="4427984" cy="2966749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2204864"/>
            <a:ext cx="6768752" cy="403244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Отвергающее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(колебание требовательности); </a:t>
            </a:r>
          </a:p>
          <a:p>
            <a:pPr marL="0" indent="0">
              <a:buNone/>
            </a:pPr>
            <a:endParaRPr lang="ru-RU" sz="2800" i="1" dirty="0" smtClean="0"/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Гиперсоциализирующее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(мнительность родителей);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Эгоцентрическое</a:t>
            </a:r>
            <a:r>
              <a:rPr lang="ru-RU" sz="2800" i="1" dirty="0" smtClean="0"/>
              <a:t> </a:t>
            </a:r>
            <a:r>
              <a:rPr lang="ru-RU" sz="2800" dirty="0" smtClean="0"/>
              <a:t>(низкий уровень ответственности).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56263" cy="1296144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Неправильные типы воспитания:</a:t>
            </a:r>
            <a:endParaRPr lang="ru-RU" sz="4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06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132856"/>
            <a:ext cx="8280920" cy="4392488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Интенсивность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эмоционального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контакта </a:t>
            </a:r>
            <a:r>
              <a:rPr lang="ru-RU" dirty="0" smtClean="0"/>
              <a:t>родителей </a:t>
            </a:r>
            <a:r>
              <a:rPr lang="ru-RU" dirty="0"/>
              <a:t>по отношению к </a:t>
            </a:r>
            <a:r>
              <a:rPr lang="ru-RU" dirty="0" smtClean="0"/>
              <a:t>детям: </a:t>
            </a:r>
          </a:p>
          <a:p>
            <a:pPr marL="0" indent="0" algn="just">
              <a:buNone/>
            </a:pPr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dirty="0" smtClean="0"/>
              <a:t>гиперопека;    б</a:t>
            </a:r>
            <a:r>
              <a:rPr lang="ru-RU" dirty="0"/>
              <a:t>) опека; </a:t>
            </a:r>
            <a:r>
              <a:rPr lang="ru-RU" dirty="0" smtClean="0"/>
              <a:t>в</a:t>
            </a:r>
            <a:r>
              <a:rPr lang="ru-RU" dirty="0"/>
              <a:t>) приятие; </a:t>
            </a:r>
            <a:r>
              <a:rPr lang="ru-RU" dirty="0" smtClean="0"/>
              <a:t>г</a:t>
            </a:r>
            <a:r>
              <a:rPr lang="ru-RU" dirty="0"/>
              <a:t>) неприятие</a:t>
            </a:r>
            <a:r>
              <a:rPr lang="ru-RU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Параметр контроля</a:t>
            </a:r>
            <a:r>
              <a:rPr lang="ru-RU" i="1" dirty="0" smtClean="0"/>
              <a:t>: </a:t>
            </a:r>
          </a:p>
          <a:p>
            <a:pPr marL="0" indent="0" algn="just">
              <a:buNone/>
            </a:pPr>
            <a:r>
              <a:rPr lang="ru-RU" dirty="0" smtClean="0"/>
              <a:t>а) разрешительный; б) допускающий; в) ситуативный; г) ограниченный.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Последовательность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непоследовательность</a:t>
            </a:r>
            <a:r>
              <a:rPr lang="ru-RU" i="1" dirty="0"/>
              <a:t>;</a:t>
            </a:r>
            <a:endParaRPr lang="ru-RU" dirty="0" smtClean="0"/>
          </a:p>
          <a:p>
            <a:pPr algn="just"/>
            <a:r>
              <a:rPr lang="ru-RU" dirty="0" smtClean="0"/>
              <a:t>Аффективная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устойчивость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неустойчивость</a:t>
            </a:r>
            <a:r>
              <a:rPr lang="ru-RU" b="1" i="1" dirty="0"/>
              <a:t>;</a:t>
            </a:r>
            <a:endParaRPr lang="ru-RU" b="1" dirty="0" smtClean="0"/>
          </a:p>
          <a:p>
            <a:pPr algn="just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Тревожность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нетревожность</a:t>
            </a:r>
            <a:r>
              <a:rPr lang="ru-RU" i="1" dirty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56263" cy="1054250"/>
          </a:xfrm>
        </p:spPr>
        <p:txBody>
          <a:bodyPr/>
          <a:lstStyle/>
          <a:p>
            <a:r>
              <a:rPr lang="ru-RU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араметры воспитательного процесса (Захаров А.И.):</a:t>
            </a:r>
            <a:endParaRPr lang="ru-RU" sz="4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898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2922" y="3356992"/>
            <a:ext cx="5261079" cy="3501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6624736" cy="4320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 Низкая </a:t>
            </a:r>
            <a:r>
              <a:rPr lang="ru-RU" sz="2800" dirty="0"/>
              <a:t>сплоченность и </a:t>
            </a:r>
            <a:r>
              <a:rPr lang="ru-RU" sz="2800" dirty="0" smtClean="0"/>
              <a:t>разногласия;</a:t>
            </a:r>
          </a:p>
          <a:p>
            <a:r>
              <a:rPr lang="ru-RU" sz="2800" dirty="0" smtClean="0"/>
              <a:t> Высокая </a:t>
            </a:r>
            <a:r>
              <a:rPr lang="ru-RU" sz="2800" dirty="0"/>
              <a:t>степень </a:t>
            </a:r>
            <a:r>
              <a:rPr lang="ru-RU" sz="2800" dirty="0" smtClean="0"/>
              <a:t>противоречивости, неадекватности;</a:t>
            </a:r>
            <a:endParaRPr lang="ru-RU" sz="2800" dirty="0"/>
          </a:p>
          <a:p>
            <a:pPr algn="just">
              <a:lnSpc>
                <a:spcPct val="150000"/>
              </a:lnSpc>
            </a:pPr>
            <a:r>
              <a:rPr lang="ru-RU" sz="2800" dirty="0" smtClean="0"/>
              <a:t> Выраженная </a:t>
            </a:r>
            <a:r>
              <a:rPr lang="ru-RU" sz="2800" dirty="0"/>
              <a:t>степень </a:t>
            </a:r>
            <a:r>
              <a:rPr lang="ru-RU" sz="2800" dirty="0" smtClean="0"/>
              <a:t>опеки;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 Повышенная стимуляция возможностей.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6864" cy="1368152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патогенного воспитания:</a:t>
            </a:r>
            <a:endParaRPr lang="ru-RU" sz="4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33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11875"/>
            <a:ext cx="8136904" cy="161074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b="1" dirty="0" smtClean="0"/>
              <a:t>   </a:t>
            </a:r>
            <a:r>
              <a:rPr lang="ru-RU" sz="2800" b="1" i="1" dirty="0" smtClean="0">
                <a:solidFill>
                  <a:schemeClr val="tx2"/>
                </a:solidFill>
              </a:rPr>
              <a:t>Семья</a:t>
            </a:r>
            <a:r>
              <a:rPr lang="ru-RU" sz="2800" dirty="0" smtClean="0"/>
              <a:t>  - это  живая система, состоящая </a:t>
            </a:r>
            <a:r>
              <a:rPr lang="ru-RU" sz="2800" dirty="0"/>
              <a:t>из независимых частей, взаимодействие которых обеспечивает такие свойства системы, которыми ни одна из частей не </a:t>
            </a:r>
            <a:r>
              <a:rPr lang="ru-RU" sz="2800" dirty="0" smtClean="0"/>
              <a:t>обладает </a:t>
            </a:r>
            <a:r>
              <a:rPr lang="ru-RU" sz="2800" i="1" dirty="0" smtClean="0"/>
              <a:t>(с точки зрения теории систем).</a:t>
            </a:r>
            <a:endParaRPr lang="ru-RU" sz="2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56263" cy="105425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622622"/>
            <a:ext cx="5976664" cy="3062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10965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04864"/>
            <a:ext cx="7761185" cy="4104456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Рождение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ребенка </a:t>
            </a:r>
            <a:r>
              <a:rPr lang="ru-RU" sz="2800" dirty="0" smtClean="0"/>
              <a:t>(привыкание);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Школьный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возраст </a:t>
            </a:r>
            <a:r>
              <a:rPr lang="ru-RU" sz="2800" dirty="0" smtClean="0"/>
              <a:t>(обучение ребенка);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Подростковый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возраст </a:t>
            </a:r>
            <a:r>
              <a:rPr lang="ru-RU" sz="2800" dirty="0" smtClean="0"/>
              <a:t>(возрастные проблемы);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Период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«выпуска» </a:t>
            </a:r>
            <a:r>
              <a:rPr lang="ru-RU" sz="2800" dirty="0" smtClean="0"/>
              <a:t>(принятие решения, социализация);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Постродителъский период </a:t>
            </a:r>
            <a:r>
              <a:rPr lang="ru-RU" sz="2800" dirty="0" smtClean="0"/>
              <a:t>(перестройка взаимоотношений).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56263" cy="1054250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 цикл семьи (</a:t>
            </a:r>
            <a:r>
              <a:rPr lang="ru-RU" sz="4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Торнбалл</a:t>
            </a:r>
            <a:r>
              <a:rPr lang="ru-RU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1986г.)</a:t>
            </a:r>
            <a:endParaRPr lang="ru-RU" sz="4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648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132856"/>
            <a:ext cx="8424935" cy="446449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Экономическая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(финансовое обеспечение);</a:t>
            </a: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Физиологическая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(близость, пища, одежда, лечение и </a:t>
            </a:r>
            <a:r>
              <a:rPr lang="ru-RU" dirty="0" err="1" smtClean="0"/>
              <a:t>т.д</a:t>
            </a:r>
            <a:r>
              <a:rPr lang="ru-RU" dirty="0" smtClean="0"/>
              <a:t>); </a:t>
            </a: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Восстановительная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(отдых, хобби);  </a:t>
            </a: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Социализация детей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(межличностные отношения, самоидентификация детей);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Воспитательная</a:t>
            </a:r>
            <a:r>
              <a:rPr lang="ru-RU" b="1" i="1" dirty="0" smtClean="0"/>
              <a:t> </a:t>
            </a:r>
            <a:r>
              <a:rPr lang="ru-RU" dirty="0"/>
              <a:t>(</a:t>
            </a:r>
            <a:r>
              <a:rPr lang="ru-RU" dirty="0" smtClean="0"/>
              <a:t>добро </a:t>
            </a:r>
            <a:r>
              <a:rPr lang="ru-RU" dirty="0"/>
              <a:t>и зло, любовь, дружба, </a:t>
            </a:r>
            <a:r>
              <a:rPr lang="ru-RU" dirty="0" smtClean="0"/>
              <a:t>верность); </a:t>
            </a: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Мировоззренческая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(система ценностей);</a:t>
            </a: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Образовательная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(обучение ребенка);</a:t>
            </a: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Профессиональная подготовка </a:t>
            </a:r>
            <a:r>
              <a:rPr lang="ru-RU" dirty="0" smtClean="0"/>
              <a:t>(профессия).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семьи: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70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5678" y="2708920"/>
            <a:ext cx="4524340" cy="309634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0346" y="2132856"/>
            <a:ext cx="4968552" cy="35177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</a:rPr>
              <a:t>Коррекционно-развивающая</a:t>
            </a: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</a:rPr>
              <a:t>Компенсирующая;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</a:rPr>
              <a:t>Реабилитационная</a:t>
            </a: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</a:t>
            </a:r>
            <a:br>
              <a:rPr lang="ru-RU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семьи:</a:t>
            </a:r>
            <a:endParaRPr lang="ru-RU" sz="4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257092"/>
            <a:ext cx="3456384" cy="2576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523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420888"/>
            <a:ext cx="7776864" cy="3672408"/>
          </a:xfrm>
        </p:spPr>
        <p:txBody>
          <a:bodyPr/>
          <a:lstStyle/>
          <a:p>
            <a:pPr algn="just"/>
            <a:r>
              <a:rPr lang="ru-RU" sz="2600" dirty="0"/>
              <a:t>Понимание семьи как системы приводит, в свою очередь, к пониманию необходимости применения комплексного подхода к организации клинико-психолого-педагогической коррекции отклонений в развитии детей, психофизиологической системы </a:t>
            </a:r>
            <a:r>
              <a:rPr lang="ru-RU" sz="2600" dirty="0" smtClean="0"/>
              <a:t>мать-ребенок и всей </a:t>
            </a:r>
            <a:r>
              <a:rPr lang="ru-RU" sz="2600" dirty="0"/>
              <a:t>семейной системы в целом.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06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424936" cy="4132981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</a:rPr>
              <a:t>Мастюкова Е. М., Московкина А.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sz="2200" dirty="0" smtClean="0"/>
              <a:t>. Семейное </a:t>
            </a:r>
            <a:r>
              <a:rPr lang="ru-RU" sz="2200" dirty="0"/>
              <a:t>воспитание детей с отклонениями в развитии: Учеб. пособие для студ. высш. учеб. заведений / Под ред. </a:t>
            </a:r>
            <a:r>
              <a:rPr lang="ru-RU" sz="2200" dirty="0" smtClean="0"/>
              <a:t>В.И. Селиверстова</a:t>
            </a:r>
            <a:r>
              <a:rPr lang="ru-RU" sz="2200" dirty="0"/>
              <a:t>. — М</a:t>
            </a:r>
            <a:r>
              <a:rPr lang="ru-RU" sz="2200" dirty="0" smtClean="0"/>
              <a:t>.: </a:t>
            </a:r>
            <a:r>
              <a:rPr lang="ru-RU" sz="2200" dirty="0" err="1" smtClean="0"/>
              <a:t>Гуманит</a:t>
            </a:r>
            <a:r>
              <a:rPr lang="ru-RU" sz="2200" dirty="0"/>
              <a:t>. изд. центр ВЛАДОС, 2003. — 408 с</a:t>
            </a:r>
            <a:r>
              <a:rPr lang="ru-RU" sz="2200" dirty="0" smtClean="0"/>
              <a:t>.</a:t>
            </a:r>
            <a:endParaRPr lang="ru-RU" sz="2200" b="1" u="sng" dirty="0" smtClean="0">
              <a:hlinkClick r:id="rId2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</a:rPr>
              <a:t>Подласый И. П. </a:t>
            </a:r>
            <a:r>
              <a:rPr lang="ru-RU" sz="2200" dirty="0"/>
              <a:t>Курс лекций по коррекционной педагогике. Для средних специальных учебных </a:t>
            </a:r>
            <a:r>
              <a:rPr lang="ru-RU" sz="2200" dirty="0" smtClean="0"/>
              <a:t>заведений. –– </a:t>
            </a:r>
            <a:r>
              <a:rPr lang="ru-RU" sz="2200" dirty="0"/>
              <a:t>M.: </a:t>
            </a:r>
            <a:r>
              <a:rPr lang="ru-RU" sz="2200" dirty="0" err="1"/>
              <a:t>Владос</a:t>
            </a:r>
            <a:r>
              <a:rPr lang="ru-RU" sz="2200" dirty="0"/>
              <a:t>, </a:t>
            </a:r>
            <a:r>
              <a:rPr lang="ru-RU" sz="2200" dirty="0" smtClean="0"/>
              <a:t>2002.</a:t>
            </a:r>
            <a:endParaRPr lang="ru-RU" sz="22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</a:rPr>
              <a:t>Куликова Т.А.</a:t>
            </a:r>
            <a:r>
              <a:rPr lang="ru-RU" sz="2200" dirty="0"/>
              <a:t> Семейная педагогика и домашнее воспитание: Учебник для студ. сред. и высш. </a:t>
            </a:r>
            <a:r>
              <a:rPr lang="ru-RU" sz="2200" dirty="0" err="1"/>
              <a:t>пед</a:t>
            </a:r>
            <a:r>
              <a:rPr lang="ru-RU" sz="2200" dirty="0"/>
              <a:t>. учеб. </a:t>
            </a:r>
            <a:r>
              <a:rPr lang="ru-RU" sz="2200" dirty="0" smtClean="0"/>
              <a:t>заведений. </a:t>
            </a:r>
            <a:r>
              <a:rPr lang="ru-RU" sz="2200" dirty="0"/>
              <a:t>-- М.: Издательский центр «Академия», 1999. </a:t>
            </a:r>
            <a:r>
              <a:rPr lang="ru-RU" sz="2200" dirty="0" smtClean="0"/>
              <a:t>– 232 с.</a:t>
            </a:r>
            <a:endParaRPr lang="ru-RU" sz="2200" b="1" u="sng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Черников А.В. </a:t>
            </a:r>
            <a:r>
              <a:rPr lang="ru-RU" sz="2200" dirty="0" smtClean="0"/>
              <a:t>Системная </a:t>
            </a:r>
            <a:r>
              <a:rPr lang="ru-RU" sz="2200" dirty="0"/>
              <a:t>семейная терапия: Интегративная модель диагностики. — Изд. 3-е, </a:t>
            </a:r>
            <a:r>
              <a:rPr lang="ru-RU" sz="2200" dirty="0" err="1"/>
              <a:t>испр</a:t>
            </a:r>
            <a:r>
              <a:rPr lang="ru-RU" sz="2200" dirty="0"/>
              <a:t>. и доп. М.: Независимая фирна "Класс</a:t>
            </a:r>
            <a:r>
              <a:rPr lang="ru-RU" sz="2200" dirty="0" smtClean="0"/>
              <a:t>",</a:t>
            </a:r>
            <a:r>
              <a:rPr lang="ru-RU" sz="2200" dirty="0"/>
              <a:t> </a:t>
            </a:r>
            <a:r>
              <a:rPr lang="ru-RU" sz="2200" dirty="0" smtClean="0"/>
              <a:t>2001. </a:t>
            </a:r>
            <a:r>
              <a:rPr lang="ru-RU" sz="2200" dirty="0"/>
              <a:t>— 208 с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Используемая литература:</a:t>
            </a:r>
            <a:endParaRPr lang="ru-RU" sz="4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080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132856"/>
            <a:ext cx="8208912" cy="43490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1. Что не входит в структуру семьи?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/>
              <a:t>А) Характеристика членов семьи;</a:t>
            </a:r>
          </a:p>
          <a:p>
            <a:pPr marL="0" indent="0" algn="just">
              <a:buNone/>
            </a:pPr>
            <a:r>
              <a:rPr lang="ru-RU" dirty="0"/>
              <a:t>Б) Характеристика семейных отношений;</a:t>
            </a:r>
          </a:p>
          <a:p>
            <a:pPr marL="0" indent="0" algn="just">
              <a:buNone/>
            </a:pPr>
            <a:r>
              <a:rPr lang="ru-RU" dirty="0"/>
              <a:t>В) Культурный стиль семьи. 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2. Внутренние стратегии семейной жизни разделяют на: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/>
              <a:t>А) Сплоченную и разобщенную позиции;</a:t>
            </a:r>
          </a:p>
          <a:p>
            <a:pPr marL="0" indent="0" algn="just">
              <a:buNone/>
            </a:pPr>
            <a:r>
              <a:rPr lang="ru-RU" dirty="0"/>
              <a:t>Б) Психологическую и физическую позиции.</a:t>
            </a:r>
          </a:p>
          <a:p>
            <a:pPr marL="0" indent="0" algn="just">
              <a:buNone/>
            </a:pPr>
            <a:r>
              <a:rPr lang="ru-RU" dirty="0"/>
              <a:t>В) Активную и пассивную позиции;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7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836713"/>
            <a:ext cx="777686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3. Сибсовая подсистема семьи предполагает взаимоотношение между: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А) Братом и сестрой;</a:t>
            </a:r>
          </a:p>
          <a:p>
            <a:pPr marL="0" indent="0">
              <a:buNone/>
            </a:pPr>
            <a:r>
              <a:rPr lang="ru-RU" dirty="0"/>
              <a:t>Б) Бабушкой и внуком;</a:t>
            </a:r>
          </a:p>
          <a:p>
            <a:pPr marL="0" indent="0">
              <a:buNone/>
            </a:pPr>
            <a:r>
              <a:rPr lang="ru-RU" dirty="0"/>
              <a:t>В) Тетей и племянником.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4. Каким термином можно обозначить трудность, неспособность к принятию, изменению?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А) Хаотичность;</a:t>
            </a:r>
          </a:p>
          <a:p>
            <a:pPr marL="0" indent="0">
              <a:buNone/>
            </a:pPr>
            <a:r>
              <a:rPr lang="ru-RU" dirty="0"/>
              <a:t>Б) Ригидность;</a:t>
            </a:r>
          </a:p>
          <a:p>
            <a:pPr marL="0" indent="0">
              <a:buNone/>
            </a:pPr>
            <a:r>
              <a:rPr lang="ru-RU" dirty="0"/>
              <a:t>В) Разобщенность.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86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5" y="620688"/>
            <a:ext cx="8064897" cy="576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5. Тип нарушений супружеских взаимодействий, при котором супруги остаются физически и эмоционально обособленными друг от друга?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А) Соперничество;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Псевдосотрудничество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Изоляция.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6. Какой ученый выделил пять периодов перехода жизненного цикла семей, имеющих детей с отклонениями в развитии?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Торнбалл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Олсон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Т.М. Мишина.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43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836712"/>
            <a:ext cx="7992888" cy="5616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7. Какой период жизненного цикла можно охарактеризовать как признание и привыкание к продолжающейся семейной ответственности, переживание дефицита возможностей социализации семьи инвалида?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А) Период «выпуска»;</a:t>
            </a:r>
          </a:p>
          <a:p>
            <a:pPr marL="0" indent="0">
              <a:buNone/>
            </a:pPr>
            <a:r>
              <a:rPr lang="ru-RU" dirty="0"/>
              <a:t>Б) Подростковый период;</a:t>
            </a:r>
          </a:p>
          <a:p>
            <a:pPr marL="0" indent="0">
              <a:buNone/>
            </a:pPr>
            <a:r>
              <a:rPr lang="ru-RU" dirty="0"/>
              <a:t>В) Постродителъский период.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8. Какая дополнительная функция семьи, воспитывающей «особого» ребенка является лишней (входит в основные функции)?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А) Коррекционно-развивающая;</a:t>
            </a:r>
          </a:p>
          <a:p>
            <a:pPr marL="0" indent="0">
              <a:buNone/>
            </a:pPr>
            <a:r>
              <a:rPr lang="ru-RU" dirty="0"/>
              <a:t>Б) Социально-адаптационная;</a:t>
            </a:r>
          </a:p>
          <a:p>
            <a:pPr marL="0" indent="0">
              <a:buNone/>
            </a:pPr>
            <a:r>
              <a:rPr lang="ru-RU" dirty="0"/>
              <a:t>В) Реабилитационная.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00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35998" y="2307587"/>
            <a:ext cx="4032448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 </a:t>
            </a:r>
            <a:r>
              <a:rPr lang="ru-RU" b="1" dirty="0"/>
              <a:t>– Б</a:t>
            </a:r>
          </a:p>
          <a:p>
            <a:pPr marL="0" indent="0">
              <a:buNone/>
            </a:pPr>
            <a:r>
              <a:rPr lang="ru-RU" b="1" dirty="0"/>
              <a:t>2 – В</a:t>
            </a:r>
          </a:p>
          <a:p>
            <a:pPr marL="0" indent="0">
              <a:buNone/>
            </a:pPr>
            <a:r>
              <a:rPr lang="ru-RU" b="1" dirty="0"/>
              <a:t>3 – А</a:t>
            </a:r>
          </a:p>
          <a:p>
            <a:pPr marL="0" indent="0">
              <a:buNone/>
            </a:pPr>
            <a:r>
              <a:rPr lang="ru-RU" b="1" dirty="0"/>
              <a:t>4 – Б</a:t>
            </a:r>
          </a:p>
          <a:p>
            <a:pPr marL="0" indent="0">
              <a:buNone/>
            </a:pPr>
            <a:r>
              <a:rPr lang="ru-RU" b="1" dirty="0"/>
              <a:t>5 – В</a:t>
            </a:r>
          </a:p>
          <a:p>
            <a:pPr marL="0" indent="0">
              <a:buNone/>
            </a:pPr>
            <a:r>
              <a:rPr lang="ru-RU" b="1" dirty="0"/>
              <a:t>6 – А</a:t>
            </a:r>
          </a:p>
          <a:p>
            <a:pPr marL="0" indent="0">
              <a:buNone/>
            </a:pPr>
            <a:r>
              <a:rPr lang="ru-RU" b="1" dirty="0"/>
              <a:t>7 – А</a:t>
            </a:r>
          </a:p>
          <a:p>
            <a:pPr marL="0" indent="0">
              <a:buNone/>
            </a:pPr>
            <a:r>
              <a:rPr lang="ru-RU" b="1" dirty="0"/>
              <a:t>8 – Б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к тесту: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25"/>
          <a:stretch/>
        </p:blipFill>
        <p:spPr>
          <a:xfrm>
            <a:off x="2843808" y="2208716"/>
            <a:ext cx="5525622" cy="4052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893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6263" cy="105425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семьи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https://lh5.googleusercontent.com/ywxI7k22RAO5a2W86t5oJfD7BjIcxn0iABx3FrLtFvlWzc-FOht2DxHNVGErPDNytfAWPRCLn-eu06Uq8fQP-GW54um-WbOZpXd1kQXC2hxpDKdPE8rJ4Q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8000"/>
                    </a14:imgEffect>
                    <a14:imgEffect>
                      <a14:brightnessContrast bright="-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537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276872"/>
            <a:ext cx="6722191" cy="38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6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2060848"/>
            <a:ext cx="8208911" cy="46085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</a:rPr>
              <a:t>Предложена</a:t>
            </a:r>
            <a:r>
              <a:rPr lang="ru-RU" sz="2500" dirty="0" smtClean="0"/>
              <a:t> американскими учеными в 1970г.</a:t>
            </a:r>
          </a:p>
          <a:p>
            <a:pPr marL="0" indent="0" algn="just">
              <a:buNone/>
            </a:pPr>
            <a:endParaRPr lang="ru-RU" sz="2500" dirty="0" smtClean="0"/>
          </a:p>
          <a:p>
            <a:pPr algn="just"/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</a:rPr>
              <a:t>Включает</a:t>
            </a:r>
            <a:r>
              <a:rPr lang="ru-RU" sz="2500" dirty="0" smtClean="0"/>
              <a:t>: </a:t>
            </a:r>
            <a:r>
              <a:rPr lang="ru-RU" sz="2500" i="1" dirty="0" smtClean="0"/>
              <a:t>биологические</a:t>
            </a:r>
            <a:r>
              <a:rPr lang="ru-RU" sz="2500" dirty="0" smtClean="0"/>
              <a:t> и </a:t>
            </a:r>
            <a:r>
              <a:rPr lang="ru-RU" sz="2500" i="1" dirty="0" smtClean="0"/>
              <a:t>физические</a:t>
            </a:r>
            <a:r>
              <a:rPr lang="ru-RU" sz="2500" dirty="0" smtClean="0"/>
              <a:t> параметры организма и окружения вместе</a:t>
            </a:r>
            <a:r>
              <a:rPr lang="ru-RU" sz="2500" dirty="0"/>
              <a:t> </a:t>
            </a:r>
            <a:r>
              <a:rPr lang="ru-RU" sz="2500" dirty="0" smtClean="0"/>
              <a:t>с </a:t>
            </a:r>
            <a:r>
              <a:rPr lang="ru-RU" sz="2500" i="1" dirty="0"/>
              <a:t>психосоциальными </a:t>
            </a:r>
            <a:r>
              <a:rPr lang="ru-RU" sz="2500" dirty="0"/>
              <a:t>характеристиками</a:t>
            </a:r>
            <a:r>
              <a:rPr lang="ru-RU" sz="2500" i="1" dirty="0"/>
              <a:t> </a:t>
            </a:r>
            <a:r>
              <a:rPr lang="ru-RU" sz="2500" dirty="0"/>
              <a:t>и их </a:t>
            </a:r>
            <a:r>
              <a:rPr lang="ru-RU" sz="2500" i="1" dirty="0"/>
              <a:t>взаимодействиями</a:t>
            </a:r>
            <a:r>
              <a:rPr lang="ru-RU" sz="2500" dirty="0"/>
              <a:t> в единую </a:t>
            </a:r>
            <a:r>
              <a:rPr lang="ru-RU" sz="2500" dirty="0" smtClean="0"/>
              <a:t>систему.</a:t>
            </a:r>
          </a:p>
          <a:p>
            <a:pPr marL="0" indent="0" algn="just">
              <a:buNone/>
            </a:pPr>
            <a:endParaRPr lang="ru-RU" sz="2500" dirty="0" smtClean="0"/>
          </a:p>
          <a:p>
            <a:pPr algn="just"/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</a:rPr>
              <a:t>Главная идея </a:t>
            </a:r>
            <a:r>
              <a:rPr lang="ru-RU" sz="2500" dirty="0" smtClean="0"/>
              <a:t>- </a:t>
            </a:r>
            <a:r>
              <a:rPr lang="ru-RU" sz="2500" dirty="0"/>
              <a:t>качество взаимодействия человека с его непосредственным окружением (семьей, близкими людьми, специалистами) самым тесным образом зависит от того, каким способом происходит опосредование этого взаимодействия средствами более широкого социального окружения.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1270274"/>
          </a:xfrm>
        </p:spPr>
        <p:txBody>
          <a:bodyPr/>
          <a:lstStyle/>
          <a:p>
            <a:r>
              <a:rPr lang="ru-RU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оциально-экологическая </a:t>
            </a:r>
            <a:r>
              <a:rPr lang="ru-RU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семьи</a:t>
            </a:r>
          </a:p>
        </p:txBody>
      </p:sp>
    </p:spTree>
    <p:extLst>
      <p:ext uri="{BB962C8B-B14F-4D97-AF65-F5344CB8AC3E}">
        <p14:creationId xmlns:p14="http://schemas.microsoft.com/office/powerpoint/2010/main" xmlns="" val="116268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3" y="3337802"/>
            <a:ext cx="5435291" cy="3509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064896" cy="3268885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Характеристики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членов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семьи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(состав, возраст и др.);</a:t>
            </a:r>
          </a:p>
          <a:p>
            <a:pPr algn="just"/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Культурный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стиль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семьи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(этнические </a:t>
            </a:r>
            <a:r>
              <a:rPr lang="ru-RU" dirty="0"/>
              <a:t>и </a:t>
            </a:r>
            <a:r>
              <a:rPr lang="ru-RU" dirty="0" smtClean="0"/>
              <a:t>расовые факторы, религия, соц.-эконом. </a:t>
            </a:r>
            <a:r>
              <a:rPr lang="ru-RU" dirty="0"/>
              <a:t>и </a:t>
            </a:r>
            <a:r>
              <a:rPr lang="ru-RU" dirty="0" smtClean="0"/>
              <a:t>образ. </a:t>
            </a:r>
            <a:r>
              <a:rPr lang="ru-RU" dirty="0"/>
              <a:t>с</a:t>
            </a:r>
            <a:r>
              <a:rPr lang="ru-RU" dirty="0" smtClean="0"/>
              <a:t>татус);</a:t>
            </a:r>
          </a:p>
          <a:p>
            <a:pPr algn="just"/>
            <a:r>
              <a:rPr lang="ru-RU" dirty="0" smtClean="0"/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Идеологический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стиль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семьи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dirty="0" smtClean="0"/>
              <a:t>верования, убеждения, ценности, адаптация).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семьи: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76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560841" cy="398896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Внутренние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стратегии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/>
              <a:t>Пассивная позиция</a:t>
            </a:r>
            <a:r>
              <a:rPr lang="ru-RU" dirty="0"/>
              <a:t> </a:t>
            </a:r>
            <a:r>
              <a:rPr lang="ru-RU" dirty="0" smtClean="0"/>
              <a:t>(«</a:t>
            </a:r>
            <a:r>
              <a:rPr lang="ru-RU" dirty="0" err="1" smtClean="0"/>
              <a:t>страусиная</a:t>
            </a:r>
            <a:r>
              <a:rPr lang="ru-RU" dirty="0" smtClean="0"/>
              <a:t>»); </a:t>
            </a:r>
          </a:p>
          <a:p>
            <a:pPr algn="just"/>
            <a:r>
              <a:rPr lang="ru-RU" dirty="0" smtClean="0"/>
              <a:t>Активная </a:t>
            </a:r>
            <a:r>
              <a:rPr lang="ru-RU" dirty="0"/>
              <a:t>позиция.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b="1" i="1" dirty="0" smtClean="0"/>
              <a:t>.    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Внешние стратегии</a:t>
            </a:r>
            <a:r>
              <a:rPr lang="ru-RU" b="1" i="1" dirty="0" smtClean="0"/>
              <a:t>:</a:t>
            </a:r>
            <a:endParaRPr lang="ru-RU" dirty="0"/>
          </a:p>
          <a:p>
            <a:pPr algn="just"/>
            <a:r>
              <a:rPr lang="ru-RU" dirty="0"/>
              <a:t>И</a:t>
            </a:r>
            <a:r>
              <a:rPr lang="ru-RU" dirty="0" smtClean="0"/>
              <a:t>спользовать </a:t>
            </a:r>
            <a:r>
              <a:rPr lang="ru-RU" dirty="0"/>
              <a:t>помощь </a:t>
            </a:r>
            <a:r>
              <a:rPr lang="ru-RU" i="1" dirty="0"/>
              <a:t>других </a:t>
            </a:r>
            <a:r>
              <a:rPr lang="ru-RU" i="1" dirty="0" smtClean="0"/>
              <a:t>людей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Находить </a:t>
            </a:r>
            <a:r>
              <a:rPr lang="ru-RU" i="1" dirty="0"/>
              <a:t>духовную</a:t>
            </a:r>
            <a:r>
              <a:rPr lang="ru-RU" dirty="0"/>
              <a:t> </a:t>
            </a:r>
            <a:r>
              <a:rPr lang="ru-RU" dirty="0" smtClean="0"/>
              <a:t>поддержку;</a:t>
            </a:r>
          </a:p>
          <a:p>
            <a:pPr algn="just"/>
            <a:r>
              <a:rPr lang="ru-RU" dirty="0" smtClean="0"/>
              <a:t>Использовать </a:t>
            </a:r>
            <a:r>
              <a:rPr lang="ru-RU" dirty="0"/>
              <a:t>ресурсы </a:t>
            </a:r>
            <a:r>
              <a:rPr lang="ru-RU" i="1" dirty="0"/>
              <a:t>государственной</a:t>
            </a:r>
            <a:r>
              <a:rPr lang="ru-RU" dirty="0"/>
              <a:t> поддержки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6263" cy="1054250"/>
          </a:xfrm>
        </p:spPr>
        <p:txBody>
          <a:bodyPr/>
          <a:lstStyle/>
          <a:p>
            <a:r>
              <a:rPr lang="ru-RU" sz="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Стратегии семейной жизни</a:t>
            </a:r>
            <a:endParaRPr lang="ru-RU" sz="5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7" y="5338388"/>
            <a:ext cx="2413451" cy="142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2464" y="1916832"/>
            <a:ext cx="1728192" cy="2226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422196"/>
            <a:ext cx="2016224" cy="1344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4" t="7819" b="6970"/>
          <a:stretch/>
        </p:blipFill>
        <p:spPr>
          <a:xfrm>
            <a:off x="2771800" y="5082129"/>
            <a:ext cx="3069102" cy="177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52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64896" cy="1296144"/>
          </a:xfrm>
        </p:spPr>
        <p:txBody>
          <a:bodyPr/>
          <a:lstStyle/>
          <a:p>
            <a:r>
              <a:rPr lang="ru-RU" sz="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семейных взаимодействий</a:t>
            </a:r>
            <a:endParaRPr lang="ru-RU" sz="5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724128" y="1979839"/>
            <a:ext cx="1584176" cy="3177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076056" y="5301208"/>
            <a:ext cx="3816424" cy="100811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4. Коммуникация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076056" y="1979839"/>
            <a:ext cx="269354" cy="2129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079892" y="4267150"/>
            <a:ext cx="3580340" cy="104775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3. Адаптивность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491880" y="1979839"/>
            <a:ext cx="504056" cy="1156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187624" y="3254610"/>
            <a:ext cx="3600400" cy="10125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2. Сплоченность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876550" y="1979839"/>
            <a:ext cx="406684" cy="4014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30356" y="2186372"/>
            <a:ext cx="3052878" cy="101828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1. Подсистема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586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" t="2133" r="43089" b="13006"/>
          <a:stretch/>
        </p:blipFill>
        <p:spPr>
          <a:xfrm>
            <a:off x="-25636" y="2060848"/>
            <a:ext cx="4236896" cy="468051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564904"/>
            <a:ext cx="5040560" cy="4299734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Супружеская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/>
              <a:t>(муж — жена);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Родительская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/>
              <a:t>(родитель — ребенок);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Сибсовая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/>
              <a:t>(брат — сестра);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Расширенная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/>
              <a:t>семейная (</a:t>
            </a:r>
            <a:r>
              <a:rPr lang="ru-RU" sz="2600" dirty="0" err="1"/>
              <a:t>экстрасемейная</a:t>
            </a:r>
            <a:r>
              <a:rPr lang="ru-RU" sz="2600" dirty="0"/>
              <a:t>) — взаимодействие с друзьями, профессионалами и др.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Подсистема семьи: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51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2248347"/>
            <a:ext cx="7992887" cy="3844949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 Описывается с помощью: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Переплетенности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(гиперопека или нормальная опека);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Разобщенности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(безразличие, избегание, либо  разумное взаимодействие).</a:t>
            </a:r>
          </a:p>
          <a:p>
            <a:pPr algn="just">
              <a:buFont typeface="Arial" pitchFamily="34" charset="0"/>
              <a:buChar char="•"/>
            </a:pPr>
            <a:endParaRPr lang="ru-RU" sz="2800" dirty="0"/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 Важно соблюдать между ними баланс, «золотую» середину!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Сплоченность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403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817</TotalTime>
  <Words>1032</Words>
  <Application>Microsoft Office PowerPoint</Application>
  <PresentationFormat>Экран (4:3)</PresentationFormat>
  <Paragraphs>161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Твердый переплет</vt:lpstr>
      <vt:lpstr>ТЕОРИИ СЕМЕЙНЫХ СИСТЕМ, СОЦИАЛЬНО-ЭКОЛОГИЧЕСКАЯ МОДЕЛЬ СЕМЬИ</vt:lpstr>
      <vt:lpstr>Определение</vt:lpstr>
      <vt:lpstr>Система семьи</vt:lpstr>
      <vt:lpstr>Социально-экологическая модель семьи</vt:lpstr>
      <vt:lpstr>Структура семьи:</vt:lpstr>
      <vt:lpstr>Стратегии семейной жизни</vt:lpstr>
      <vt:lpstr>Модели семейных взаимодействий</vt:lpstr>
      <vt:lpstr>1. Подсистема семьи:</vt:lpstr>
      <vt:lpstr>2. Сплоченность </vt:lpstr>
      <vt:lpstr>3. Адаптивность</vt:lpstr>
      <vt:lpstr>4. Коммуникация</vt:lpstr>
      <vt:lpstr>Циркулярная модель семейных взаимодействий Олсона</vt:lpstr>
      <vt:lpstr>Коммуникация (по Олсону):</vt:lpstr>
      <vt:lpstr>Семья</vt:lpstr>
      <vt:lpstr>Тип нарушений супружеских взаимодействий (Т.М. Мишина):</vt:lpstr>
      <vt:lpstr>Родительские установки:</vt:lpstr>
      <vt:lpstr>Неправильные типы воспитания:</vt:lpstr>
      <vt:lpstr>Параметры воспитательного процесса (Захаров А.И.):</vt:lpstr>
      <vt:lpstr>Черты патогенного воспитания:</vt:lpstr>
      <vt:lpstr>Жизненный цикл семьи (Торнбалл, 1986г.)</vt:lpstr>
      <vt:lpstr>Функции семьи:</vt:lpstr>
      <vt:lpstr>Дополнительные  функции семьи:</vt:lpstr>
      <vt:lpstr>Вывод:</vt:lpstr>
      <vt:lpstr>Используемая литература:</vt:lpstr>
      <vt:lpstr>Тест</vt:lpstr>
      <vt:lpstr>Слайд 26</vt:lpstr>
      <vt:lpstr>Слайд 27</vt:lpstr>
      <vt:lpstr>Слайд 28</vt:lpstr>
      <vt:lpstr>Ответы к тесту: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</dc:creator>
  <cp:lastModifiedBy>XP GAME 2010</cp:lastModifiedBy>
  <cp:revision>35</cp:revision>
  <dcterms:created xsi:type="dcterms:W3CDTF">2015-03-01T08:47:32Z</dcterms:created>
  <dcterms:modified xsi:type="dcterms:W3CDTF">2015-04-03T02:57:45Z</dcterms:modified>
</cp:coreProperties>
</file>