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73" d="100"/>
          <a:sy n="73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56490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Ребенок с проблемами интеллектуального развития в семье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733256"/>
            <a:ext cx="4014192" cy="8739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95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6655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Ориентируясь на эти направления, педагог-дефектолог решает следующие задачи.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1</a:t>
            </a:r>
            <a:r>
              <a:rPr lang="ru-RU" dirty="0">
                <a:solidFill>
                  <a:srgbClr val="002060"/>
                </a:solidFill>
              </a:rPr>
              <a:t>. Коррекция неконструктивных форм поведения матери, таких как агрессивность, необъективная оценка поведения </a:t>
            </a:r>
            <a:r>
              <a:rPr lang="ru-RU" dirty="0" smtClean="0">
                <a:solidFill>
                  <a:srgbClr val="002060"/>
                </a:solidFill>
              </a:rPr>
              <a:t>ре­бенка и т.д.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2</a:t>
            </a:r>
            <a:r>
              <a:rPr lang="ru-RU" dirty="0">
                <a:solidFill>
                  <a:srgbClr val="002060"/>
                </a:solidFill>
              </a:rPr>
              <a:t>. Формирование понимания матерью проблем ее ребенка, а именно: постепенный отход от позиции, отрицающей наличие проблем (« Он у меня такой же, как все</a:t>
            </a:r>
            <a:r>
              <a:rPr lang="ru-RU" dirty="0" smtClean="0">
                <a:solidFill>
                  <a:srgbClr val="002060"/>
                </a:solidFill>
              </a:rPr>
              <a:t>»).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.  Постепенное исключение проблем гиперболизации про­блем </a:t>
            </a:r>
            <a:r>
              <a:rPr lang="ru-RU" dirty="0" smtClean="0">
                <a:solidFill>
                  <a:srgbClr val="002060"/>
                </a:solidFill>
              </a:rPr>
              <a:t>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. Повышение личностной самооценки матери в связи с воз­можностью увидеть результаты своего труда в успехах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681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5</a:t>
            </a:r>
            <a:r>
              <a:rPr lang="ru-RU" dirty="0">
                <a:solidFill>
                  <a:srgbClr val="002060"/>
                </a:solidFill>
              </a:rPr>
              <a:t>. Коррекция внутреннего психологического состояния </a:t>
            </a:r>
            <a:r>
              <a:rPr lang="ru-RU" dirty="0" smtClean="0">
                <a:solidFill>
                  <a:srgbClr val="002060"/>
                </a:solidFill>
              </a:rPr>
              <a:t>ма­тери.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6</a:t>
            </a:r>
            <a:r>
              <a:rPr lang="ru-RU" dirty="0">
                <a:solidFill>
                  <a:srgbClr val="002060"/>
                </a:solidFill>
              </a:rPr>
              <a:t>. Осуществление личностного роста матери в процессе вза­имодействия со своим ребенком, в процессе его обучения и вос­питания с помощью </a:t>
            </a:r>
            <a:r>
              <a:rPr lang="ru-RU" dirty="0" smtClean="0">
                <a:solidFill>
                  <a:srgbClr val="002060"/>
                </a:solidFill>
              </a:rPr>
              <a:t>психолога.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7</a:t>
            </a:r>
            <a:r>
              <a:rPr lang="ru-RU" dirty="0">
                <a:solidFill>
                  <a:srgbClr val="002060"/>
                </a:solidFill>
              </a:rPr>
              <a:t>. Трансформация </a:t>
            </a:r>
            <a:r>
              <a:rPr lang="ru-RU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образовательного </a:t>
            </a:r>
            <a:r>
              <a:rPr lang="ru-RU" dirty="0">
                <a:solidFill>
                  <a:srgbClr val="002060"/>
                </a:solidFill>
              </a:rPr>
              <a:t>процес­са, реализуемая матерью по отношению к ребенку, в психотера­певтический процесс по отношению к себе </a:t>
            </a:r>
            <a:r>
              <a:rPr lang="ru-RU" dirty="0" smtClean="0">
                <a:solidFill>
                  <a:srgbClr val="002060"/>
                </a:solidFill>
              </a:rPr>
              <a:t>самой.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20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Формы индивидуальной работы с родителями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1</a:t>
            </a:r>
            <a:r>
              <a:rPr lang="ru-RU" dirty="0">
                <a:solidFill>
                  <a:srgbClr val="002060"/>
                </a:solidFill>
              </a:rPr>
              <a:t>. Демонстрация матери приемов работы с ребенком.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2</a:t>
            </a:r>
            <a:r>
              <a:rPr lang="ru-RU" dirty="0">
                <a:solidFill>
                  <a:srgbClr val="002060"/>
                </a:solidFill>
              </a:rPr>
              <a:t>. Конспектирование матерью уроков, проводимых педаго­гом.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3</a:t>
            </a:r>
            <a:r>
              <a:rPr lang="ru-RU" dirty="0">
                <a:solidFill>
                  <a:srgbClr val="002060"/>
                </a:solidFill>
              </a:rPr>
              <a:t>. Выполнение домашних заданий со своим ребенком.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4</a:t>
            </a:r>
            <a:r>
              <a:rPr lang="ru-RU" dirty="0">
                <a:solidFill>
                  <a:srgbClr val="002060"/>
                </a:solidFill>
              </a:rPr>
              <a:t>. Чтение матерью специальной литературы, рекомендуемой педагогом.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5</a:t>
            </a:r>
            <a:r>
              <a:rPr lang="ru-RU" dirty="0">
                <a:solidFill>
                  <a:srgbClr val="002060"/>
                </a:solidFill>
              </a:rPr>
              <a:t>. Реализация творческих замыслов матери в работе с ребен­ком.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60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Этапы </a:t>
            </a:r>
            <a:r>
              <a:rPr lang="ru-RU" i="1" dirty="0">
                <a:solidFill>
                  <a:srgbClr val="002060"/>
                </a:solidFill>
              </a:rPr>
              <a:t>психолого-педагогической работы с матерью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u="sng" dirty="0" smtClean="0">
                <a:solidFill>
                  <a:srgbClr val="002060"/>
                </a:solidFill>
              </a:rPr>
              <a:t>Первый </a:t>
            </a:r>
            <a:r>
              <a:rPr lang="ru-RU" i="1" u="sng" dirty="0">
                <a:solidFill>
                  <a:srgbClr val="002060"/>
                </a:solidFill>
              </a:rPr>
              <a:t>этап </a:t>
            </a:r>
            <a:r>
              <a:rPr lang="ru-RU" dirty="0">
                <a:solidFill>
                  <a:srgbClr val="002060"/>
                </a:solidFill>
              </a:rPr>
              <a:t>направлен на привлечение матери к </a:t>
            </a:r>
            <a:r>
              <a:rPr lang="ru-RU" dirty="0" smtClean="0">
                <a:solidFill>
                  <a:srgbClr val="002060"/>
                </a:solidFill>
              </a:rPr>
              <a:t>учебному процессу.</a:t>
            </a:r>
          </a:p>
          <a:p>
            <a:pPr marL="0" indent="0">
              <a:buNone/>
            </a:pPr>
            <a:r>
              <a:rPr lang="ru-RU" i="1" u="sng" dirty="0">
                <a:solidFill>
                  <a:srgbClr val="002060"/>
                </a:solidFill>
              </a:rPr>
              <a:t>Второй этап. </a:t>
            </a:r>
            <a:r>
              <a:rPr lang="ru-RU" dirty="0">
                <a:solidFill>
                  <a:srgbClr val="002060"/>
                </a:solidFill>
              </a:rPr>
              <a:t>Формирование увлечения матери </a:t>
            </a:r>
            <a:r>
              <a:rPr lang="ru-RU" dirty="0" smtClean="0">
                <a:solidFill>
                  <a:srgbClr val="002060"/>
                </a:solidFill>
              </a:rPr>
              <a:t>процессом развития ребенка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u="sng" dirty="0">
                <a:solidFill>
                  <a:srgbClr val="002060"/>
                </a:solidFill>
              </a:rPr>
              <a:t>Третий этап </a:t>
            </a:r>
            <a:r>
              <a:rPr lang="ru-RU" dirty="0">
                <a:solidFill>
                  <a:srgbClr val="002060"/>
                </a:solidFill>
              </a:rPr>
              <a:t>характеризуется раскрытием перед матерью возможности личного поиска творческих подходов к обучению ее ребенка и личного участия в исследовании его возможностей.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59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467600" cy="640871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Особые формы отклонений в развитии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Синдром </a:t>
            </a:r>
            <a:r>
              <a:rPr lang="ru-RU" dirty="0">
                <a:solidFill>
                  <a:srgbClr val="002060"/>
                </a:solidFill>
              </a:rPr>
              <a:t>Дауна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Какие хромосомные перестройки встречаются при син­дроме Дауна?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Это заболевание названо именем врача, впервые описавшего его в 1866 году. </a:t>
            </a:r>
          </a:p>
        </p:txBody>
      </p:sp>
    </p:spTree>
    <p:extLst>
      <p:ext uri="{BB962C8B-B14F-4D97-AF65-F5344CB8AC3E}">
        <p14:creationId xmlns="" xmlns:p14="http://schemas.microsoft.com/office/powerpoint/2010/main" val="232487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18864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Когда и по каким признакам диагностируется синдром Дауна?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>
                <a:solidFill>
                  <a:srgbClr val="002060"/>
                </a:solidFill>
              </a:rPr>
              <a:t>Заболевание распознается сразу после рождения по харак­терному виду ребенка. Возможна более поздняя </a:t>
            </a:r>
            <a:r>
              <a:rPr lang="ru-RU" dirty="0" smtClean="0">
                <a:solidFill>
                  <a:srgbClr val="002060"/>
                </a:solidFill>
              </a:rPr>
              <a:t>диагности­ка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304256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711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Как часто рождаются дети с синдромом Дауна?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Частота появления синдрома Дауна во всех странах мира при­мерно 1:600 новорожденных. Риск рождения ребенка с синдро­мом Дауна (простой </a:t>
            </a:r>
            <a:r>
              <a:rPr lang="ru-RU" dirty="0" err="1">
                <a:solidFill>
                  <a:srgbClr val="002060"/>
                </a:solidFill>
              </a:rPr>
              <a:t>трисомией</a:t>
            </a:r>
            <a:r>
              <a:rPr lang="ru-RU" dirty="0">
                <a:solidFill>
                  <a:srgbClr val="002060"/>
                </a:solidFill>
              </a:rPr>
              <a:t>) зависит от возраста родителей.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949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Как развиваются дети с синдромом Дауна?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 первых месяцев жизни дети отстают в психомоторном раз витии. У большинства из них позднее развивается речь и имеются дефекты звукопроизношения. Дети недостаточно хорошо понимают обращенную к ним речь, их словарный запас беден.</a:t>
            </a:r>
          </a:p>
          <a:p>
            <a:r>
              <a:rPr lang="ru-RU" dirty="0">
                <a:solidFill>
                  <a:srgbClr val="002060"/>
                </a:solidFill>
              </a:rPr>
              <a:t>«Относительная сохранность эмоциональной сферы, хорошая подражательность детей с болезнью Дауна способствуют тому. что интеллектуальная недостаточность этих больных для роди­телей становится очевидной в несколько более старшем возрас­те, обычно после 2—3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073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5737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Какие программы раннего обучения могут быть полез­ными для родителей детей с синдромом Дауна?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настоящее время для детей с синдромом Дауна адаптиро­вана зарубежная </a:t>
            </a:r>
            <a:r>
              <a:rPr lang="ru-RU" i="1" dirty="0">
                <a:solidFill>
                  <a:srgbClr val="002060"/>
                </a:solidFill>
              </a:rPr>
              <a:t>программа ранней педагогической помощи </a:t>
            </a:r>
            <a:r>
              <a:rPr lang="ru-RU" dirty="0">
                <a:solidFill>
                  <a:srgbClr val="002060"/>
                </a:solidFill>
              </a:rPr>
              <a:t>«Маленькие ступеньки</a:t>
            </a:r>
            <a:r>
              <a:rPr lang="ru-RU" dirty="0" smtClean="0">
                <a:solidFill>
                  <a:srgbClr val="002060"/>
                </a:solidFill>
              </a:rPr>
              <a:t>»,</a:t>
            </a:r>
          </a:p>
          <a:p>
            <a:pPr marL="0" indent="0">
              <a:buNone/>
            </a:pPr>
            <a:r>
              <a:rPr lang="ru-RU" i="1" u="sng" dirty="0">
                <a:solidFill>
                  <a:srgbClr val="002060"/>
                </a:solidFill>
              </a:rPr>
              <a:t>Ч</a:t>
            </a:r>
            <a:r>
              <a:rPr lang="ru-RU" i="1" u="sng" dirty="0" smtClean="0">
                <a:solidFill>
                  <a:srgbClr val="002060"/>
                </a:solidFill>
              </a:rPr>
              <a:t>е­тыре </a:t>
            </a:r>
            <a:r>
              <a:rPr lang="ru-RU" i="1" u="sng" dirty="0">
                <a:solidFill>
                  <a:srgbClr val="002060"/>
                </a:solidFill>
              </a:rPr>
              <a:t>проверочные таблицы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которые охватывают основные </a:t>
            </a:r>
            <a:r>
              <a:rPr lang="ru-RU" i="1" dirty="0">
                <a:solidFill>
                  <a:srgbClr val="002060"/>
                </a:solidFill>
              </a:rPr>
              <a:t>об­ласти развития: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1. Общая моторика</a:t>
            </a:r>
          </a:p>
          <a:p>
            <a:r>
              <a:rPr lang="ru-RU" dirty="0">
                <a:solidFill>
                  <a:srgbClr val="002060"/>
                </a:solidFill>
              </a:rPr>
              <a:t>2. Тонкая моторика.</a:t>
            </a:r>
          </a:p>
          <a:p>
            <a:r>
              <a:rPr lang="ru-RU" dirty="0">
                <a:solidFill>
                  <a:srgbClr val="002060"/>
                </a:solidFill>
              </a:rPr>
              <a:t>3. Зрительно-моторная координация.</a:t>
            </a:r>
          </a:p>
          <a:p>
            <a:r>
              <a:rPr lang="ru-RU" dirty="0">
                <a:solidFill>
                  <a:srgbClr val="002060"/>
                </a:solidFill>
              </a:rPr>
              <a:t>4. Восприятие и понимание речи.</a:t>
            </a:r>
          </a:p>
          <a:p>
            <a:r>
              <a:rPr lang="ru-RU" dirty="0">
                <a:solidFill>
                  <a:srgbClr val="002060"/>
                </a:solidFill>
              </a:rPr>
              <a:t>5. Степень развития социальных навыков</a:t>
            </a:r>
            <a:r>
              <a:rPr lang="ru-RU" dirty="0"/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53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Нужны ли детский сад и группа общения?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Как и для всех других детей, так и для детей с синдромом Дауна полезно посещение детского сада и специальных групп общения.</a:t>
            </a:r>
          </a:p>
          <a:p>
            <a:r>
              <a:rPr lang="ru-RU" dirty="0">
                <a:solidFill>
                  <a:srgbClr val="002060"/>
                </a:solidFill>
              </a:rPr>
              <a:t>Совместное пребывание с другими детьми помогает ребен­ку приобрести навыки группового общения, осмысленно на­ходиться среди других детей. Важно при этом, чтобы груп­пы были маленькими и там был квалифицированный персо­нал.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060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План: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48737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Положение ребенка в семье.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Стереотипы </a:t>
            </a:r>
            <a:r>
              <a:rPr lang="ru-RU" sz="2800" dirty="0">
                <a:solidFill>
                  <a:srgbClr val="002060"/>
                </a:solidFill>
              </a:rPr>
              <a:t>отношения к ум­ственно-отсталому ребенку учителей и родителей.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Основные </a:t>
            </a:r>
            <a:r>
              <a:rPr lang="ru-RU" sz="2800" dirty="0">
                <a:solidFill>
                  <a:srgbClr val="002060"/>
                </a:solidFill>
              </a:rPr>
              <a:t>направления работы специалиста с семьей.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Некоторые </a:t>
            </a:r>
            <a:r>
              <a:rPr lang="ru-RU" sz="2800" dirty="0">
                <a:solidFill>
                  <a:srgbClr val="002060"/>
                </a:solidFill>
              </a:rPr>
              <a:t>особые формы интеллектуальных нарушений.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-Особенности </a:t>
            </a:r>
            <a:r>
              <a:rPr lang="ru-RU" sz="2800" dirty="0">
                <a:solidFill>
                  <a:srgbClr val="002060"/>
                </a:solidFill>
              </a:rPr>
              <a:t>развития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-</a:t>
            </a:r>
            <a:r>
              <a:rPr lang="ru-RU" sz="2800" dirty="0" smtClean="0">
                <a:solidFill>
                  <a:srgbClr val="002060"/>
                </a:solidFill>
              </a:rPr>
              <a:t>Отношение </a:t>
            </a:r>
            <a:r>
              <a:rPr lang="ru-RU" sz="2800" dirty="0">
                <a:solidFill>
                  <a:srgbClr val="002060"/>
                </a:solidFill>
              </a:rPr>
              <a:t>в обществе.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-Пути </a:t>
            </a:r>
            <a:r>
              <a:rPr lang="ru-RU" sz="2800" dirty="0">
                <a:solidFill>
                  <a:srgbClr val="002060"/>
                </a:solidFill>
              </a:rPr>
              <a:t>помощи.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15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Синдром Рубинштейна — </a:t>
            </a:r>
            <a:r>
              <a:rPr lang="ru-RU" b="1" dirty="0" err="1">
                <a:solidFill>
                  <a:srgbClr val="FF0000"/>
                </a:solidFill>
              </a:rPr>
              <a:t>Тейби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Указанный </a:t>
            </a:r>
            <a:r>
              <a:rPr lang="ru-RU" dirty="0">
                <a:solidFill>
                  <a:srgbClr val="002060"/>
                </a:solidFill>
              </a:rPr>
              <a:t>синдром, описанный в 1963 г., включает множе­ство дефектов, из которых наиболее частыми являются </a:t>
            </a:r>
            <a:r>
              <a:rPr lang="ru-RU" i="1" dirty="0">
                <a:solidFill>
                  <a:srgbClr val="002060"/>
                </a:solidFill>
              </a:rPr>
              <a:t>сочета­ния интеллектуальной недостаточности </a:t>
            </a:r>
            <a:r>
              <a:rPr lang="ru-RU" dirty="0">
                <a:solidFill>
                  <a:srgbClr val="002060"/>
                </a:solidFill>
              </a:rPr>
              <a:t>(олигофрении) раз­личной степени выраженности </a:t>
            </a:r>
            <a:r>
              <a:rPr lang="ru-RU" i="1" dirty="0">
                <a:solidFill>
                  <a:srgbClr val="002060"/>
                </a:solidFill>
              </a:rPr>
              <a:t>с речевыми нарушениями, черепно-лицевыми и пальцевыми аномалиями, дефектами зре­ния, а у мальчиков, </a:t>
            </a:r>
            <a:r>
              <a:rPr lang="ru-RU" dirty="0">
                <a:solidFill>
                  <a:srgbClr val="002060"/>
                </a:solidFill>
              </a:rPr>
              <a:t>кроме того, с проявлениями </a:t>
            </a:r>
            <a:r>
              <a:rPr lang="ru-RU" i="1" dirty="0">
                <a:solidFill>
                  <a:srgbClr val="002060"/>
                </a:solidFill>
              </a:rPr>
              <a:t>полового не­доразвития.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18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</a:rPr>
              <a:t>Для всех детей с синдромом Рубинштейна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i="1" dirty="0" err="1">
                <a:solidFill>
                  <a:srgbClr val="002060"/>
                </a:solidFill>
              </a:rPr>
              <a:t>Тейби</a:t>
            </a:r>
            <a:r>
              <a:rPr lang="ru-RU" i="1" dirty="0">
                <a:solidFill>
                  <a:srgbClr val="002060"/>
                </a:solidFill>
              </a:rPr>
              <a:t> харак­терны </a:t>
            </a:r>
            <a:r>
              <a:rPr lang="ru-RU" dirty="0">
                <a:solidFill>
                  <a:srgbClr val="002060"/>
                </a:solidFill>
              </a:rPr>
              <a:t>уменьшенные размеры головы, высокий лоб, короткий, похожий на клюв вздернутый нос, что придает их лицу необыч­ный вид, брови густые, низко расположенные, часто деформи­рованы и </a:t>
            </a:r>
            <a:r>
              <a:rPr lang="ru-RU" dirty="0" smtClean="0">
                <a:solidFill>
                  <a:srgbClr val="002060"/>
                </a:solidFill>
              </a:rPr>
              <a:t>асимметричные </a:t>
            </a:r>
            <a:r>
              <a:rPr lang="ru-RU" dirty="0">
                <a:solidFill>
                  <a:srgbClr val="002060"/>
                </a:solidFill>
              </a:rPr>
              <a:t>ушные раковины.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438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Синдром </a:t>
            </a:r>
            <a:r>
              <a:rPr lang="ru-RU" b="1" dirty="0" err="1">
                <a:solidFill>
                  <a:srgbClr val="FF0000"/>
                </a:solidFill>
              </a:rPr>
              <a:t>Нунан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Данный </a:t>
            </a:r>
            <a:r>
              <a:rPr lang="ru-RU" dirty="0">
                <a:solidFill>
                  <a:srgbClr val="002060"/>
                </a:solidFill>
              </a:rPr>
              <a:t>синдром описан в 1963 г. К этому времени было уже выявлено 835 пациентов с врожденным пороком сердца, среди них была выделена группа больных, внешне удивитель­но похожих друг на друга. У них наблюдались своеобразные нарушения физического развития: низкий рост, нарушения в строении скелета, крыловидные шейные складки и другие признаки.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230999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739146" cy="631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881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5760640"/>
          </a:xfrm>
        </p:spPr>
        <p:txBody>
          <a:bodyPr>
            <a:normAutofit/>
          </a:bodyPr>
          <a:lstStyle/>
          <a:p>
            <a:r>
              <a:rPr lang="ru-RU" i="1" u="sng" dirty="0">
                <a:solidFill>
                  <a:srgbClr val="002060"/>
                </a:solidFill>
              </a:rPr>
              <a:t>Трудности обучения </a:t>
            </a:r>
            <a:r>
              <a:rPr lang="ru-RU" dirty="0">
                <a:solidFill>
                  <a:srgbClr val="002060"/>
                </a:solidFill>
              </a:rPr>
              <a:t>детей с синдромом </a:t>
            </a:r>
            <a:r>
              <a:rPr lang="ru-RU" dirty="0" err="1">
                <a:solidFill>
                  <a:srgbClr val="002060"/>
                </a:solidFill>
              </a:rPr>
              <a:t>Нунан</a:t>
            </a:r>
            <a:r>
              <a:rPr lang="ru-RU" dirty="0">
                <a:solidFill>
                  <a:srgbClr val="002060"/>
                </a:solidFill>
              </a:rPr>
              <a:t> связаны не только с интеллектуальными и речевыми расстройствами, но и с низкой умственной работоспособностью, нарушениями вни­мания, памяти, трудностями формирования пространственных представлений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u="sng" dirty="0">
                <a:solidFill>
                  <a:srgbClr val="002060"/>
                </a:solidFill>
              </a:rPr>
              <a:t>Обучаются эти дети в разных типах школ</a:t>
            </a:r>
            <a:r>
              <a:rPr lang="ru-RU" i="1" dirty="0">
                <a:solidFill>
                  <a:srgbClr val="002060"/>
                </a:solidFill>
              </a:rPr>
              <a:t>: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 </a:t>
            </a:r>
            <a:r>
              <a:rPr lang="ru-RU" dirty="0">
                <a:solidFill>
                  <a:srgbClr val="002060"/>
                </a:solidFill>
              </a:rPr>
              <a:t>вспомогатель­ной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школе для детей с тяжелыми нарушениями речи,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шко­ле для детей с задержкой психического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9031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Синдром Вильямса («лицо эльфа»)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Наиболее </a:t>
            </a:r>
            <a:r>
              <a:rPr lang="ru-RU" dirty="0">
                <a:solidFill>
                  <a:srgbClr val="002060"/>
                </a:solidFill>
              </a:rPr>
              <a:t>типичными признаками этого заболевания счи­таются </a:t>
            </a:r>
            <a:r>
              <a:rPr lang="ru-RU" i="1" dirty="0">
                <a:solidFill>
                  <a:srgbClr val="002060"/>
                </a:solidFill>
              </a:rPr>
              <a:t>сочетание умственной отсталости с врожденным по­роком сердца </a:t>
            </a:r>
            <a:r>
              <a:rPr lang="ru-RU" i="1" dirty="0" smtClean="0">
                <a:solidFill>
                  <a:srgbClr val="002060"/>
                </a:solidFill>
              </a:rPr>
              <a:t>и </a:t>
            </a:r>
            <a:r>
              <a:rPr lang="ru-RU" i="1" dirty="0">
                <a:solidFill>
                  <a:srgbClr val="002060"/>
                </a:solidFill>
              </a:rPr>
              <a:t>своеобразным строением лица. </a:t>
            </a:r>
            <a:r>
              <a:rPr lang="ru-RU" dirty="0">
                <a:solidFill>
                  <a:srgbClr val="002060"/>
                </a:solidFill>
              </a:rPr>
              <a:t>Наиболее типичное строение лица больного с этим синдромом: широкий лоб, разлет бровей по средней ли­нии, своеобразный разрез глаз с припухлостью век, опущен­ные вниз полные щеки, большой рот, полные губы, особенно нижняя, сходящееся косоглазие, звездчатая картина радуж­ки, плоское переносье, своеобразная форма носа с закруг­ленным тупым концом, маленький, несколько заостренный подбородок. </a:t>
            </a:r>
          </a:p>
        </p:txBody>
      </p:sp>
    </p:spTree>
    <p:extLst>
      <p:ext uri="{BB962C8B-B14F-4D97-AF65-F5344CB8AC3E}">
        <p14:creationId xmlns="" xmlns:p14="http://schemas.microsoft.com/office/powerpoint/2010/main" val="393699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4176" cy="38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086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Синдром Корнелии де </a:t>
            </a:r>
            <a:r>
              <a:rPr lang="ru-RU" b="1" dirty="0" err="1">
                <a:solidFill>
                  <a:srgbClr val="FF0000"/>
                </a:solidFill>
              </a:rPr>
              <a:t>Ланге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832648" cy="46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1954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Синдром </a:t>
            </a:r>
            <a:r>
              <a:rPr lang="ru-RU" b="1" dirty="0" err="1">
                <a:solidFill>
                  <a:srgbClr val="FF0000"/>
                </a:solidFill>
              </a:rPr>
              <a:t>Ретта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Заболевание </a:t>
            </a:r>
            <a:r>
              <a:rPr lang="ru-RU" dirty="0">
                <a:solidFill>
                  <a:srgbClr val="002060"/>
                </a:solidFill>
              </a:rPr>
              <a:t>было впервые описано в 1965 г. австрийским психиатром Андреем </a:t>
            </a:r>
            <a:r>
              <a:rPr lang="ru-RU" dirty="0" err="1">
                <a:solidFill>
                  <a:srgbClr val="002060"/>
                </a:solidFill>
              </a:rPr>
              <a:t>Реттом</a:t>
            </a:r>
            <a:r>
              <a:rPr lang="ru-RU" dirty="0">
                <a:solidFill>
                  <a:srgbClr val="002060"/>
                </a:solidFill>
              </a:rPr>
              <a:t>, именем которого оно и названо.</a:t>
            </a:r>
          </a:p>
          <a:p>
            <a:r>
              <a:rPr lang="ru-RU" u="sng" dirty="0">
                <a:solidFill>
                  <a:srgbClr val="002060"/>
                </a:solidFill>
              </a:rPr>
              <a:t>Синдром </a:t>
            </a:r>
            <a:r>
              <a:rPr lang="ru-RU" u="sng" dirty="0" err="1">
                <a:solidFill>
                  <a:srgbClr val="002060"/>
                </a:solidFill>
              </a:rPr>
              <a:t>Ретта</a:t>
            </a:r>
            <a:r>
              <a:rPr lang="ru-RU" u="sng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это наследственное за­болевание, смертельное для мужских эмбрионов, поэтому оно и наблюдается исключительно у девочек. </a:t>
            </a:r>
          </a:p>
        </p:txBody>
      </p:sp>
    </p:spTree>
    <p:extLst>
      <p:ext uri="{BB962C8B-B14F-4D97-AF65-F5344CB8AC3E}">
        <p14:creationId xmlns="" xmlns:p14="http://schemas.microsoft.com/office/powerpoint/2010/main" val="3614061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Литература: </a:t>
            </a:r>
          </a:p>
          <a:p>
            <a:pPr marL="0" indent="0">
              <a:buNone/>
            </a:pPr>
            <a:r>
              <a:rPr lang="ru-RU" dirty="0" err="1" smtClean="0"/>
              <a:t>Мастюкова</a:t>
            </a:r>
            <a:r>
              <a:rPr lang="ru-RU" dirty="0" smtClean="0"/>
              <a:t> </a:t>
            </a:r>
            <a:r>
              <a:rPr lang="ru-RU" dirty="0"/>
              <a:t>Е. М., Московкина А. Г.</a:t>
            </a:r>
          </a:p>
          <a:p>
            <a:pPr marL="0" indent="0">
              <a:buNone/>
            </a:pPr>
            <a:r>
              <a:rPr lang="ru-RU" dirty="0"/>
              <a:t>Семейное воспитание детей с отклонениями в развитии: Учеб. пособие для студ. </a:t>
            </a:r>
            <a:r>
              <a:rPr lang="ru-RU" dirty="0" err="1"/>
              <a:t>высш</a:t>
            </a:r>
            <a:r>
              <a:rPr lang="ru-RU" dirty="0"/>
              <a:t>. учеб. заведений / Под ред. </a:t>
            </a:r>
            <a:r>
              <a:rPr lang="ru-RU" dirty="0" err="1"/>
              <a:t>В.И.Сели­верстова</a:t>
            </a:r>
            <a:r>
              <a:rPr lang="ru-RU" dirty="0"/>
              <a:t>. — М.:</a:t>
            </a:r>
            <a:r>
              <a:rPr lang="ru-RU" dirty="0" err="1"/>
              <a:t>Гуманит</a:t>
            </a:r>
            <a:r>
              <a:rPr lang="ru-RU" dirty="0"/>
              <a:t>. изд. центр ВЛАДОС, 2003. — 408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84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Положение ребенка в семье. 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 исследовании Д. В. Зайцева было показано, что боль­шинство родителей умственно отсталых детей принадлежали к двум профессиональным группам: рабочим (24,7%) и работникам сельского хозяйства (31,6%). </a:t>
            </a:r>
          </a:p>
        </p:txBody>
      </p:sp>
    </p:spTree>
    <p:extLst>
      <p:ext uri="{BB962C8B-B14F-4D97-AF65-F5344CB8AC3E}">
        <p14:creationId xmlns="" xmlns:p14="http://schemas.microsoft.com/office/powerpoint/2010/main" val="253094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7467600" cy="4873752"/>
          </a:xfrm>
        </p:spPr>
        <p:txBody>
          <a:bodyPr/>
          <a:lstStyle/>
          <a:p>
            <a:r>
              <a:rPr lang="ru-RU" sz="2800" i="1" dirty="0">
                <a:solidFill>
                  <a:srgbClr val="002060"/>
                </a:solidFill>
              </a:rPr>
              <a:t>Характерными нарушениями родительского поведения </a:t>
            </a:r>
            <a:r>
              <a:rPr lang="ru-RU" sz="2800" dirty="0">
                <a:solidFill>
                  <a:srgbClr val="002060"/>
                </a:solidFill>
              </a:rPr>
              <a:t>в случае рождения больного ребенка являются: потворствующая </a:t>
            </a:r>
            <a:r>
              <a:rPr lang="ru-RU" sz="2800" dirty="0" err="1">
                <a:solidFill>
                  <a:srgbClr val="002060"/>
                </a:solidFill>
              </a:rPr>
              <a:t>гиперопека</a:t>
            </a:r>
            <a:r>
              <a:rPr lang="ru-RU" sz="2800" dirty="0">
                <a:solidFill>
                  <a:srgbClr val="002060"/>
                </a:solidFill>
              </a:rPr>
              <a:t>, стиль «фобия потери ребенка» либо скрытая или открытая отчужденность, связанная с психической </a:t>
            </a:r>
            <a:r>
              <a:rPr lang="ru-RU" sz="2800" dirty="0" smtClean="0">
                <a:solidFill>
                  <a:srgbClr val="002060"/>
                </a:solidFill>
              </a:rPr>
              <a:t>депривацией </a:t>
            </a:r>
            <a:r>
              <a:rPr lang="ru-RU" sz="2800" dirty="0">
                <a:solidFill>
                  <a:srgbClr val="002060"/>
                </a:solidFill>
              </a:rPr>
              <a:t>ребенка.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43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r>
              <a:rPr lang="ru-RU" i="1" u="sng" dirty="0">
                <a:solidFill>
                  <a:srgbClr val="002060"/>
                </a:solidFill>
              </a:rPr>
              <a:t>Эмоциональное отвержение </a:t>
            </a:r>
            <a:r>
              <a:rPr lang="ru-RU" dirty="0">
                <a:solidFill>
                  <a:srgbClr val="002060"/>
                </a:solidFill>
              </a:rPr>
              <a:t>чаще всего имеет место, когда ребенок не оправдывает ожиданий </a:t>
            </a:r>
            <a:r>
              <a:rPr lang="ru-RU" dirty="0" smtClean="0">
                <a:solidFill>
                  <a:srgbClr val="002060"/>
                </a:solidFill>
              </a:rPr>
              <a:t>родителей.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i="1" u="sng" dirty="0">
                <a:solidFill>
                  <a:srgbClr val="002060"/>
                </a:solidFill>
              </a:rPr>
              <a:t>Недостаточная отзывчивость родителей </a:t>
            </a:r>
            <a:r>
              <a:rPr lang="ru-RU" dirty="0">
                <a:solidFill>
                  <a:srgbClr val="002060"/>
                </a:solidFill>
              </a:rPr>
              <a:t>выражается в не­своевременном и недостаточном отклике на потребности детей, пренебрежении их чувствами.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11429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Наиболее </a:t>
            </a:r>
            <a:r>
              <a:rPr lang="ru-RU" sz="2800" dirty="0">
                <a:solidFill>
                  <a:srgbClr val="002060"/>
                </a:solidFill>
              </a:rPr>
              <a:t>эффективными </a:t>
            </a:r>
            <a:r>
              <a:rPr lang="ru-RU" sz="2800" i="1" dirty="0">
                <a:solidFill>
                  <a:srgbClr val="002060"/>
                </a:solidFill>
              </a:rPr>
              <a:t>формами работы при нарушениях стилей воспитания </a:t>
            </a:r>
            <a:r>
              <a:rPr lang="ru-RU" sz="2800" dirty="0">
                <a:solidFill>
                  <a:srgbClr val="002060"/>
                </a:solidFill>
              </a:rPr>
              <a:t>являются: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семейная </a:t>
            </a:r>
            <a:r>
              <a:rPr lang="ru-RU" sz="2800" dirty="0">
                <a:solidFill>
                  <a:srgbClr val="002060"/>
                </a:solidFill>
              </a:rPr>
              <a:t>психотерапия,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группо­вая </a:t>
            </a:r>
            <a:r>
              <a:rPr lang="ru-RU" sz="2800" dirty="0">
                <a:solidFill>
                  <a:srgbClr val="002060"/>
                </a:solidFill>
              </a:rPr>
              <a:t>психотерапия с матерями,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работа </a:t>
            </a:r>
            <a:r>
              <a:rPr lang="ru-RU" sz="2800" dirty="0">
                <a:solidFill>
                  <a:srgbClr val="002060"/>
                </a:solidFill>
              </a:rPr>
              <a:t>с несколькими родительс­кими парами,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индивидуальная </a:t>
            </a:r>
            <a:r>
              <a:rPr lang="ru-RU" sz="2800" dirty="0">
                <a:solidFill>
                  <a:srgbClr val="002060"/>
                </a:solidFill>
              </a:rPr>
              <a:t>психотерапия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65828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Стереотипы отношения к умственно отсталому ребенку учителей и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Центральным компонентом стереотипа </a:t>
            </a:r>
            <a:r>
              <a:rPr lang="ru-RU" dirty="0">
                <a:solidFill>
                  <a:srgbClr val="002060"/>
                </a:solidFill>
              </a:rPr>
              <a:t>умственно отста­лого ребенка у будущих педагогов является </a:t>
            </a:r>
            <a:r>
              <a:rPr lang="ru-RU" i="1" dirty="0">
                <a:solidFill>
                  <a:srgbClr val="002060"/>
                </a:solidFill>
              </a:rPr>
              <a:t>нарушение позна­вательной деятельности.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Социальный стереотип </a:t>
            </a:r>
            <a:r>
              <a:rPr lang="ru-RU" dirty="0">
                <a:solidFill>
                  <a:srgbClr val="002060"/>
                </a:solidFill>
              </a:rPr>
              <a:t>образа «особого» ребенка у людей, мало знакомых с проблемой, не содержит таких категорий опи­саний, как нарушения динамики психических процессов и по­вышенная чувствительность к отношению окружающих.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443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Финская Ассоциация организаций для лиц с нарушениями интеллектуального развития предложила </a:t>
            </a:r>
            <a:r>
              <a:rPr lang="ru-RU" sz="2000" i="1" dirty="0" smtClean="0">
                <a:solidFill>
                  <a:srgbClr val="002060"/>
                </a:solidFill>
              </a:rPr>
              <a:t>изменять отношения всего </a:t>
            </a:r>
            <a:r>
              <a:rPr lang="ru-RU" sz="2000" i="1" dirty="0">
                <a:solidFill>
                  <a:srgbClr val="002060"/>
                </a:solidFill>
              </a:rPr>
              <a:t>общества к ребенку с ограниченными </a:t>
            </a:r>
            <a:r>
              <a:rPr lang="ru-RU" sz="2000" i="1" dirty="0" smtClean="0">
                <a:solidFill>
                  <a:srgbClr val="002060"/>
                </a:solidFill>
              </a:rPr>
              <a:t>возможностями 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основе следующих принципов.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</a:t>
            </a:r>
            <a:r>
              <a:rPr lang="ru-RU" sz="2000" dirty="0">
                <a:solidFill>
                  <a:srgbClr val="002060"/>
                </a:solidFill>
              </a:rPr>
              <a:t>. В каждом ребенке заложены возможности и способности, которые необходимо раскрыть, поддерживать и развивать.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 Каждый ребенок является уникальной личностью.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3. Нарушение интеллектуального развития — это наруше­ние в сфере понимания. Неудовлетворительное окружение пре­вращает это в недостаток, значит, это проблема окружения, а не больного.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4. Ребенок с нарушением интеллекта растет и взрослеет, его жизненный цикл такой же, как у других людей.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5. Ребенок с нарушением интеллектуального развития име­ет возможность прожить хорошую и разнообразную жизнь.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3031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Основные направления работы специалиста с семьей. 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По В. В. </a:t>
            </a:r>
            <a:r>
              <a:rPr lang="ru-RU" dirty="0" err="1">
                <a:solidFill>
                  <a:srgbClr val="002060"/>
                </a:solidFill>
              </a:rPr>
              <a:t>Ткачевой</a:t>
            </a:r>
            <a:r>
              <a:rPr lang="ru-RU" dirty="0">
                <a:solidFill>
                  <a:srgbClr val="002060"/>
                </a:solidFill>
              </a:rPr>
              <a:t> это следующие направления: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Гармонизация семейных взаимоотношений.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Коррекция психологического состояния матери.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Коррекция детско-родительских отношений.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Помощь в адекватной оценке возможностей ребенка (как физических, так и психологических).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Обучение матери специальным коррекционным и мето­дическим приемам, необходимым для проведения занятий с ребенком в домашних условиях.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6. Обучение матери специальным воспитательным приемам, необходимым для коррекции личности ребенка.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501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1386</Words>
  <Application>Microsoft Office PowerPoint</Application>
  <PresentationFormat>Экран (4:3)</PresentationFormat>
  <Paragraphs>99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Ребенок с проблемами интеллектуального развития в семье</vt:lpstr>
      <vt:lpstr>План:</vt:lpstr>
      <vt:lpstr>Положение ребенка в семье.  </vt:lpstr>
      <vt:lpstr>Слайд 4</vt:lpstr>
      <vt:lpstr>Слайд 5</vt:lpstr>
      <vt:lpstr>Слайд 6</vt:lpstr>
      <vt:lpstr>Стереотипы отношения к умственно отсталому ребенку учителей и родителей </vt:lpstr>
      <vt:lpstr>Финская Ассоциация организаций для лиц с нарушениями интеллектуального развития предложила изменять отношения всего общества к ребенку с ограниченными возможностями на основе следующих принципов.  </vt:lpstr>
      <vt:lpstr>Основные направления работы специалиста с семьей.  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Синдром Рубинштейна — Тейби </vt:lpstr>
      <vt:lpstr>Слайд 21</vt:lpstr>
      <vt:lpstr>Синдром Нунан </vt:lpstr>
      <vt:lpstr>Слайд 23</vt:lpstr>
      <vt:lpstr>Слайд 24</vt:lpstr>
      <vt:lpstr>Синдром Вильямса («лицо эльфа») </vt:lpstr>
      <vt:lpstr>Слайд 26</vt:lpstr>
      <vt:lpstr>Синдром Корнелии де Ланге </vt:lpstr>
      <vt:lpstr>Синдром Ретта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с проблемами интеллектуального развития в семье</dc:title>
  <dc:creator>Pavel</dc:creator>
  <cp:lastModifiedBy>XP GAME 2010</cp:lastModifiedBy>
  <cp:revision>25</cp:revision>
  <dcterms:created xsi:type="dcterms:W3CDTF">2015-03-02T11:16:21Z</dcterms:created>
  <dcterms:modified xsi:type="dcterms:W3CDTF">2015-04-22T14:51:17Z</dcterms:modified>
</cp:coreProperties>
</file>