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84" r:id="rId13"/>
    <p:sldId id="282" r:id="rId14"/>
    <p:sldId id="283" r:id="rId15"/>
    <p:sldId id="285" r:id="rId16"/>
    <p:sldId id="286" r:id="rId17"/>
    <p:sldId id="268" r:id="rId18"/>
    <p:sldId id="269" r:id="rId19"/>
    <p:sldId id="266" r:id="rId20"/>
    <p:sldId id="270" r:id="rId21"/>
    <p:sldId id="274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80" r:id="rId30"/>
    <p:sldId id="279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752601"/>
            <a:ext cx="86868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/>
              <a:t>Ребенок </a:t>
            </a:r>
            <a:br>
              <a:rPr lang="ru-RU" sz="4400" b="0" dirty="0" smtClean="0"/>
            </a:br>
            <a:r>
              <a:rPr lang="ru-RU" sz="4400" b="0" dirty="0" smtClean="0"/>
              <a:t>с нарушениями функций опорно-двигательного аппарата </a:t>
            </a:r>
            <a:br>
              <a:rPr lang="ru-RU" sz="4400" b="0" dirty="0" smtClean="0"/>
            </a:br>
            <a:r>
              <a:rPr lang="ru-RU" sz="4400" b="0" dirty="0" smtClean="0"/>
              <a:t>в семье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772400" cy="1199704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Титова Кристина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/>
              <a:t>Для этих детей необходим </a:t>
            </a:r>
            <a:r>
              <a:rPr lang="ru-RU" sz="2800" i="1" dirty="0" smtClean="0"/>
              <a:t>двигательный лечебный режим, </a:t>
            </a:r>
            <a:r>
              <a:rPr lang="ru-RU" sz="2800" dirty="0" smtClean="0"/>
              <a:t>который предусматривает частую смену поз путем различных игр, музыкальных занятий, прогулок.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Двигательные нарушения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Гленн</a:t>
            </a:r>
            <a:r>
              <a:rPr lang="ru-RU" dirty="0" smtClean="0"/>
              <a:t> </a:t>
            </a:r>
            <a:r>
              <a:rPr lang="ru-RU" dirty="0" err="1" smtClean="0"/>
              <a:t>Доман</a:t>
            </a:r>
            <a:endParaRPr lang="ru-RU" dirty="0"/>
          </a:p>
        </p:txBody>
      </p:sp>
      <p:pic>
        <p:nvPicPr>
          <p:cNvPr id="16386" name="Picture 2" descr="http://proigrushku.ru/wp-content/uploads/2010/10/Glenn-Doma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89541"/>
            <a:ext cx="7239000" cy="5368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User\Desktop\201412A0\12122014593.JPG"/>
          <p:cNvPicPr>
            <a:picLocks noChangeAspect="1" noChangeArrowheads="1"/>
          </p:cNvPicPr>
          <p:nvPr/>
        </p:nvPicPr>
        <p:blipFill>
          <a:blip r:embed="rId2" cstate="print"/>
          <a:srcRect l="4482" t="3362" r="13725" b="2521"/>
          <a:stretch>
            <a:fillRect/>
          </a:stretch>
        </p:blipFill>
        <p:spPr bwMode="auto">
          <a:xfrm>
            <a:off x="1752600" y="0"/>
            <a:ext cx="4486275" cy="68830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Одностороннее копирование</a:t>
            </a:r>
            <a:endParaRPr lang="ru-RU" dirty="0"/>
          </a:p>
        </p:txBody>
      </p:sp>
      <p:pic>
        <p:nvPicPr>
          <p:cNvPr id="40962" name="Picture 2" descr="C:\Users\User\Desktop\201412A0\12122014590.JPG"/>
          <p:cNvPicPr>
            <a:picLocks noChangeAspect="1" noChangeArrowheads="1"/>
          </p:cNvPicPr>
          <p:nvPr/>
        </p:nvPicPr>
        <p:blipFill>
          <a:blip r:embed="rId2" cstate="print"/>
          <a:srcRect l="15116" t="5426" r="15116"/>
          <a:stretch>
            <a:fillRect/>
          </a:stretch>
        </p:blipFill>
        <p:spPr bwMode="auto">
          <a:xfrm>
            <a:off x="2667000" y="1828800"/>
            <a:ext cx="45720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22014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644" t="12732" r="18432" b="3087"/>
          <a:stretch>
            <a:fillRect/>
          </a:stretch>
        </p:blipFill>
        <p:spPr>
          <a:xfrm>
            <a:off x="1524000" y="1194757"/>
            <a:ext cx="5791200" cy="54633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Перекрестное копирование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122014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68" t="22834" r="9593" b="3087"/>
          <a:stretch>
            <a:fillRect/>
          </a:stretch>
        </p:blipFill>
        <p:spPr>
          <a:xfrm>
            <a:off x="1066800" y="1905000"/>
            <a:ext cx="6705600" cy="4470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Наклонная доска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fiziolive.ru/html/massaj/mass-ris/dc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0644"/>
            <a:ext cx="4953000" cy="6777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Подбираются наиболее адекватные позы</a:t>
            </a:r>
          </a:p>
          <a:p>
            <a:r>
              <a:rPr lang="ru-RU" sz="2800" dirty="0" smtClean="0"/>
              <a:t>Положение на животе </a:t>
            </a:r>
          </a:p>
          <a:p>
            <a:r>
              <a:rPr lang="ru-RU" sz="2800" dirty="0" smtClean="0"/>
              <a:t>Правильная посадка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Общий двигательный режим</a:t>
            </a:r>
            <a:endParaRPr lang="ru-RU" dirty="0"/>
          </a:p>
        </p:txBody>
      </p:sp>
      <p:pic>
        <p:nvPicPr>
          <p:cNvPr id="2052" name="Picture 4" descr="http://aupam.narod.ru/pages/biblioteka/rebenok_s_cerebralnym_paralichom_pomosh_uhod_razvitie/images/page_20_i_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05200"/>
            <a:ext cx="2895600" cy="3127249"/>
          </a:xfrm>
          <a:prstGeom prst="rect">
            <a:avLst/>
          </a:prstGeom>
          <a:noFill/>
        </p:spPr>
      </p:pic>
      <p:pic>
        <p:nvPicPr>
          <p:cNvPr id="2054" name="Picture 6" descr="http://aupam.narod.ru/pages/biblioteka/rebenok_s_cerebralnym_paralichom_pomosh_uhod_razvitie/images/page_08_i_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762250" cy="3259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r>
              <a:rPr lang="ru-RU" sz="2400" dirty="0" smtClean="0"/>
              <a:t>«Поза </a:t>
            </a:r>
            <a:r>
              <a:rPr lang="ru-RU" sz="2400" dirty="0" err="1" smtClean="0"/>
              <a:t>Бобата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Вспомогательное средство передвижения </a:t>
            </a:r>
          </a:p>
          <a:p>
            <a:r>
              <a:rPr lang="ru-RU" sz="2400" dirty="0" smtClean="0"/>
              <a:t>Правильная поза на руках матери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двигательный режим</a:t>
            </a:r>
            <a:endParaRPr lang="ru-RU" dirty="0"/>
          </a:p>
        </p:txBody>
      </p:sp>
      <p:pic>
        <p:nvPicPr>
          <p:cNvPr id="4" name="Picture 2" descr="bobat1"/>
          <p:cNvPicPr>
            <a:picLocks noChangeAspect="1" noChangeArrowheads="1"/>
          </p:cNvPicPr>
          <p:nvPr/>
        </p:nvPicPr>
        <p:blipFill>
          <a:blip r:embed="rId2" cstate="print"/>
          <a:srcRect l="18667" t="24490" r="25333" b="14286"/>
          <a:stretch>
            <a:fillRect/>
          </a:stretch>
        </p:blipFill>
        <p:spPr bwMode="auto">
          <a:xfrm>
            <a:off x="3352800" y="1600200"/>
            <a:ext cx="2819400" cy="2013857"/>
          </a:xfrm>
          <a:prstGeom prst="rect">
            <a:avLst/>
          </a:prstGeom>
          <a:noFill/>
        </p:spPr>
      </p:pic>
      <p:pic>
        <p:nvPicPr>
          <p:cNvPr id="14338" name="Picture 2" descr="http://medpnz.ru/datas/thumbs/74/kostillll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7675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Иппотерапия</a:t>
            </a:r>
            <a:r>
              <a:rPr lang="ru-RU" dirty="0" smtClean="0"/>
              <a:t> 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двигательный режим</a:t>
            </a:r>
            <a:endParaRPr lang="ru-RU" dirty="0"/>
          </a:p>
        </p:txBody>
      </p:sp>
      <p:pic>
        <p:nvPicPr>
          <p:cNvPr id="4098" name="Picture 2" descr="http://pda.mn.ru/images/33026/88/330268846.jpg?3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667000"/>
            <a:ext cx="5286375" cy="3524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двигательные расстройства, возникающие в результате повреждения мозга на ранних этапах его развития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ДЦП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Плавание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двигательный режим</a:t>
            </a:r>
            <a:endParaRPr lang="ru-RU" dirty="0"/>
          </a:p>
        </p:txBody>
      </p:sp>
      <p:pic>
        <p:nvPicPr>
          <p:cNvPr id="27650" name="Picture 2" descr="http://www.impulssport.ru/images/stories/news/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857875" cy="406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простым физическим контактом</a:t>
            </a:r>
          </a:p>
          <a:p>
            <a:r>
              <a:rPr lang="ru-RU" dirty="0" smtClean="0"/>
              <a:t>Подвижные игры</a:t>
            </a:r>
          </a:p>
          <a:p>
            <a:r>
              <a:rPr lang="ru-RU" dirty="0" smtClean="0"/>
              <a:t>Игры-упражнения</a:t>
            </a:r>
          </a:p>
          <a:p>
            <a:r>
              <a:rPr lang="ru-RU" dirty="0" smtClean="0"/>
              <a:t>Твердо установленные правила</a:t>
            </a:r>
          </a:p>
          <a:p>
            <a:r>
              <a:rPr lang="ru-RU" dirty="0" smtClean="0"/>
              <a:t>Развитие кинестетических ощущений в руках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1295400"/>
            <a:ext cx="76200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err="1" smtClean="0"/>
              <a:t>Доречевой</a:t>
            </a:r>
            <a:r>
              <a:rPr lang="ru-RU" sz="3600" b="1" dirty="0" smtClean="0"/>
              <a:t> период: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u="sng" dirty="0" smtClean="0"/>
              <a:t>Первый этап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/>
              <a:t>стимулируют </a:t>
            </a:r>
            <a:r>
              <a:rPr lang="ru-RU" i="1" dirty="0" smtClean="0"/>
              <a:t>сосательный, хоботковый </a:t>
            </a:r>
            <a:r>
              <a:rPr lang="ru-RU" dirty="0" smtClean="0"/>
              <a:t>и </a:t>
            </a:r>
            <a:r>
              <a:rPr lang="ru-RU" i="1" dirty="0" smtClean="0"/>
              <a:t>поисковый </a:t>
            </a:r>
            <a:r>
              <a:rPr lang="ru-RU" dirty="0" smtClean="0"/>
              <a:t>рефлексы. </a:t>
            </a:r>
            <a:endParaRPr lang="ru-RU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Коррекция речевого </a:t>
            </a:r>
            <a:r>
              <a:rPr lang="ru-RU" dirty="0" smtClean="0"/>
              <a:t>развития</a:t>
            </a:r>
            <a:endParaRPr lang="ru-RU" dirty="0"/>
          </a:p>
        </p:txBody>
      </p:sp>
      <p:pic>
        <p:nvPicPr>
          <p:cNvPr id="4" name="Picture 2" descr="http://activkiddy.ru/wp-content/uploads/2011/02/so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75561"/>
            <a:ext cx="4343400" cy="288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Формирование </a:t>
            </a:r>
            <a:r>
              <a:rPr lang="ru-RU" dirty="0" smtClean="0"/>
              <a:t>потребности в общении со взрослым:</a:t>
            </a:r>
          </a:p>
          <a:p>
            <a:r>
              <a:rPr lang="ru-RU" dirty="0" smtClean="0"/>
              <a:t>Зрительная фиксация и прослеживание за движущимися предметами</a:t>
            </a:r>
          </a:p>
          <a:p>
            <a:r>
              <a:rPr lang="ru-RU" dirty="0" smtClean="0"/>
              <a:t>Активизация начальных голосовых реакций</a:t>
            </a:r>
          </a:p>
          <a:p>
            <a:r>
              <a:rPr lang="ru-RU" dirty="0" smtClean="0"/>
              <a:t>Массаж лица</a:t>
            </a:r>
          </a:p>
          <a:p>
            <a:r>
              <a:rPr lang="ru-RU" dirty="0" smtClean="0"/>
              <a:t>Артикуляционная и дыхательная гимнастика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Второй этап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зрительного и слухового внимания</a:t>
            </a:r>
          </a:p>
          <a:p>
            <a:r>
              <a:rPr lang="ru-RU" dirty="0" smtClean="0"/>
              <a:t>Стимуляция </a:t>
            </a:r>
            <a:r>
              <a:rPr lang="ru-RU" dirty="0" err="1" smtClean="0"/>
              <a:t>гуления</a:t>
            </a:r>
            <a:endParaRPr lang="ru-RU" dirty="0" smtClean="0"/>
          </a:p>
          <a:p>
            <a:r>
              <a:rPr lang="ru-RU" dirty="0" smtClean="0"/>
              <a:t>Массаж</a:t>
            </a:r>
          </a:p>
          <a:p>
            <a:r>
              <a:rPr lang="ru-RU" dirty="0" smtClean="0"/>
              <a:t>Артикуляционная и дыхательная гимнастика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Третий </a:t>
            </a:r>
            <a:r>
              <a:rPr lang="ru-RU" u="sng" dirty="0" smtClean="0"/>
              <a:t>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понимания</a:t>
            </a:r>
          </a:p>
          <a:p>
            <a:r>
              <a:rPr lang="ru-RU" dirty="0" smtClean="0"/>
              <a:t>Метод «формального диалога»</a:t>
            </a:r>
          </a:p>
          <a:p>
            <a:r>
              <a:rPr lang="ru-RU" dirty="0" smtClean="0"/>
              <a:t>Развитие способности подражательность</a:t>
            </a:r>
          </a:p>
          <a:p>
            <a:r>
              <a:rPr lang="ru-RU" dirty="0" smtClean="0"/>
              <a:t>Накопление речевых впечатлений</a:t>
            </a:r>
          </a:p>
          <a:p>
            <a:r>
              <a:rPr lang="ru-RU" dirty="0" smtClean="0"/>
              <a:t>Артикуляционная база</a:t>
            </a:r>
          </a:p>
          <a:p>
            <a:r>
              <a:rPr lang="ru-RU" dirty="0" smtClean="0"/>
              <a:t>Стимуляция общения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Четвертый </a:t>
            </a:r>
            <a:r>
              <a:rPr lang="ru-RU" u="sng" dirty="0" smtClean="0"/>
              <a:t>этап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Артикуляционная моторика</a:t>
            </a:r>
          </a:p>
          <a:p>
            <a:r>
              <a:rPr lang="ru-RU" dirty="0" smtClean="0"/>
              <a:t> Просодика</a:t>
            </a:r>
          </a:p>
          <a:p>
            <a:r>
              <a:rPr lang="ru-RU" dirty="0" smtClean="0"/>
              <a:t>Фонематические процессы</a:t>
            </a:r>
          </a:p>
          <a:p>
            <a:r>
              <a:rPr lang="ru-RU" dirty="0" smtClean="0"/>
              <a:t> Звукопроизношение</a:t>
            </a:r>
          </a:p>
          <a:p>
            <a:r>
              <a:rPr lang="ru-RU" dirty="0" smtClean="0"/>
              <a:t> Слоговая структура слова</a:t>
            </a:r>
          </a:p>
          <a:p>
            <a:r>
              <a:rPr lang="ru-RU" dirty="0" smtClean="0"/>
              <a:t>Лексика</a:t>
            </a:r>
          </a:p>
          <a:p>
            <a:r>
              <a:rPr lang="ru-RU" dirty="0" smtClean="0"/>
              <a:t> Грамматический строй речи</a:t>
            </a:r>
          </a:p>
          <a:p>
            <a:r>
              <a:rPr lang="ru-RU" dirty="0" smtClean="0"/>
              <a:t> Связная речь</a:t>
            </a:r>
          </a:p>
          <a:p>
            <a:r>
              <a:rPr lang="ru-RU" dirty="0" smtClean="0"/>
              <a:t>Развитие ВПФ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Логопедическая работа в дошкольном возрасте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поликлиники, </a:t>
            </a:r>
          </a:p>
          <a:p>
            <a:r>
              <a:rPr lang="ru-RU" dirty="0" smtClean="0"/>
              <a:t>неврологические отделения и психоневрологические больницы,</a:t>
            </a:r>
          </a:p>
          <a:p>
            <a:r>
              <a:rPr lang="ru-RU" dirty="0" smtClean="0"/>
              <a:t>специализированные санатории,</a:t>
            </a:r>
          </a:p>
          <a:p>
            <a:r>
              <a:rPr lang="ru-RU" dirty="0" smtClean="0"/>
              <a:t>ясли-сады, </a:t>
            </a:r>
          </a:p>
          <a:p>
            <a:r>
              <a:rPr lang="ru-RU" dirty="0" smtClean="0"/>
              <a:t>школы-интернаты для детей с нарушениями опорно-двигательного аппарата, </a:t>
            </a:r>
          </a:p>
          <a:p>
            <a:r>
              <a:rPr lang="ru-RU" dirty="0" smtClean="0"/>
              <a:t>дома ребенка, </a:t>
            </a:r>
          </a:p>
          <a:p>
            <a:r>
              <a:rPr lang="ru-RU" dirty="0" smtClean="0"/>
              <a:t>интернаты (Министерства социальной защиты)</a:t>
            </a:r>
          </a:p>
          <a:p>
            <a:r>
              <a:rPr lang="ru-RU" dirty="0" smtClean="0"/>
              <a:t>и другие различные реабилитационные учреждения.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Профориентация</a:t>
            </a:r>
            <a:endParaRPr lang="ru-RU" dirty="0"/>
          </a:p>
        </p:txBody>
      </p:sp>
      <p:pic>
        <p:nvPicPr>
          <p:cNvPr id="28674" name="Picture 2" descr="http://xn----jtbibbrldcuew.xn--p1ai/upload/iblock/bb4/bb44fcca4b9b2baa8c22071cbd145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799"/>
            <a:ext cx="7620000" cy="506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Миодистрофия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endParaRPr lang="ru-RU" dirty="0"/>
          </a:p>
        </p:txBody>
      </p:sp>
      <p:pic>
        <p:nvPicPr>
          <p:cNvPr id="37890" name="Picture 2" descr="http://player.myshared.ru/190076/data/images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222" y="2286000"/>
            <a:ext cx="3166403" cy="4238626"/>
          </a:xfrm>
          <a:prstGeom prst="rect">
            <a:avLst/>
          </a:prstGeom>
          <a:noFill/>
        </p:spPr>
      </p:pic>
      <p:pic>
        <p:nvPicPr>
          <p:cNvPr id="37892" name="Picture 4" descr="http://player.myshared.ru/190076/data/images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2943225" cy="4905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Спастическая </a:t>
            </a:r>
            <a:r>
              <a:rPr lang="ru-RU" i="1" dirty="0" err="1" smtClean="0"/>
              <a:t>диплегия</a:t>
            </a:r>
            <a:r>
              <a:rPr lang="ru-RU" b="0" i="1" dirty="0" smtClean="0"/>
              <a:t> </a:t>
            </a:r>
            <a:r>
              <a:rPr lang="ru-RU" i="1" dirty="0" smtClean="0"/>
              <a:t>(болезнь </a:t>
            </a:r>
            <a:r>
              <a:rPr lang="ru-RU" i="1" dirty="0" err="1" smtClean="0"/>
              <a:t>Литтла</a:t>
            </a:r>
            <a:r>
              <a:rPr lang="ru-RU" i="1" dirty="0" smtClean="0"/>
              <a:t>)</a:t>
            </a:r>
            <a:endParaRPr lang="ru-RU" dirty="0"/>
          </a:p>
        </p:txBody>
      </p:sp>
      <p:pic>
        <p:nvPicPr>
          <p:cNvPr id="17410" name="Picture 2" descr="реабилитация дц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588" y="1295400"/>
            <a:ext cx="3448812" cy="5562600"/>
          </a:xfrm>
          <a:prstGeom prst="rect">
            <a:avLst/>
          </a:prstGeom>
          <a:noFill/>
        </p:spPr>
      </p:pic>
      <p:pic>
        <p:nvPicPr>
          <p:cNvPr id="17412" name="Picture 4" descr="реабилитация дц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01097"/>
            <a:ext cx="2819400" cy="5456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Рационально составленная диета (поддержание водно-солевого баланса, насыщение витаминами)</a:t>
            </a:r>
          </a:p>
          <a:p>
            <a:r>
              <a:rPr lang="ru-RU" dirty="0" smtClean="0"/>
              <a:t>Массаж </a:t>
            </a:r>
          </a:p>
          <a:p>
            <a:r>
              <a:rPr lang="ru-RU" dirty="0" smtClean="0"/>
              <a:t>Парафиновые/</a:t>
            </a:r>
            <a:r>
              <a:rPr lang="ru-RU" dirty="0" err="1" smtClean="0"/>
              <a:t>озокеритные</a:t>
            </a:r>
            <a:r>
              <a:rPr lang="ru-RU" dirty="0" smtClean="0"/>
              <a:t> аппликации</a:t>
            </a:r>
          </a:p>
          <a:p>
            <a:r>
              <a:rPr lang="ru-RU" dirty="0" smtClean="0"/>
              <a:t>ЛФК, бассейн</a:t>
            </a:r>
          </a:p>
          <a:p>
            <a:r>
              <a:rPr lang="ru-RU" dirty="0" smtClean="0"/>
              <a:t>Ортопедическое лечение</a:t>
            </a:r>
          </a:p>
          <a:p>
            <a:r>
              <a:rPr lang="ru-RU" dirty="0" smtClean="0"/>
              <a:t>Специальный электрический датчик «Водитель ритма»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 </a:t>
            </a:r>
            <a:r>
              <a:rPr lang="ru-RU" sz="4000" dirty="0" smtClean="0"/>
              <a:t>Спасибо за внимание!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i="1" dirty="0" smtClean="0"/>
              <a:t>Двойная гемиплегия</a:t>
            </a:r>
            <a:endParaRPr lang="ru-RU" dirty="0"/>
          </a:p>
        </p:txBody>
      </p:sp>
      <p:pic>
        <p:nvPicPr>
          <p:cNvPr id="15362" name="Picture 2" descr="реабилитация дц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752600"/>
            <a:ext cx="810637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Гемипаретическая</a:t>
            </a:r>
            <a:r>
              <a:rPr lang="ru-RU" i="1" dirty="0" smtClean="0"/>
              <a:t> форма</a:t>
            </a:r>
            <a:endParaRPr lang="ru-RU" dirty="0"/>
          </a:p>
        </p:txBody>
      </p:sp>
      <p:pic>
        <p:nvPicPr>
          <p:cNvPr id="16386" name="Picture 2" descr="реабилитация дцп"/>
          <p:cNvPicPr>
            <a:picLocks noChangeAspect="1" noChangeArrowheads="1"/>
          </p:cNvPicPr>
          <p:nvPr/>
        </p:nvPicPr>
        <p:blipFill>
          <a:blip r:embed="rId2" cstate="print"/>
          <a:srcRect l="34204" t="8257" r="23991" b="9444"/>
          <a:stretch>
            <a:fillRect/>
          </a:stretch>
        </p:blipFill>
        <p:spPr bwMode="auto">
          <a:xfrm>
            <a:off x="4343400" y="1136073"/>
            <a:ext cx="1981200" cy="5493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Гиперкинетическая</a:t>
            </a:r>
            <a:r>
              <a:rPr lang="ru-RU" i="1" dirty="0" smtClean="0"/>
              <a:t> форма</a:t>
            </a:r>
            <a:endParaRPr lang="ru-RU" dirty="0"/>
          </a:p>
        </p:txBody>
      </p:sp>
      <p:pic>
        <p:nvPicPr>
          <p:cNvPr id="14338" name="Picture 2" descr="реабилитация дц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12" y="1447800"/>
            <a:ext cx="3898138" cy="5676900"/>
          </a:xfrm>
          <a:prstGeom prst="rect">
            <a:avLst/>
          </a:prstGeom>
          <a:noFill/>
        </p:spPr>
      </p:pic>
      <p:pic>
        <p:nvPicPr>
          <p:cNvPr id="14340" name="Picture 4" descr="реабилитация дц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599"/>
            <a:ext cx="3048000" cy="5750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Атонически-астатическая</a:t>
            </a:r>
            <a:r>
              <a:rPr lang="ru-RU" i="1" dirty="0" smtClean="0"/>
              <a:t> форма</a:t>
            </a:r>
            <a:endParaRPr lang="ru-RU" dirty="0"/>
          </a:p>
        </p:txBody>
      </p:sp>
      <p:pic>
        <p:nvPicPr>
          <p:cNvPr id="13314" name="Picture 2" descr="реабилитация дц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91045"/>
            <a:ext cx="4229100" cy="5766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Ребенок с ДЦП в семье</a:t>
            </a:r>
            <a:endParaRPr lang="ru-RU" dirty="0"/>
          </a:p>
        </p:txBody>
      </p:sp>
      <p:pic>
        <p:nvPicPr>
          <p:cNvPr id="23554" name="Picture 2" descr="http://luch-sveta.info/upload/medialibrary/5fb/5fb1ed0148503d2ed50d6a90430cc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89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Обучать их  ухаживать за своим ребенком и развивать его психомоторные функции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для родителей: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734</TotalTime>
  <Words>261</Words>
  <Application>Microsoft Office PowerPoint</Application>
  <PresentationFormat>Экран (4:3)</PresentationFormat>
  <Paragraphs>100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Ребенок  с нарушениями функций опорно-двигательного аппарата  в семье</vt:lpstr>
      <vt:lpstr>ДЦП</vt:lpstr>
      <vt:lpstr>Спастическая диплегия (болезнь Литтла)</vt:lpstr>
      <vt:lpstr>Двойная гемиплегия</vt:lpstr>
      <vt:lpstr>Гемипаретическая форма</vt:lpstr>
      <vt:lpstr>Гиперкинетическая форма</vt:lpstr>
      <vt:lpstr>Атонически-астатическая форма</vt:lpstr>
      <vt:lpstr>Ребенок с ДЦП в семье</vt:lpstr>
      <vt:lpstr>Помощь для родителей:</vt:lpstr>
      <vt:lpstr>Двигательные нарушения</vt:lpstr>
      <vt:lpstr>Гленн Доман</vt:lpstr>
      <vt:lpstr>Слайд 12</vt:lpstr>
      <vt:lpstr>Одностороннее копирование</vt:lpstr>
      <vt:lpstr>Перекрестное копирование</vt:lpstr>
      <vt:lpstr>Наклонная доска</vt:lpstr>
      <vt:lpstr>Слайд 16</vt:lpstr>
      <vt:lpstr>Общий двигательный режим</vt:lpstr>
      <vt:lpstr>Общий двигательный режим</vt:lpstr>
      <vt:lpstr>Общий двигательный режим</vt:lpstr>
      <vt:lpstr>Общий двигательный режим</vt:lpstr>
      <vt:lpstr>Игры</vt:lpstr>
      <vt:lpstr>Коррекция речевого развития</vt:lpstr>
      <vt:lpstr>Второй этап</vt:lpstr>
      <vt:lpstr>Третий этап</vt:lpstr>
      <vt:lpstr>Четвертый этап</vt:lpstr>
      <vt:lpstr>Логопедическая работа в дошкольном возрасте</vt:lpstr>
      <vt:lpstr>Пути помощи</vt:lpstr>
      <vt:lpstr>Профориентация</vt:lpstr>
      <vt:lpstr>Миодистрофия Дюшенна</vt:lpstr>
      <vt:lpstr>Лечение: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Ребенок  с нарушениями функций опорно-двигательного аппарата  в семье</dc:title>
  <dc:creator>User</dc:creator>
  <cp:lastModifiedBy>User</cp:lastModifiedBy>
  <cp:revision>68</cp:revision>
  <dcterms:created xsi:type="dcterms:W3CDTF">2014-12-10T10:05:32Z</dcterms:created>
  <dcterms:modified xsi:type="dcterms:W3CDTF">2014-12-13T10:58:08Z</dcterms:modified>
</cp:coreProperties>
</file>