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3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77" r:id="rId23"/>
    <p:sldId id="281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58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921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4741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8642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405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599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7485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384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23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199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167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61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899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55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388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599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20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2145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56" r:id="rId13"/>
    <p:sldLayoutId id="2147484057" r:id="rId14"/>
    <p:sldLayoutId id="2147484058" r:id="rId15"/>
    <p:sldLayoutId id="2147484059" r:id="rId16"/>
    <p:sldLayoutId id="214748406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abromed.ru/diseases/neurology/cerebral-palsy/intr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72400" cy="2550145"/>
          </a:xfrm>
        </p:spPr>
        <p:txBody>
          <a:bodyPr>
            <a:normAutofit/>
          </a:bodyPr>
          <a:lstStyle/>
          <a:p>
            <a:r>
              <a:rPr lang="ru-RU" sz="1600" b="0" i="1" dirty="0" smtClean="0">
                <a:latin typeface="Comic Sans MS" panose="030F0702030302020204" pitchFamily="66" charset="0"/>
              </a:rPr>
              <a:t>Министерство образования и науки РФ</a:t>
            </a:r>
            <a:br>
              <a:rPr lang="ru-RU" sz="1600" b="0" i="1" dirty="0" smtClean="0">
                <a:latin typeface="Comic Sans MS" panose="030F0702030302020204" pitchFamily="66" charset="0"/>
              </a:rPr>
            </a:br>
            <a:r>
              <a:rPr lang="ru-RU" sz="1600" b="0" i="1" dirty="0" smtClean="0">
                <a:latin typeface="Comic Sans MS" panose="030F0702030302020204" pitchFamily="66" charset="0"/>
              </a:rPr>
              <a:t>Государственное образовательное учреждение</a:t>
            </a:r>
            <a:br>
              <a:rPr lang="ru-RU" sz="1600" b="0" i="1" dirty="0" smtClean="0">
                <a:latin typeface="Comic Sans MS" panose="030F0702030302020204" pitchFamily="66" charset="0"/>
              </a:rPr>
            </a:br>
            <a:r>
              <a:rPr lang="ru-RU" sz="1600" b="0" i="1" dirty="0" smtClean="0">
                <a:latin typeface="Comic Sans MS" panose="030F0702030302020204" pitchFamily="66" charset="0"/>
              </a:rPr>
              <a:t>высшего профессионального образования</a:t>
            </a:r>
            <a:br>
              <a:rPr lang="ru-RU" sz="1600" b="0" i="1" dirty="0" smtClean="0">
                <a:latin typeface="Comic Sans MS" panose="030F0702030302020204" pitchFamily="66" charset="0"/>
              </a:rPr>
            </a:br>
            <a:r>
              <a:rPr lang="ru-RU" sz="1600" b="0" i="1" dirty="0" smtClean="0">
                <a:latin typeface="Comic Sans MS" panose="030F0702030302020204" pitchFamily="66" charset="0"/>
              </a:rPr>
              <a:t>«Красноярский государственный педагогический университет </a:t>
            </a:r>
            <a:br>
              <a:rPr lang="ru-RU" sz="1600" b="0" i="1" dirty="0" smtClean="0">
                <a:latin typeface="Comic Sans MS" panose="030F0702030302020204" pitchFamily="66" charset="0"/>
              </a:rPr>
            </a:br>
            <a:r>
              <a:rPr lang="ru-RU" sz="1600" b="0" i="1" dirty="0" smtClean="0">
                <a:latin typeface="Comic Sans MS" panose="030F0702030302020204" pitchFamily="66" charset="0"/>
              </a:rPr>
              <a:t>им. В. П. Астафьева»</a:t>
            </a:r>
            <a:br>
              <a:rPr lang="ru-RU" sz="1600" b="0" i="1" dirty="0" smtClean="0">
                <a:latin typeface="Comic Sans MS" panose="030F0702030302020204" pitchFamily="66" charset="0"/>
              </a:rPr>
            </a:br>
            <a:r>
              <a:rPr lang="ru-RU" sz="1600" b="0" i="1" dirty="0" smtClean="0">
                <a:latin typeface="Comic Sans MS" panose="030F0702030302020204" pitchFamily="66" charset="0"/>
              </a:rPr>
              <a:t>Институт социально-гуманитарных технологий</a:t>
            </a:r>
            <a:br>
              <a:rPr lang="ru-RU" sz="1600" b="0" i="1" dirty="0" smtClean="0">
                <a:latin typeface="Comic Sans MS" panose="030F0702030302020204" pitchFamily="66" charset="0"/>
              </a:rPr>
            </a:br>
            <a:r>
              <a:rPr lang="ru-RU" sz="1600" b="0" i="1" dirty="0" smtClean="0">
                <a:latin typeface="Comic Sans MS" panose="030F0702030302020204" pitchFamily="66" charset="0"/>
              </a:rPr>
              <a:t>Кафедра коррекционной педагогики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561968"/>
            <a:ext cx="8496944" cy="4296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Ребенок с нарушениями функций опорно-двигательного аппарата в семье.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772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Этапы коррекционной работы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i="1" dirty="0" smtClean="0">
                <a:latin typeface="Comic Sans MS" panose="030F0702030302020204" pitchFamily="66" charset="0"/>
              </a:rPr>
              <a:t>Развитие контроля за положением головы;</a:t>
            </a:r>
          </a:p>
          <a:p>
            <a:r>
              <a:rPr lang="ru-RU" sz="1600" i="1" dirty="0" smtClean="0">
                <a:latin typeface="Comic Sans MS" panose="030F0702030302020204" pitchFamily="66" charset="0"/>
              </a:rPr>
              <a:t>Укрепление мышц спины;</a:t>
            </a:r>
          </a:p>
          <a:p>
            <a:r>
              <a:rPr lang="ru-RU" sz="1600" i="1" dirty="0" smtClean="0">
                <a:latin typeface="Comic Sans MS" panose="030F0702030302020204" pitchFamily="66" charset="0"/>
              </a:rPr>
              <a:t>Формирование функции сидения;</a:t>
            </a:r>
          </a:p>
          <a:p>
            <a:r>
              <a:rPr lang="ru-RU" sz="1600" i="1" dirty="0" smtClean="0">
                <a:latin typeface="Comic Sans MS" panose="030F0702030302020204" pitchFamily="66" charset="0"/>
              </a:rPr>
              <a:t>Развитие поворотов туловища;</a:t>
            </a:r>
          </a:p>
          <a:p>
            <a:r>
              <a:rPr lang="ru-RU" sz="1600" i="1" dirty="0" smtClean="0">
                <a:latin typeface="Comic Sans MS" panose="030F0702030302020204" pitchFamily="66" charset="0"/>
              </a:rPr>
              <a:t>Формирование дифференцированного движения в верхней и нижней половине туловища;</a:t>
            </a:r>
          </a:p>
          <a:p>
            <a:r>
              <a:rPr lang="ru-RU" sz="1600" i="1" dirty="0" smtClean="0">
                <a:latin typeface="Comic Sans MS" panose="030F0702030302020204" pitchFamily="66" charset="0"/>
              </a:rPr>
              <a:t>Развитие </a:t>
            </a:r>
            <a:r>
              <a:rPr lang="ru-RU" sz="1600" i="1" dirty="0" err="1" smtClean="0">
                <a:latin typeface="Comic Sans MS" panose="030F0702030302020204" pitchFamily="66" charset="0"/>
              </a:rPr>
              <a:t>опорности</a:t>
            </a:r>
            <a:r>
              <a:rPr lang="ru-RU" sz="1600" i="1" dirty="0" smtClean="0">
                <a:latin typeface="Comic Sans MS" panose="030F0702030302020204" pitchFamily="66" charset="0"/>
              </a:rPr>
              <a:t> рук и ног;</a:t>
            </a:r>
          </a:p>
          <a:p>
            <a:r>
              <a:rPr lang="ru-RU" sz="1600" i="1" dirty="0" smtClean="0">
                <a:latin typeface="Comic Sans MS" panose="030F0702030302020204" pitchFamily="66" charset="0"/>
              </a:rPr>
              <a:t>Развитие равновесия и координации движений;</a:t>
            </a:r>
          </a:p>
          <a:p>
            <a:r>
              <a:rPr lang="ru-RU" sz="1600" i="1" dirty="0" smtClean="0">
                <a:latin typeface="Comic Sans MS" panose="030F0702030302020204" pitchFamily="66" charset="0"/>
              </a:rPr>
              <a:t>Активизация </a:t>
            </a:r>
            <a:r>
              <a:rPr lang="ru-RU" sz="1600" i="1" dirty="0" err="1" smtClean="0">
                <a:latin typeface="Comic Sans MS" panose="030F0702030302020204" pitchFamily="66" charset="0"/>
              </a:rPr>
              <a:t>манипулятивной</a:t>
            </a:r>
            <a:r>
              <a:rPr lang="ru-RU" sz="1600" i="1" dirty="0" smtClean="0">
                <a:latin typeface="Comic Sans MS" panose="030F0702030302020204" pitchFamily="66" charset="0"/>
              </a:rPr>
              <a:t> деятельности и развитие кинестетических ощущений в пальцах рук;</a:t>
            </a:r>
          </a:p>
          <a:p>
            <a:r>
              <a:rPr lang="ru-RU" sz="1600" i="1" dirty="0" smtClean="0">
                <a:latin typeface="Comic Sans MS" panose="030F0702030302020204" pitchFamily="66" charset="0"/>
              </a:rPr>
              <a:t>Развитие оптической реакции рук;</a:t>
            </a:r>
          </a:p>
          <a:p>
            <a:r>
              <a:rPr lang="ru-RU" sz="1600" i="1" dirty="0" smtClean="0">
                <a:latin typeface="Comic Sans MS" panose="030F0702030302020204" pitchFamily="66" charset="0"/>
              </a:rPr>
              <a:t>Развитие движений.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833972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Общий двигательный режим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latin typeface="Comic Sans MS" panose="030F0702030302020204" pitchFamily="66" charset="0"/>
              </a:rPr>
              <a:t>Для каждого ребенка индивидуально подбираются наиболее адекватные позы для одевания, кормления, купания и т.д.</a:t>
            </a:r>
          </a:p>
          <a:p>
            <a:pPr marL="0" indent="0">
              <a:buNone/>
            </a:pPr>
            <a:r>
              <a:rPr lang="ru-RU" i="1" dirty="0">
                <a:latin typeface="Comic Sans MS" panose="030F0702030302020204" pitchFamily="66" charset="0"/>
              </a:rPr>
              <a:t>	</a:t>
            </a:r>
            <a:r>
              <a:rPr lang="ru-RU" i="1" dirty="0" smtClean="0">
                <a:latin typeface="Comic Sans MS" panose="030F0702030302020204" pitchFamily="66" charset="0"/>
              </a:rPr>
              <a:t>При  выборе вспомогательного средства передвижения необходимо учитывать следующее:</a:t>
            </a:r>
          </a:p>
          <a:p>
            <a:pPr marL="0" indent="0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  - оно должно расширять возможности ребенка самостоятельно и безопасно исследовать окружающее;</a:t>
            </a:r>
          </a:p>
          <a:p>
            <a:pPr marL="0" indent="0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   - оно должно способствовать увеличению независимости ребенка.  </a:t>
            </a:r>
            <a:endParaRPr lang="ru-RU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00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9339" y="260648"/>
            <a:ext cx="7765321" cy="1326321"/>
          </a:xfrm>
        </p:spPr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Организация режима дня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latin typeface="Comic Sans MS" panose="030F0702030302020204" pitchFamily="66" charset="0"/>
              </a:rPr>
              <a:t>У детей с ДЦП в первые годы жизни часто имеет место недостаточная </a:t>
            </a:r>
            <a:r>
              <a:rPr lang="ru-RU" i="1" dirty="0" err="1" smtClean="0">
                <a:latin typeface="Comic Sans MS" panose="030F0702030302020204" pitchFamily="66" charset="0"/>
              </a:rPr>
              <a:t>сформированность</a:t>
            </a:r>
            <a:r>
              <a:rPr lang="ru-RU" i="1" dirty="0" smtClean="0">
                <a:latin typeface="Comic Sans MS" panose="030F0702030302020204" pitchFamily="66" charset="0"/>
              </a:rPr>
              <a:t> биологических ритмов  сна и бодрствования.</a:t>
            </a:r>
          </a:p>
          <a:p>
            <a:pPr marL="0" indent="0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      	Следует знать сколько часов в сутки можно спать ребенку!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В первые 2 месяца жизни – не менее </a:t>
            </a:r>
            <a:r>
              <a:rPr lang="ru-RU" b="1" i="1" dirty="0" smtClean="0">
                <a:latin typeface="Comic Sans MS" panose="030F0702030302020204" pitchFamily="66" charset="0"/>
              </a:rPr>
              <a:t>20 часов</a:t>
            </a:r>
            <a:r>
              <a:rPr lang="ru-RU" i="1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От 2 до 5 месяцев – </a:t>
            </a:r>
            <a:r>
              <a:rPr lang="ru-RU" b="1" i="1" dirty="0" smtClean="0">
                <a:latin typeface="Comic Sans MS" panose="030F0702030302020204" pitchFamily="66" charset="0"/>
              </a:rPr>
              <a:t>17-18 часов</a:t>
            </a:r>
            <a:r>
              <a:rPr lang="ru-RU" i="1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5-7 месяцев – </a:t>
            </a:r>
            <a:r>
              <a:rPr lang="ru-RU" b="1" i="1" dirty="0" smtClean="0">
                <a:latin typeface="Comic Sans MS" panose="030F0702030302020204" pitchFamily="66" charset="0"/>
              </a:rPr>
              <a:t>15-16 часов</a:t>
            </a:r>
            <a:r>
              <a:rPr lang="ru-RU" i="1" dirty="0" smtClean="0">
                <a:latin typeface="Comic Sans MS" panose="030F0702030302020204" pitchFamily="66" charset="0"/>
              </a:rPr>
              <a:t>;</a:t>
            </a:r>
            <a:endParaRPr lang="ru-RU" i="1" dirty="0">
              <a:latin typeface="Comic Sans MS" panose="030F0702030302020204" pitchFamily="66" charset="0"/>
            </a:endParaRPr>
          </a:p>
          <a:p>
            <a:r>
              <a:rPr lang="ru-RU" i="1" dirty="0" smtClean="0">
                <a:latin typeface="Comic Sans MS" panose="030F0702030302020204" pitchFamily="66" charset="0"/>
              </a:rPr>
              <a:t>7-10 месяцев – </a:t>
            </a:r>
            <a:r>
              <a:rPr lang="ru-RU" b="1" i="1" dirty="0" smtClean="0">
                <a:latin typeface="Comic Sans MS" panose="030F0702030302020204" pitchFamily="66" charset="0"/>
              </a:rPr>
              <a:t>14-15 часов</a:t>
            </a:r>
            <a:r>
              <a:rPr lang="ru-RU" i="1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От 10 месяцев до 3-4 лет – </a:t>
            </a:r>
            <a:r>
              <a:rPr lang="ru-RU" b="1" i="1" dirty="0" smtClean="0">
                <a:latin typeface="Comic Sans MS" panose="030F0702030302020204" pitchFamily="66" charset="0"/>
              </a:rPr>
              <a:t>12-14 часов</a:t>
            </a:r>
            <a:r>
              <a:rPr lang="ru-RU" i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При тяжелых формах заболевания </a:t>
            </a:r>
            <a:r>
              <a:rPr lang="ru-RU" b="1" i="1" dirty="0" smtClean="0">
                <a:latin typeface="Comic Sans MS" panose="030F0702030302020204" pitchFamily="66" charset="0"/>
              </a:rPr>
              <a:t>общая продолжительность сна </a:t>
            </a:r>
            <a:r>
              <a:rPr lang="ru-RU" i="1" dirty="0" smtClean="0">
                <a:latin typeface="Comic Sans MS" panose="030F0702030302020204" pitchFamily="66" charset="0"/>
              </a:rPr>
              <a:t>может </a:t>
            </a:r>
            <a:r>
              <a:rPr lang="ru-RU" b="1" i="1" dirty="0" smtClean="0">
                <a:latin typeface="Comic Sans MS" panose="030F0702030302020204" pitchFamily="66" charset="0"/>
              </a:rPr>
              <a:t>удлиняться</a:t>
            </a:r>
            <a:r>
              <a:rPr lang="ru-RU" i="1" dirty="0" smtClean="0">
                <a:latin typeface="Comic Sans MS" panose="030F0702030302020204" pitchFamily="66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212976"/>
            <a:ext cx="3086072" cy="205383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3407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Коррекция сосательных движений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 - при ослабленном сосательном рефлексе;</a:t>
            </a:r>
          </a:p>
          <a:p>
            <a:pPr algn="just">
              <a:buFontTx/>
              <a:buChar char="-"/>
            </a:pPr>
            <a:r>
              <a:rPr lang="ru-RU" i="1" dirty="0" smtClean="0">
                <a:latin typeface="Comic Sans MS" panose="030F0702030302020204" pitchFamily="66" charset="0"/>
              </a:rPr>
              <a:t>при неумении произвольно закрывать рот;</a:t>
            </a:r>
          </a:p>
          <a:p>
            <a:pPr marL="0" indent="0" algn="just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- при плотном сжимании губ;</a:t>
            </a:r>
          </a:p>
          <a:p>
            <a:pPr marL="0" indent="0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- при быстром утомлении во время сосания;</a:t>
            </a:r>
          </a:p>
          <a:p>
            <a:pPr marL="0" indent="0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- при искусственном кормлении.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3999827"/>
            <a:ext cx="3830960" cy="260040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907355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Способы искусственного кормления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Comic Sans MS" panose="030F0702030302020204" pitchFamily="66" charset="0"/>
              </a:rPr>
              <a:t>Питание по трубке;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Через </a:t>
            </a:r>
            <a:r>
              <a:rPr lang="ru-RU" i="1" dirty="0" err="1" smtClean="0">
                <a:latin typeface="Comic Sans MS" panose="030F0702030302020204" pitchFamily="66" charset="0"/>
              </a:rPr>
              <a:t>гастростому</a:t>
            </a:r>
            <a:r>
              <a:rPr lang="ru-RU" i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48287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Кормление ребенка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Comic Sans MS" panose="030F0702030302020204" pitchFamily="66" charset="0"/>
              </a:rPr>
              <a:t>Ребенок с ДЦП длительное время затрудняется в жевании, </a:t>
            </a:r>
            <a:r>
              <a:rPr lang="ru-RU" i="1" dirty="0" err="1" smtClean="0">
                <a:latin typeface="Comic Sans MS" panose="030F0702030302020204" pitchFamily="66" charset="0"/>
              </a:rPr>
              <a:t>кусании</a:t>
            </a:r>
            <a:r>
              <a:rPr lang="ru-RU" i="1" dirty="0" smtClean="0">
                <a:latin typeface="Comic Sans MS" panose="030F0702030302020204" pitchFamily="66" charset="0"/>
              </a:rPr>
              <a:t>, проглатывании твердой пищи.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Правильное кормление ребенка имеет очень большое значение не только для его роста, физического развития и здоровья, но в дальнейшем для </a:t>
            </a:r>
            <a:r>
              <a:rPr lang="ru-RU" i="1" dirty="0" err="1" smtClean="0">
                <a:latin typeface="Comic Sans MS" panose="030F0702030302020204" pitchFamily="66" charset="0"/>
              </a:rPr>
              <a:t>звукопроизносительной</a:t>
            </a:r>
            <a:r>
              <a:rPr lang="ru-RU" i="1" dirty="0" smtClean="0">
                <a:latin typeface="Comic Sans MS" panose="030F0702030302020204" pitchFamily="66" charset="0"/>
              </a:rPr>
              <a:t> стороны речи.</a:t>
            </a:r>
            <a:endParaRPr lang="ru-RU" i="1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4221088"/>
            <a:ext cx="3305944" cy="24794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14460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Специфические трудности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Comic Sans MS" panose="030F0702030302020204" pitchFamily="66" charset="0"/>
              </a:rPr>
              <a:t> нарушение глотания;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 несогласованность глотания и закрытия гортани;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 срыгивание похожее на рвоту (приводит к воспалению пищевода, вызывающий отказ от еды из-за болевого синдрома).</a:t>
            </a:r>
          </a:p>
          <a:p>
            <a:pPr marL="0" indent="0" algn="ctr">
              <a:buNone/>
            </a:pPr>
            <a:r>
              <a:rPr lang="ru-RU" i="1" dirty="0" smtClean="0">
                <a:latin typeface="Comic Sans MS" panose="030F0702030302020204" pitchFamily="66" charset="0"/>
              </a:rPr>
              <a:t>	Ранняя логопедическая работа с малышом облегчает трудности кормления.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448214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Дополнительные осложнения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i="1" dirty="0" smtClean="0">
                <a:latin typeface="Comic Sans MS" panose="030F0702030302020204" pitchFamily="66" charset="0"/>
              </a:rPr>
              <a:t>Вегетативно-сосудистые и соматические нарушения;</a:t>
            </a:r>
          </a:p>
          <a:p>
            <a:r>
              <a:rPr lang="ru-RU" sz="1800" i="1" dirty="0" smtClean="0">
                <a:latin typeface="Comic Sans MS" panose="030F0702030302020204" pitchFamily="66" charset="0"/>
              </a:rPr>
              <a:t>Страхи:</a:t>
            </a:r>
          </a:p>
          <a:p>
            <a:r>
              <a:rPr lang="ru-RU" sz="1800" i="1" dirty="0" smtClean="0">
                <a:latin typeface="Comic Sans MS" panose="030F0702030302020204" pitchFamily="66" charset="0"/>
              </a:rPr>
              <a:t>-при тактильных раздражениях;</a:t>
            </a:r>
          </a:p>
          <a:p>
            <a:r>
              <a:rPr lang="ru-RU" sz="1800" i="1" dirty="0" smtClean="0">
                <a:latin typeface="Comic Sans MS" panose="030F0702030302020204" pitchFamily="66" charset="0"/>
              </a:rPr>
              <a:t>-страх высоты, закрытых дверей, темноты, новых предметов…</a:t>
            </a:r>
          </a:p>
          <a:p>
            <a:r>
              <a:rPr lang="ru-RU" sz="1800" i="1" dirty="0" smtClean="0">
                <a:latin typeface="Comic Sans MS" panose="030F0702030302020204" pitchFamily="66" charset="0"/>
              </a:rPr>
              <a:t>Нарушение сна</a:t>
            </a:r>
          </a:p>
          <a:p>
            <a:r>
              <a:rPr lang="ru-RU" sz="1800" i="1" dirty="0" smtClean="0">
                <a:latin typeface="Comic Sans MS" panose="030F0702030302020204" pitchFamily="66" charset="0"/>
              </a:rPr>
              <a:t>Нарушение коммуникативно-познавательного поведения;</a:t>
            </a:r>
          </a:p>
          <a:p>
            <a:r>
              <a:rPr lang="ru-RU" sz="1800" i="1" dirty="0" smtClean="0">
                <a:latin typeface="Comic Sans MS" panose="030F0702030302020204" pitchFamily="66" charset="0"/>
              </a:rPr>
              <a:t>Нарушение развития голосовых реакций;</a:t>
            </a:r>
          </a:p>
          <a:p>
            <a:r>
              <a:rPr lang="ru-RU" sz="1800" i="1" dirty="0" smtClean="0">
                <a:latin typeface="Comic Sans MS" panose="030F0702030302020204" pitchFamily="66" charset="0"/>
              </a:rPr>
              <a:t>Нарушение коммуникативных реакций;</a:t>
            </a:r>
          </a:p>
          <a:p>
            <a:r>
              <a:rPr lang="ru-RU" sz="1800" i="1" dirty="0" smtClean="0">
                <a:latin typeface="Comic Sans MS" panose="030F0702030302020204" pitchFamily="66" charset="0"/>
              </a:rPr>
              <a:t>Нарушение </a:t>
            </a:r>
            <a:r>
              <a:rPr lang="ru-RU" sz="1800" i="1" dirty="0" err="1" smtClean="0">
                <a:latin typeface="Comic Sans MS" panose="030F0702030302020204" pitchFamily="66" charset="0"/>
              </a:rPr>
              <a:t>целенаправленногоповедения</a:t>
            </a:r>
            <a:r>
              <a:rPr lang="ru-RU" sz="1800" i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306861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Система помощи ребенку с ДЦП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573296"/>
          </a:xfrm>
        </p:spPr>
        <p:txBody>
          <a:bodyPr>
            <a:normAutofit fontScale="70000" lnSpcReduction="20000"/>
          </a:bodyPr>
          <a:lstStyle/>
          <a:p>
            <a:r>
              <a:rPr lang="ru-RU" sz="2900" i="1" dirty="0" smtClean="0">
                <a:latin typeface="Comic Sans MS" panose="030F0702030302020204" pitchFamily="66" charset="0"/>
              </a:rPr>
              <a:t> Предусматривает раннюю диагностику и раннее начало систематической лечебно-педагогической работы с детьми, страдающими церебральным параличом.</a:t>
            </a:r>
          </a:p>
          <a:p>
            <a:r>
              <a:rPr lang="ru-RU" sz="2900" i="1" dirty="0" smtClean="0">
                <a:latin typeface="Comic Sans MS" panose="030F0702030302020204" pitchFamily="66" charset="0"/>
              </a:rPr>
              <a:t>Специализированные учреждения:</a:t>
            </a:r>
          </a:p>
          <a:p>
            <a:r>
              <a:rPr lang="ru-RU" sz="2900" i="1" dirty="0" smtClean="0">
                <a:latin typeface="Comic Sans MS" panose="030F0702030302020204" pitchFamily="66" charset="0"/>
              </a:rPr>
              <a:t>-поликлиники;</a:t>
            </a:r>
          </a:p>
          <a:p>
            <a:r>
              <a:rPr lang="ru-RU" sz="2900" i="1" dirty="0" smtClean="0">
                <a:latin typeface="Comic Sans MS" panose="030F0702030302020204" pitchFamily="66" charset="0"/>
              </a:rPr>
              <a:t>-неврологические отделения;</a:t>
            </a:r>
          </a:p>
          <a:p>
            <a:r>
              <a:rPr lang="ru-RU" sz="2900" i="1" dirty="0" smtClean="0">
                <a:latin typeface="Comic Sans MS" panose="030F0702030302020204" pitchFamily="66" charset="0"/>
              </a:rPr>
              <a:t>-психоневрологические больницы;</a:t>
            </a:r>
          </a:p>
          <a:p>
            <a:r>
              <a:rPr lang="ru-RU" sz="2900" i="1" dirty="0" smtClean="0">
                <a:latin typeface="Comic Sans MS" panose="030F0702030302020204" pitchFamily="66" charset="0"/>
              </a:rPr>
              <a:t>-санатории;</a:t>
            </a:r>
          </a:p>
          <a:p>
            <a:r>
              <a:rPr lang="ru-RU" sz="2900" i="1" dirty="0" smtClean="0">
                <a:latin typeface="Comic Sans MS" panose="030F0702030302020204" pitchFamily="66" charset="0"/>
              </a:rPr>
              <a:t>-ясли-сады;</a:t>
            </a:r>
          </a:p>
          <a:p>
            <a:r>
              <a:rPr lang="ru-RU" sz="2900" i="1" dirty="0" smtClean="0">
                <a:latin typeface="Comic Sans MS" panose="030F0702030302020204" pitchFamily="66" charset="0"/>
              </a:rPr>
              <a:t>-школы-интернаты;</a:t>
            </a:r>
          </a:p>
          <a:p>
            <a:r>
              <a:rPr lang="ru-RU" sz="2900" i="1" dirty="0" smtClean="0">
                <a:latin typeface="Comic Sans MS" panose="030F0702030302020204" pitchFamily="66" charset="0"/>
              </a:rPr>
              <a:t>-реабилитационные учреждения.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0700873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Ребенок с </a:t>
            </a:r>
            <a:r>
              <a:rPr lang="ru-RU" dirty="0" err="1" smtClean="0">
                <a:latin typeface="Comic Sans MS" panose="030F0702030302020204" pitchFamily="66" charset="0"/>
              </a:rPr>
              <a:t>миодистрофией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 err="1" smtClean="0">
                <a:latin typeface="Comic Sans MS" panose="030F0702030302020204" pitchFamily="66" charset="0"/>
              </a:rPr>
              <a:t>Дюшена</a:t>
            </a:r>
            <a:r>
              <a:rPr lang="ru-RU" dirty="0" smtClean="0">
                <a:latin typeface="Comic Sans MS" panose="030F0702030302020204" pitchFamily="66" charset="0"/>
              </a:rPr>
              <a:t> в семье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 smtClean="0"/>
              <a:t>Мышечная </a:t>
            </a:r>
            <a:r>
              <a:rPr lang="ru-RU" i="1" dirty="0" err="1" smtClean="0"/>
              <a:t>миодистрофия</a:t>
            </a:r>
            <a:r>
              <a:rPr lang="ru-RU" i="1" dirty="0" smtClean="0"/>
              <a:t> </a:t>
            </a:r>
            <a:r>
              <a:rPr lang="ru-RU" i="1" dirty="0" err="1" smtClean="0"/>
              <a:t>Дюшена</a:t>
            </a:r>
            <a:r>
              <a:rPr lang="ru-RU" i="1" dirty="0" smtClean="0"/>
              <a:t> </a:t>
            </a:r>
            <a:r>
              <a:rPr lang="ru-RU" i="1" dirty="0" smtClean="0">
                <a:latin typeface="Comic Sans MS" panose="030F0702030302020204" pitchFamily="66" charset="0"/>
              </a:rPr>
              <a:t>– наследственная прогрессирующая </a:t>
            </a:r>
            <a:r>
              <a:rPr lang="ru-RU" i="1" dirty="0" err="1" smtClean="0">
                <a:latin typeface="Comic Sans MS" panose="030F0702030302020204" pitchFamily="66" charset="0"/>
              </a:rPr>
              <a:t>мышесная</a:t>
            </a:r>
            <a:r>
              <a:rPr lang="ru-RU" i="1" dirty="0" smtClean="0">
                <a:latin typeface="Comic Sans MS" panose="030F0702030302020204" pitchFamily="66" charset="0"/>
              </a:rPr>
              <a:t> дистрофия, характеризующаяся началом в раннем возрасте, симметричной атрофией мышц в сочетании с сердечно-сосудистыми, костно-суставными и психическими нарушениями, злокачественным течением.</a:t>
            </a:r>
          </a:p>
        </p:txBody>
      </p:sp>
    </p:spTree>
    <p:extLst>
      <p:ext uri="{BB962C8B-B14F-4D97-AF65-F5344CB8AC3E}">
        <p14:creationId xmlns:p14="http://schemas.microsoft.com/office/powerpoint/2010/main" xmlns="" val="3842455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Воспитание ребенка в семье с ДЦП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Детский церебральный паралич – </a:t>
            </a:r>
            <a:r>
              <a:rPr lang="ru-RU" i="1" dirty="0" smtClean="0">
                <a:latin typeface="Comic Sans MS" panose="030F0702030302020204" pitchFamily="66" charset="0"/>
              </a:rPr>
              <a:t>расстройство двигательной сферы, заключающееся в неспособности выполнять произвольные движения и поддерживать позу, связанное с патологией головного мозга, сформировавшейся до рождения ребенка.</a:t>
            </a:r>
            <a:endParaRPr lang="ru-RU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372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Признаки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Comic Sans MS" panose="030F0702030302020204" pitchFamily="66" charset="0"/>
              </a:rPr>
              <a:t>Первые признаки появляются в раннем детстве, часто в возрасте до 3 лет.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С возрастом мышечная слабость нарастает.</a:t>
            </a:r>
          </a:p>
          <a:p>
            <a:r>
              <a:rPr lang="ru-RU" i="1" dirty="0" err="1" smtClean="0">
                <a:latin typeface="Comic Sans MS" panose="030F0702030302020204" pitchFamily="66" charset="0"/>
              </a:rPr>
              <a:t>Тугоподвижность</a:t>
            </a:r>
            <a:r>
              <a:rPr lang="ru-RU" i="1" dirty="0" smtClean="0">
                <a:latin typeface="Comic Sans MS" panose="030F0702030302020204" pitchFamily="66" charset="0"/>
              </a:rPr>
              <a:t> в  различных суставах.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Искривление позвоночника.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Дистрофический процесс дыхательных мышц.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Дистрофический процесс в сердечной мышце.</a:t>
            </a:r>
            <a:endParaRPr lang="ru-RU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327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62674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latin typeface="Comic Sans MS" panose="030F0702030302020204" pitchFamily="66" charset="0"/>
              </a:rPr>
              <a:t>Общие проблемы сводятся к четырем основным положениям: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latin typeface="Comic Sans MS" panose="030F0702030302020204" pitchFamily="66" charset="0"/>
              </a:rPr>
              <a:t>Максимально полная поддержка состояния здоровья пациента.</a:t>
            </a:r>
            <a:endParaRPr lang="ru-RU" i="1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ru-RU" i="1" dirty="0" smtClean="0">
                <a:latin typeface="Comic Sans MS" panose="030F0702030302020204" pitchFamily="66" charset="0"/>
              </a:rPr>
              <a:t>Медико-социальная и морально-психологическая помощь пациенту и его семье.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latin typeface="Comic Sans MS" panose="030F0702030302020204" pitchFamily="66" charset="0"/>
              </a:rPr>
              <a:t>Выявление носителя патологического гена.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latin typeface="Comic Sans MS" panose="030F0702030302020204" pitchFamily="66" charset="0"/>
              </a:rPr>
              <a:t>Наращивание усилий по разработкам эффективных патогенетических методов лечения и расширения сфер их </a:t>
            </a:r>
            <a:r>
              <a:rPr lang="ru-RU" i="1" dirty="0" err="1" smtClean="0">
                <a:latin typeface="Comic Sans MS" panose="030F0702030302020204" pitchFamily="66" charset="0"/>
              </a:rPr>
              <a:t>пременения</a:t>
            </a:r>
            <a:r>
              <a:rPr lang="ru-RU" i="1" dirty="0">
                <a:latin typeface="Comic Sans MS" panose="030F0702030302020204" pitchFamily="66" charset="0"/>
              </a:rPr>
              <a:t>.</a:t>
            </a:r>
            <a:endParaRPr lang="ru-RU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702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Современные методы лечения и коррекция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429280"/>
          </a:xfrm>
        </p:spPr>
        <p:txBody>
          <a:bodyPr>
            <a:normAutofit fontScale="77500" lnSpcReduction="20000"/>
          </a:bodyPr>
          <a:lstStyle/>
          <a:p>
            <a:r>
              <a:rPr lang="ru-RU" sz="2600" i="1" dirty="0" smtClean="0">
                <a:latin typeface="Comic Sans MS" panose="030F0702030302020204" pitchFamily="66" charset="0"/>
              </a:rPr>
              <a:t>Распространенные подходы:</a:t>
            </a:r>
          </a:p>
          <a:p>
            <a:r>
              <a:rPr lang="ru-RU" sz="2600" i="1" dirty="0" smtClean="0">
                <a:latin typeface="Comic Sans MS" panose="030F0702030302020204" pitchFamily="66" charset="0"/>
              </a:rPr>
              <a:t>-улучшение обменных процессов в мышцах;</a:t>
            </a:r>
          </a:p>
          <a:p>
            <a:r>
              <a:rPr lang="ru-RU" sz="2600" i="1" dirty="0" smtClean="0">
                <a:latin typeface="Comic Sans MS" panose="030F0702030302020204" pitchFamily="66" charset="0"/>
              </a:rPr>
              <a:t>-насыщенность витаминами;</a:t>
            </a:r>
          </a:p>
          <a:p>
            <a:r>
              <a:rPr lang="ru-RU" sz="2600" i="1" dirty="0" smtClean="0">
                <a:latin typeface="Comic Sans MS" panose="030F0702030302020204" pitchFamily="66" charset="0"/>
              </a:rPr>
              <a:t>-рационально составленная диета;</a:t>
            </a:r>
          </a:p>
          <a:p>
            <a:r>
              <a:rPr lang="ru-RU" sz="2600" i="1" dirty="0" smtClean="0">
                <a:latin typeface="Comic Sans MS" panose="030F0702030302020204" pitchFamily="66" charset="0"/>
              </a:rPr>
              <a:t>-инъекции </a:t>
            </a:r>
            <a:r>
              <a:rPr lang="ru-RU" sz="2600" i="1" dirty="0" err="1" smtClean="0">
                <a:latin typeface="Comic Sans MS" panose="030F0702030302020204" pitchFamily="66" charset="0"/>
              </a:rPr>
              <a:t>церебролизина</a:t>
            </a:r>
            <a:r>
              <a:rPr lang="ru-RU" sz="2600" i="1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sz="2600" i="1" dirty="0" smtClean="0">
                <a:latin typeface="Comic Sans MS" panose="030F0702030302020204" pitchFamily="66" charset="0"/>
              </a:rPr>
              <a:t>-использование гормональных </a:t>
            </a:r>
            <a:r>
              <a:rPr lang="ru-RU" sz="2600" i="1" dirty="0" err="1" smtClean="0">
                <a:latin typeface="Comic Sans MS" panose="030F0702030302020204" pitchFamily="66" charset="0"/>
              </a:rPr>
              <a:t>препоратов</a:t>
            </a:r>
            <a:r>
              <a:rPr lang="ru-RU" sz="2600" i="1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sz="2600" i="1" dirty="0" smtClean="0">
                <a:latin typeface="Comic Sans MS" panose="030F0702030302020204" pitchFamily="66" charset="0"/>
              </a:rPr>
              <a:t>-физиотерапевтические методы;</a:t>
            </a:r>
          </a:p>
          <a:p>
            <a:r>
              <a:rPr lang="ru-RU" sz="2600" i="1" dirty="0" smtClean="0">
                <a:latin typeface="Comic Sans MS" panose="030F0702030302020204" pitchFamily="66" charset="0"/>
              </a:rPr>
              <a:t>-массаж;</a:t>
            </a:r>
          </a:p>
          <a:p>
            <a:r>
              <a:rPr lang="ru-RU" sz="2600" i="1" dirty="0" smtClean="0">
                <a:latin typeface="Comic Sans MS" panose="030F0702030302020204" pitchFamily="66" charset="0"/>
              </a:rPr>
              <a:t>-регулярные занятия лечебной физкультурой;</a:t>
            </a:r>
          </a:p>
          <a:p>
            <a:r>
              <a:rPr lang="ru-RU" sz="2600" i="1" dirty="0" smtClean="0">
                <a:latin typeface="Comic Sans MS" panose="030F0702030302020204" pitchFamily="66" charset="0"/>
              </a:rPr>
              <a:t>-занятия в бассейне;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949605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7765322" cy="3695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Comic Sans MS" panose="030F0702030302020204" pitchFamily="66" charset="0"/>
              </a:rPr>
              <a:t>Спасибо за внимание!</a:t>
            </a:r>
            <a:endParaRPr lang="ru-RU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569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Литература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Comic Sans MS" panose="030F0702030302020204" pitchFamily="66" charset="0"/>
              </a:rPr>
              <a:t>Е.М. </a:t>
            </a:r>
            <a:r>
              <a:rPr lang="ru-RU" i="1" dirty="0" err="1" smtClean="0">
                <a:latin typeface="Comic Sans MS" panose="030F0702030302020204" pitchFamily="66" charset="0"/>
              </a:rPr>
              <a:t>Мастюкова</a:t>
            </a:r>
            <a:r>
              <a:rPr lang="ru-RU" i="1" dirty="0" smtClean="0">
                <a:latin typeface="Comic Sans MS" panose="030F0702030302020204" pitchFamily="66" charset="0"/>
              </a:rPr>
              <a:t>, А.Г. Московина. Семейное воспитание детей с отклонениями в развитии: Учеб. пособие для студ. </a:t>
            </a:r>
            <a:r>
              <a:rPr lang="ru-RU" i="1" dirty="0" err="1" smtClean="0">
                <a:latin typeface="Comic Sans MS" panose="030F0702030302020204" pitchFamily="66" charset="0"/>
              </a:rPr>
              <a:t>Высш</a:t>
            </a:r>
            <a:r>
              <a:rPr lang="ru-RU" i="1" dirty="0" smtClean="0">
                <a:latin typeface="Comic Sans MS" panose="030F0702030302020204" pitchFamily="66" charset="0"/>
              </a:rPr>
              <a:t>. Учеб. заведений / Под ред. В.И. Селиверстова. – М.: </a:t>
            </a:r>
            <a:r>
              <a:rPr lang="ru-RU" i="1" dirty="0" err="1" smtClean="0">
                <a:latin typeface="Comic Sans MS" panose="030F0702030302020204" pitchFamily="66" charset="0"/>
              </a:rPr>
              <a:t>Гуманит</a:t>
            </a:r>
            <a:r>
              <a:rPr lang="ru-RU" i="1" dirty="0" smtClean="0">
                <a:latin typeface="Comic Sans MS" panose="030F0702030302020204" pitchFamily="66" charset="0"/>
              </a:rPr>
              <a:t>. изд. центр </a:t>
            </a:r>
            <a:r>
              <a:rPr lang="ru-RU" i="1" dirty="0" err="1" smtClean="0">
                <a:latin typeface="Comic Sans MS" panose="030F0702030302020204" pitchFamily="66" charset="0"/>
              </a:rPr>
              <a:t>Владос</a:t>
            </a:r>
            <a:r>
              <a:rPr lang="ru-RU" i="1" dirty="0" smtClean="0">
                <a:latin typeface="Comic Sans MS" panose="030F0702030302020204" pitchFamily="66" charset="0"/>
              </a:rPr>
              <a:t>, 2003. – 408 с.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Интернет ресурс:</a:t>
            </a:r>
          </a:p>
          <a:p>
            <a:pPr marL="0" indent="0">
              <a:buNone/>
            </a:pPr>
            <a:r>
              <a:rPr lang="ru-RU" u="sng" dirty="0" smtClean="0">
                <a:effectLst/>
                <a:hlinkClick r:id="rId2"/>
              </a:rPr>
              <a:t>http</a:t>
            </a:r>
            <a:r>
              <a:rPr lang="ru-RU" u="sng" dirty="0">
                <a:effectLst/>
                <a:hlinkClick r:id="rId2"/>
              </a:rPr>
              <a:t>://abromed.ru/diseases/neurology/cerebral-palsy/intro/</a:t>
            </a:r>
            <a:endParaRPr lang="ru-RU" dirty="0">
              <a:effectLst/>
            </a:endParaRPr>
          </a:p>
          <a:p>
            <a:endParaRPr lang="ru-RU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9751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Типы расстройства движения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Comic Sans MS" panose="030F0702030302020204" pitchFamily="66" charset="0"/>
              </a:rPr>
              <a:t>Спастический – напряжение мышц;</a:t>
            </a:r>
          </a:p>
          <a:p>
            <a:r>
              <a:rPr lang="ru-RU" i="1" dirty="0" err="1" smtClean="0">
                <a:latin typeface="Comic Sans MS" panose="030F0702030302020204" pitchFamily="66" charset="0"/>
              </a:rPr>
              <a:t>Атетоидный</a:t>
            </a:r>
            <a:r>
              <a:rPr lang="ru-RU" i="1" dirty="0" smtClean="0">
                <a:latin typeface="Comic Sans MS" panose="030F0702030302020204" pitchFamily="66" charset="0"/>
              </a:rPr>
              <a:t> / атаксический – судорожные движения.</a:t>
            </a:r>
          </a:p>
          <a:p>
            <a:endParaRPr lang="ru-RU" i="1" dirty="0">
              <a:latin typeface="Comic Sans MS" panose="030F0702030302020204" pitchFamily="66" charset="0"/>
            </a:endParaRPr>
          </a:p>
          <a:p>
            <a:r>
              <a:rPr lang="ru-RU" i="1" dirty="0" smtClean="0">
                <a:latin typeface="Comic Sans MS" panose="030F0702030302020204" pitchFamily="66" charset="0"/>
              </a:rPr>
              <a:t>Парез – ослабление;</a:t>
            </a:r>
          </a:p>
          <a:p>
            <a:r>
              <a:rPr lang="ru-RU" i="1" dirty="0" err="1" smtClean="0">
                <a:latin typeface="Comic Sans MS" panose="030F0702030302020204" pitchFamily="66" charset="0"/>
              </a:rPr>
              <a:t>Плегия</a:t>
            </a:r>
            <a:r>
              <a:rPr lang="ru-RU" i="1" dirty="0" smtClean="0">
                <a:latin typeface="Comic Sans MS" panose="030F0702030302020204" pitchFamily="66" charset="0"/>
              </a:rPr>
              <a:t> –паралич.</a:t>
            </a:r>
            <a:endParaRPr lang="ru-RU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6397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Формы ДЦП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>
                <a:latin typeface="Comic Sans MS" panose="030F0702030302020204" pitchFamily="66" charset="0"/>
              </a:rPr>
              <a:t>Спаситическая</a:t>
            </a:r>
            <a:r>
              <a:rPr lang="ru-RU" i="1" dirty="0" smtClean="0">
                <a:latin typeface="Comic Sans MS" panose="030F0702030302020204" pitchFamily="66" charset="0"/>
              </a:rPr>
              <a:t> </a:t>
            </a:r>
            <a:r>
              <a:rPr lang="ru-RU" i="1" dirty="0" err="1" smtClean="0">
                <a:latin typeface="Comic Sans MS" panose="030F0702030302020204" pitchFamily="66" charset="0"/>
              </a:rPr>
              <a:t>тетраплегия</a:t>
            </a:r>
            <a:r>
              <a:rPr lang="ru-RU" i="1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Спастическая </a:t>
            </a:r>
            <a:r>
              <a:rPr lang="ru-RU" i="1" dirty="0" err="1" smtClean="0">
                <a:latin typeface="Comic Sans MS" panose="030F0702030302020204" pitchFamily="66" charset="0"/>
              </a:rPr>
              <a:t>диплегия</a:t>
            </a:r>
            <a:r>
              <a:rPr lang="ru-RU" i="1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Гемиплегическая форма;</a:t>
            </a:r>
          </a:p>
          <a:p>
            <a:r>
              <a:rPr lang="ru-RU" i="1" dirty="0" err="1" smtClean="0">
                <a:latin typeface="Comic Sans MS" panose="030F0702030302020204" pitchFamily="66" charset="0"/>
              </a:rPr>
              <a:t>Дискинетическая</a:t>
            </a:r>
            <a:r>
              <a:rPr lang="ru-RU" i="1" dirty="0" smtClean="0">
                <a:latin typeface="Comic Sans MS" panose="030F0702030302020204" pitchFamily="66" charset="0"/>
              </a:rPr>
              <a:t> форма;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Атаксическая форма;</a:t>
            </a:r>
            <a:endParaRPr lang="ru-RU" i="1" dirty="0">
              <a:latin typeface="Comic Sans MS" panose="030F0702030302020204" pitchFamily="66" charset="0"/>
            </a:endParaRPr>
          </a:p>
          <a:p>
            <a:r>
              <a:rPr lang="ru-RU" i="1" dirty="0" smtClean="0">
                <a:latin typeface="Comic Sans MS" panose="030F0702030302020204" pitchFamily="66" charset="0"/>
              </a:rPr>
              <a:t>Смешенные формы.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3789040"/>
            <a:ext cx="4618484" cy="281329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075005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Comic Sans MS" panose="030F0702030302020204" pitchFamily="66" charset="0"/>
              </a:rPr>
              <a:t>Параклинические</a:t>
            </a:r>
            <a:r>
              <a:rPr lang="ru-RU" dirty="0" smtClean="0">
                <a:latin typeface="Comic Sans MS" panose="030F0702030302020204" pitchFamily="66" charset="0"/>
              </a:rPr>
              <a:t> методы диагностики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err="1" smtClean="0">
                <a:latin typeface="Comic Sans MS" panose="030F0702030302020204" pitchFamily="66" charset="0"/>
              </a:rPr>
              <a:t>трансиллюминация</a:t>
            </a:r>
            <a:r>
              <a:rPr lang="ru-RU" i="1" dirty="0" smtClean="0">
                <a:latin typeface="Comic Sans MS" panose="030F0702030302020204" pitchFamily="66" charset="0"/>
              </a:rPr>
              <a:t> черепа;   </a:t>
            </a:r>
            <a:endParaRPr lang="ru-RU" i="1" dirty="0">
              <a:latin typeface="Comic Sans MS" panose="030F0702030302020204" pitchFamily="66" charset="0"/>
            </a:endParaRPr>
          </a:p>
          <a:p>
            <a:r>
              <a:rPr lang="ru-RU" i="1" dirty="0" smtClean="0">
                <a:latin typeface="Comic Sans MS" panose="030F0702030302020204" pitchFamily="66" charset="0"/>
              </a:rPr>
              <a:t> исследование </a:t>
            </a:r>
            <a:r>
              <a:rPr lang="ru-RU" i="1" dirty="0">
                <a:latin typeface="Comic Sans MS" panose="030F0702030302020204" pitchFamily="66" charset="0"/>
              </a:rPr>
              <a:t>глазного дна</a:t>
            </a:r>
            <a:r>
              <a:rPr lang="ru-RU" i="1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 </a:t>
            </a:r>
            <a:r>
              <a:rPr lang="ru-RU" i="1" dirty="0" err="1">
                <a:latin typeface="Comic Sans MS" panose="030F0702030302020204" pitchFamily="66" charset="0"/>
              </a:rPr>
              <a:t>электрокорковая</a:t>
            </a:r>
            <a:r>
              <a:rPr lang="ru-RU" i="1" dirty="0">
                <a:latin typeface="Comic Sans MS" panose="030F0702030302020204" pitchFamily="66" charset="0"/>
              </a:rPr>
              <a:t> </a:t>
            </a:r>
            <a:r>
              <a:rPr lang="ru-RU" i="1" dirty="0" smtClean="0">
                <a:latin typeface="Comic Sans MS" panose="030F0702030302020204" pitchFamily="66" charset="0"/>
              </a:rPr>
              <a:t>аудиометрия;</a:t>
            </a:r>
            <a:endParaRPr lang="ru-RU" i="1" dirty="0">
              <a:latin typeface="Comic Sans MS" panose="030F0702030302020204" pitchFamily="66" charset="0"/>
            </a:endParaRPr>
          </a:p>
          <a:p>
            <a:r>
              <a:rPr lang="ru-RU" i="1" dirty="0" smtClean="0">
                <a:latin typeface="Comic Sans MS" panose="030F0702030302020204" pitchFamily="66" charset="0"/>
              </a:rPr>
              <a:t> </a:t>
            </a:r>
            <a:r>
              <a:rPr lang="ru-RU" i="1" dirty="0">
                <a:latin typeface="Comic Sans MS" panose="030F0702030302020204" pitchFamily="66" charset="0"/>
              </a:rPr>
              <a:t>генетическое обследование;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 </a:t>
            </a:r>
            <a:r>
              <a:rPr lang="ru-RU" i="1" dirty="0" err="1">
                <a:latin typeface="Comic Sans MS" panose="030F0702030302020204" pitchFamily="66" charset="0"/>
              </a:rPr>
              <a:t>доплерография</a:t>
            </a:r>
            <a:r>
              <a:rPr lang="ru-RU" i="1" dirty="0">
                <a:latin typeface="Comic Sans MS" panose="030F0702030302020204" pitchFamily="66" charset="0"/>
              </a:rPr>
              <a:t>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 </a:t>
            </a:r>
            <a:r>
              <a:rPr lang="ru-RU" i="1" dirty="0">
                <a:latin typeface="Comic Sans MS" panose="030F0702030302020204" pitchFamily="66" charset="0"/>
              </a:rPr>
              <a:t>методика когнитивных вызванных потенциалов;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 </a:t>
            </a:r>
            <a:r>
              <a:rPr lang="ru-RU" i="1" dirty="0">
                <a:latin typeface="Comic Sans MS" panose="030F0702030302020204" pitchFamily="66" charset="0"/>
              </a:rPr>
              <a:t>ЭЭГ.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2252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Клинико</a:t>
            </a:r>
            <a:r>
              <a:rPr lang="ru-RU" dirty="0">
                <a:latin typeface="Comic Sans MS" panose="030F0702030302020204" pitchFamily="66" charset="0"/>
              </a:rPr>
              <a:t>-</a:t>
            </a:r>
            <a:r>
              <a:rPr lang="ru-RU" dirty="0" smtClean="0">
                <a:latin typeface="Comic Sans MS" panose="030F0702030302020204" pitchFamily="66" charset="0"/>
              </a:rPr>
              <a:t>педагогическое обследование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Comic Sans MS" panose="030F0702030302020204" pitchFamily="66" charset="0"/>
              </a:rPr>
              <a:t> метод </a:t>
            </a:r>
            <a:r>
              <a:rPr lang="ru-RU" i="1" dirty="0">
                <a:latin typeface="Comic Sans MS" panose="030F0702030302020204" pitchFamily="66" charset="0"/>
              </a:rPr>
              <a:t>свободного наблюдения;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 </a:t>
            </a:r>
            <a:r>
              <a:rPr lang="ru-RU" i="1" dirty="0">
                <a:latin typeface="Comic Sans MS" panose="030F0702030302020204" pitchFamily="66" charset="0"/>
              </a:rPr>
              <a:t>констатирующий и обучающий эксперимент.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4361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Ребенок с ДЦП в семье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i="1" dirty="0" smtClean="0">
                <a:latin typeface="+mn-lt"/>
              </a:rPr>
              <a:t>Основные этапы, которые проходят родители особенных детей</a:t>
            </a:r>
            <a:endParaRPr lang="ru-RU" i="1" dirty="0"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Comic Sans MS" panose="030F0702030302020204" pitchFamily="66" charset="0"/>
              </a:rPr>
              <a:t>Шок;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Гнев;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Поиск «чудо-средства»;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Депрессия;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Принятие.</a:t>
            </a:r>
            <a:endParaRPr lang="ru-RU" i="1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3429000"/>
            <a:ext cx="4768291" cy="30941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205592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Важно!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Comic Sans MS" panose="030F0702030302020204" pitchFamily="66" charset="0"/>
              </a:rPr>
              <a:t>Правильно преподнести известие;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Ответственность и забота родителей о ребенке;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Немедленно  помогать семье и ребенку;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Раннее начало лечебно-воспитательных мероприятий;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Учитывать форму заболевания;</a:t>
            </a:r>
          </a:p>
          <a:p>
            <a:r>
              <a:rPr lang="ru-RU" i="1" dirty="0" smtClean="0">
                <a:latin typeface="Comic Sans MS" panose="030F0702030302020204" pitchFamily="66" charset="0"/>
              </a:rPr>
              <a:t>Соблюдение двигательного лечебного режима.</a:t>
            </a:r>
          </a:p>
        </p:txBody>
      </p:sp>
    </p:spTree>
    <p:extLst>
      <p:ext uri="{BB962C8B-B14F-4D97-AF65-F5344CB8AC3E}">
        <p14:creationId xmlns:p14="http://schemas.microsoft.com/office/powerpoint/2010/main" xmlns="" val="28242978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Коррекция двигательной сферы и дополнительных нарушений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latin typeface="Comic Sans MS" panose="030F0702030302020204" pitchFamily="66" charset="0"/>
              </a:rPr>
              <a:t>Для проведения коррекционных мероприятий необходимо учитывать форму заболевания.</a:t>
            </a:r>
          </a:p>
          <a:p>
            <a:r>
              <a:rPr lang="ru-RU" i="1" dirty="0">
                <a:latin typeface="Comic Sans MS" panose="030F0702030302020204" pitchFamily="66" charset="0"/>
              </a:rPr>
              <a:t>При развитии двигательных функций важно осуществлять контроль за положением головы и частей тела.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1450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532</TotalTime>
  <Words>724</Words>
  <Application>Microsoft Office PowerPoint</Application>
  <PresentationFormat>Экран (4:3)</PresentationFormat>
  <Paragraphs>137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Damask</vt:lpstr>
      <vt:lpstr>Министерство образования и науки РФ Государственное образовательное учреждение высшего профессионального образования «Красноярский государственный педагогический университет  им. В. П. Астафьева» Институт социально-гуманитарных технологий Кафедра коррекционной педагогики  </vt:lpstr>
      <vt:lpstr>Воспитание ребенка в семье с ДЦП</vt:lpstr>
      <vt:lpstr>Типы расстройства движения</vt:lpstr>
      <vt:lpstr>Формы ДЦП</vt:lpstr>
      <vt:lpstr>Параклинические методы диагностики</vt:lpstr>
      <vt:lpstr>Клинико-педагогическое обследование</vt:lpstr>
      <vt:lpstr>Ребенок с ДЦП в семье Основные этапы, которые проходят родители особенных детей</vt:lpstr>
      <vt:lpstr>Важно!</vt:lpstr>
      <vt:lpstr>Коррекция двигательной сферы и дополнительных нарушений</vt:lpstr>
      <vt:lpstr>Этапы коррекционной работы</vt:lpstr>
      <vt:lpstr>Общий двигательный режим</vt:lpstr>
      <vt:lpstr>Организация режима дня</vt:lpstr>
      <vt:lpstr>Коррекция сосательных движений</vt:lpstr>
      <vt:lpstr>Способы искусственного кормления</vt:lpstr>
      <vt:lpstr>Кормление ребенка</vt:lpstr>
      <vt:lpstr>Специфические трудности</vt:lpstr>
      <vt:lpstr>Дополнительные осложнения</vt:lpstr>
      <vt:lpstr>Система помощи ребенку с ДЦП</vt:lpstr>
      <vt:lpstr>Ребенок с миодистрофией Дюшена в семье</vt:lpstr>
      <vt:lpstr>Признаки</vt:lpstr>
      <vt:lpstr>Слайд 21</vt:lpstr>
      <vt:lpstr>Современные методы лечения и коррекция</vt:lpstr>
      <vt:lpstr>Слайд 23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РФ Государственное образовательное учреждение высшего профессионального образования «Красноярский государственный педагогический университет  им. В. П. Астафьева» Институт социально-гуманитарных технологий Кафедра коррекционной педагогики  </dc:title>
  <dc:creator>Nina</dc:creator>
  <cp:lastModifiedBy>XP GAME 2010</cp:lastModifiedBy>
  <cp:revision>37</cp:revision>
  <dcterms:created xsi:type="dcterms:W3CDTF">2015-03-15T03:04:29Z</dcterms:created>
  <dcterms:modified xsi:type="dcterms:W3CDTF">2015-04-03T02:59:27Z</dcterms:modified>
</cp:coreProperties>
</file>