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6" r:id="rId5"/>
    <p:sldId id="268" r:id="rId6"/>
    <p:sldId id="270" r:id="rId7"/>
    <p:sldId id="271" r:id="rId8"/>
    <p:sldId id="273" r:id="rId9"/>
    <p:sldId id="274" r:id="rId10"/>
    <p:sldId id="307" r:id="rId11"/>
    <p:sldId id="308" r:id="rId12"/>
    <p:sldId id="309" r:id="rId13"/>
    <p:sldId id="310" r:id="rId14"/>
    <p:sldId id="306" r:id="rId15"/>
    <p:sldId id="275" r:id="rId16"/>
    <p:sldId id="278" r:id="rId17"/>
    <p:sldId id="295" r:id="rId18"/>
    <p:sldId id="281" r:id="rId19"/>
    <p:sldId id="284" r:id="rId20"/>
    <p:sldId id="285" r:id="rId21"/>
    <p:sldId id="289" r:id="rId22"/>
    <p:sldId id="290" r:id="rId23"/>
    <p:sldId id="291" r:id="rId24"/>
    <p:sldId id="296" r:id="rId25"/>
    <p:sldId id="303" r:id="rId26"/>
    <p:sldId id="297" r:id="rId27"/>
    <p:sldId id="304" r:id="rId28"/>
    <p:sldId id="305" r:id="rId29"/>
    <p:sldId id="30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6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6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6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0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4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2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8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53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87A4-7CEB-438F-A1E1-78C380538DCB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29A0-1495-4C7F-87C4-9C11E4F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осик\Desktop\IS052-060-1024x6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0975"/>
            <a:ext cx="7992888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9986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Ребенок с нарушениями   коммуникативного поведения в семье</a:t>
            </a:r>
            <a:r>
              <a:rPr lang="ru-RU" sz="3200" b="1" dirty="0" smtClean="0">
                <a:solidFill>
                  <a:schemeClr val="tx2"/>
                </a:solidFill>
                <a:effectLst/>
                <a:cs typeface="Andalus" pitchFamily="18" charset="-78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effectLst/>
                <a:cs typeface="Andalus" pitchFamily="18" charset="-78"/>
              </a:rPr>
            </a:br>
            <a:endParaRPr lang="ru-RU" sz="3200" b="1" dirty="0">
              <a:solidFill>
                <a:schemeClr val="tx2"/>
              </a:solidFill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5177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Причины Аутизма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Ранние повреждения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головного мозга в сочетании со сво­еобразными, наследственно обусловленными особенностями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психики;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Эмоциональная депривация в раннем детстве;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аследствен­ная предрасположенность.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1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взаимодействие при аутизме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енее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активен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требователен. Слабый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зрительный контакт. Нет ответных со­циальных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проявлений;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ебенка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трудно успокоить, если он огорчен. Около 1/3 детей любят внимание, но мало выражают интерес 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другим;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Контактность обычно уменьшается, как только ребенок на­чинает ходить,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ползать;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месяца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дистресса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при разлуке с матерью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Не различает взрослых, кроме роди­телей. Может испытывать сильные страхи</a:t>
            </a:r>
          </a:p>
          <a:p>
            <a:pPr marL="0" indent="0"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6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Социальное взаимодействие при аутизме</a:t>
            </a:r>
            <a:b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Предпочитает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быть в одиночестве. Не допускает к себе дру­гих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взрослых;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 способен понять правила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Больше интересуется взрослыми, чем сверстниками. Часто становится более общительным, но взаимодействия остают­ся странными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односторонними.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9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Рекомендуемая литература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Питере Т. Аутизм: от теоретического понимания к педагогическому воздействию. — М., 2002.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Никольская О.С.,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Баенская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Е.Р.,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Либлинг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М.М.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Аутичный ребенок, пути помощи. — М., 1997.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Лебединская К.С., Никольская О.С.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Дети с нарушениями общения: Ранний детский аутизм. — М., 1989.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Лебединская К.С., Никольская О.С.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Диагностика раннего детского аутизма. — М., 1991.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Лебединский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&gt;., Никольская О.С,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Баенская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Либлинг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ММ.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Эмо­циональные нарушения в детском возрасте и их коррекция. — М., 1997.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26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и родителей по воспитанию аутичных детей и подготовке их к взрослой жизни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Никитосик\Desktop\5984212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6624736" cy="26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800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и родителей по воспитанию аутичных детей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 следует принуждать ребенка к выполнению тех или иных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действий;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устранять все раздражители,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которые могут напугать ребенка или вызвать у него неприятные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ощущения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постепенное и доброжелательное обу­чение малыша гигиеническим навыкам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8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и родителей по воспитанию аутичных детей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соблюдать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питания.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приема пищи у ребенка должна быть любимая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посуда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привлекать к помощи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Научить заботиться о домашних животных.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i="1" dirty="0" smtClean="0">
              <a:effectLst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436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и родителей по воспитанию аутичных детей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Психолог может подсказать родителям, как избежать внут­рисемейных конфликтов, создать щадящий и в то же время эмо­ционально-тонизирующий, организующий ребенка режим, чтобы уменьшить его аутистические тенденции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Педагог обучает родителей методике занятий с ребенком, регулярно обсуждает динамику обучения и вновь возникающие у ребенка затруднения.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Врач объясняет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привлекает родителей к процессу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уст­ранению психопатологической симптоматики с помощью ме­дикаментозной терапии и стимули­рованию психической активности ребенка.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effectLst/>
            </a:endParaRPr>
          </a:p>
          <a:p>
            <a:endParaRPr lang="ru-RU" sz="24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22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80456"/>
            <a:ext cx="7488832" cy="427809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Негативизм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психологически не мотивированное про­тиводействие, стремление все делать наоборот.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икитосик\Desktop\detia-8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194421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49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Негативизм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/>
              <a:t>немотивированный </a:t>
            </a:r>
            <a:r>
              <a:rPr lang="ru-RU" dirty="0" smtClean="0"/>
              <a:t>отказ;</a:t>
            </a: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Бездействие;</a:t>
            </a: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ru-RU" dirty="0"/>
              <a:t>из­бегание </a:t>
            </a:r>
            <a:r>
              <a:rPr lang="ru-RU" dirty="0" smtClean="0"/>
              <a:t>контакта;</a:t>
            </a: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ru-RU" dirty="0"/>
              <a:t>активное </a:t>
            </a:r>
            <a:r>
              <a:rPr lang="ru-RU" dirty="0" smtClean="0"/>
              <a:t>противодействие;</a:t>
            </a: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протест.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3074" name="Picture 2" descr="C:\Users\Никитосик\Desktop\7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46" y="1600200"/>
            <a:ext cx="30173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580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общения в раннем возрасте</a:t>
            </a:r>
            <a:r>
              <a:rPr lang="ru-RU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3 - 4 недели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предпосылки ком­муникативного поведения: в ответ на обращенный к ребенку ласковый голос или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улыбку;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1-3 месяц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эмоциональные реакции на обще­ние с взрослым: стабилизируется улыбка, а к концу периода появляется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смех;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 месяца </a:t>
            </a: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– «комплекс </a:t>
            </a:r>
            <a:r>
              <a:rPr lang="ru-RU" i="1" dirty="0" err="1" smtClean="0">
                <a:effectLst/>
                <a:latin typeface="Times New Roman" pitchFamily="18" charset="0"/>
                <a:cs typeface="Times New Roman" pitchFamily="18" charset="0"/>
              </a:rPr>
              <a:t>оживения</a:t>
            </a: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effectLst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86461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Причины негативизма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Органическое пораже­ние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ЦНС при различных заболеваниях.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негативизма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нарушение глубинных механизмов коммуникативного поведения, осуществляющих само регуляцию на био­логическом инстинктивном уровне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245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и приемы устранения по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Н.Н.Школьниковой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1.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контакте с ребенком необходимо исключить психо­логическое давление на него, угрозы и физическое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наказание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2. 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Рекомендуется избегать ситуаций, провоцирующих вспышки негативизма, предупреждать и преодолевать неже­лательные реакции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845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и приемы устранения по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Н.Н.Школьниковой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материнские» принципы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взаимодействия;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их специфических интере­сов и влечений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70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бесед с родителями аутичного ребенка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обсуждения особенностей психического развития и соци­ализации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dirty="0" smtClean="0"/>
          </a:p>
          <a:p>
            <a:pPr>
              <a:buFont typeface="Wingdings" pitchFamily="2" charset="2"/>
              <a:buChar char="v"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пределяется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уровень требований к нему, направления и возможные формы воспитательной работы в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се­мье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как избежать внут­рисемейных конфликтов, создать щадящий и в то же время эмо­ционально-тонизирующий, организующий ребенка режим, чтобы уменьшить его аутистические тенденции.</a:t>
            </a:r>
            <a:endParaRPr lang="ru-RU" sz="30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706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 клубной работы с детьми с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нарушениями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общения в ИКП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РАО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Институте коррекционной педагогики на протяжении 11 лет с несколькими подростками и уже взрослыми людьми с последствиями синдрома РДА ведутся групповые занятия, ко­торые можно назвать </a:t>
            </a:r>
            <a:r>
              <a:rPr lang="ru-RU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Клубом </a:t>
            </a:r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друзей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Клуб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возник из встреч детей на регулярных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психокоррекцинных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педагогических занятиях и совместных праздновани­ях.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769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Синдром дефицита внимания с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(СДВГ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Неврологическое- поведенческое расстройство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развития, начинающееся в детском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возрасте.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Синдром дефицита внимания с </a:t>
            </a:r>
            <a:r>
              <a:rPr lang="ru-RU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(СДВГ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Характерстика</a:t>
            </a:r>
            <a:r>
              <a:rPr lang="ru-RU" b="1" i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общее двигательное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беспокойство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неусидчивость,</a:t>
            </a:r>
            <a:endParaRPr lang="ru-RU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недоста­точная регуляция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заниженная самооценка.</a:t>
            </a:r>
            <a:endParaRPr lang="ru-RU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импульсивность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инфантильность в социальном поведении и интеллектуальной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нарушения целенаправленности и концентрации активно­го внимания</a:t>
            </a:r>
            <a:endParaRPr lang="ru-RU" sz="28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824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проблемы, возникающие у детей с СДВГ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трудности в обучении, несмотря на достаточно высокий интеллект;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отсутствие взаимопонимания в семье вследствие недисциплинированности, непослушания и упрямства;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эмоциональная неустойчивость, вспыльчивость, иногда агрессивность, что влечет за собой трудности в общении с окружающими, в частности со сверстниками.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36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23644"/>
            <a:ext cx="7776864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дети часто попадают в асоциальные компании</a:t>
            </a: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6% детей уже после 12-14 лет наблюдаются осложнения (ранний алкоголизм, наркомания, асоциальное поведение).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 60% случаев проявления СДВГ сохраняются и в подростковом возрасте;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Большинство детей с СДВГ сохраняют значительные проблемы с поведением и во взрослой жизни, у них остаются функциональный дефицит  и психопатология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социальная неадекватность, чувство низкой самооценки отмечаются  в течение всей жизни. Они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неорганизованны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безответственны, плохо контролируют свою деятельность.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взрослых с СДВГ превалируют симптомы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дезорганизованности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импульсивности над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15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" r="556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0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общения в раннем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/>
              <a:t> 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5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привязанности 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какому-либо одному за­ботящемуся о нем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лицу;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месяцев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этап-развития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лепета. Лепет приобретает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коммуникатив­ный характер: ребенок более активно лепечет при общении и игре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взрослым;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год- этап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постепенного развития множественных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привязанностей.</a:t>
            </a:r>
          </a:p>
          <a:p>
            <a:pPr>
              <a:buFont typeface="Wingdings" pitchFamily="2" charset="2"/>
              <a:buChar char="v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881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 социально-эмоционального развития у де­тей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ать мало эмоциональна   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общении с малышом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ало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играет с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малышом,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 если и играет, то не заражается одновре­менной с ним радостью, а играет потому, что так надо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По­добный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тип общения может предрасполагать к развитию у ребенка невротических реакций, и прежде всего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страха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также аутизма.</a:t>
            </a:r>
            <a:endParaRPr lang="ru-RU" i="1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411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Аутизм</a:t>
            </a:r>
            <a:endParaRPr lang="ru-RU" sz="5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Аутизм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— это своеобразное нарушение психологического развития, которое обычно проявляется в первые 30 мес. жизни</a:t>
            </a:r>
            <a:r>
              <a:rPr lang="ru-RU" i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описан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Лео Канне-ром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1943 г</a:t>
            </a:r>
            <a:r>
              <a:rPr lang="ru-RU" dirty="0"/>
              <a:t>.</a:t>
            </a:r>
            <a:endParaRPr lang="ru-RU" dirty="0" smtClean="0">
              <a:effectLst/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275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аутизмом.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на­рушение аффективного взаимодействия с ближайшим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окружени­ем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нару­шение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контакта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окружающим миром, и прежде все­го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людьми; 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замкнут и сторонится коллектива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сверстников;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отсутствуют живая выразительная мимика и жесты, он старается не смотреть в глаза окружающим.</a:t>
            </a:r>
          </a:p>
          <a:p>
            <a:pPr>
              <a:buFont typeface="Wingdings" pitchFamily="2" charset="2"/>
              <a:buChar char="v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9274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 ребенка с аутизмом.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избега­ют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телесных контактов, отстраняются от ласки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близ­ких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тереотипность движений;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овышенная чувствительность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 своему окружению, с трудом переносят изменение привычной для них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обстановки;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часто испытывают страхи при встрече с незнако­мыми предметами, иногда боятся самых обычных предметов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обихода.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493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Степень умственного развития при аутизме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различна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нтелект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соответствует норме;</a:t>
            </a:r>
          </a:p>
          <a:p>
            <a:pPr marL="0" indent="0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Умственно отсталым;</a:t>
            </a:r>
          </a:p>
          <a:p>
            <a:pPr>
              <a:buFont typeface="Wingdings" pitchFamily="2" charset="2"/>
              <a:buChar char="v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Высокоодаренным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558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речи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модуляции голоса: либо она очень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бедная, не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адекватная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смыслу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тембр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голоса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высокий, с нарастанием его высоты к концу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фразы;</a:t>
            </a:r>
            <a:endParaRPr lang="ru-RU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 себе во втором и третьем лице.</a:t>
            </a:r>
            <a:endParaRPr lang="ru-RU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538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1175</Words>
  <Application>Microsoft Office PowerPoint</Application>
  <PresentationFormat>Экран (4:3)</PresentationFormat>
  <Paragraphs>150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Развитие общения в раннем возрасте </vt:lpstr>
      <vt:lpstr>Развитие общения в раннем возрасте</vt:lpstr>
      <vt:lpstr>Нарушения социально-эмоционального развития у де­тей </vt:lpstr>
      <vt:lpstr>Аутизм</vt:lpstr>
      <vt:lpstr>Характеристика  ребенка с аутизмом. </vt:lpstr>
      <vt:lpstr>Характеристика  ребенка с аутизмом. </vt:lpstr>
      <vt:lpstr>Степень умственного развития при аутизме  различна: </vt:lpstr>
      <vt:lpstr>Развитие речи </vt:lpstr>
      <vt:lpstr>Причины Аутизма</vt:lpstr>
      <vt:lpstr>Социальное взаимодействие при аутизме </vt:lpstr>
      <vt:lpstr>Социальное взаимодействие при аутизме </vt:lpstr>
      <vt:lpstr>Рекомендуемая литература</vt:lpstr>
      <vt:lpstr>Совместная работа специалистов и родителей по воспитанию аутичных детей и подготовке их к взрослой жизни </vt:lpstr>
      <vt:lpstr>Совместная работа специалистов и родителей по воспитанию аутичных детей</vt:lpstr>
      <vt:lpstr>Совместная работа специалистов и родителей по воспитанию аутичных детей</vt:lpstr>
      <vt:lpstr>Совместная работа специалистов и родителей по воспитанию аутичных детей</vt:lpstr>
      <vt:lpstr>Презентация PowerPoint</vt:lpstr>
      <vt:lpstr>Негативизм</vt:lpstr>
      <vt:lpstr>Причины негативизма</vt:lpstr>
      <vt:lpstr>Методы и приемы устранения по  Н.Н.Школьниковой</vt:lpstr>
      <vt:lpstr>Методы и приемы устранения по  Н.Н.Школьниковой</vt:lpstr>
      <vt:lpstr> Темы бесед с родителями аутичного ребенка </vt:lpstr>
      <vt:lpstr>Опыт клубной работы с детьми с  нарушениями общения в ИКП РАО </vt:lpstr>
      <vt:lpstr>Синдром дефицита внимания с гиперактивностью (СДВГ) </vt:lpstr>
      <vt:lpstr>Синдром дефицита внимания с гиперактивностью (СДВГ) </vt:lpstr>
      <vt:lpstr>Основные проблемы, возникающие у детей с СДВГ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Никитосик</dc:creator>
  <cp:lastModifiedBy>Никитосик</cp:lastModifiedBy>
  <cp:revision>48</cp:revision>
  <dcterms:created xsi:type="dcterms:W3CDTF">2014-12-09T08:03:51Z</dcterms:created>
  <dcterms:modified xsi:type="dcterms:W3CDTF">2014-12-19T10:19:22Z</dcterms:modified>
</cp:coreProperties>
</file>