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2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354986"/>
          </a:xfrm>
        </p:spPr>
        <p:txBody>
          <a:bodyPr>
            <a:normAutofit/>
          </a:bodyPr>
          <a:lstStyle/>
          <a:p>
            <a:r>
              <a:rPr lang="ru-RU" sz="4900" b="1" i="1" dirty="0" smtClean="0"/>
              <a:t>Психотерапия в коррекционной работе с детьми с отклонениями в развитии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Арттерапия.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«</a:t>
            </a:r>
            <a:r>
              <a:rPr lang="ru-RU" dirty="0" smtClean="0"/>
              <a:t>арт» - </a:t>
            </a:r>
            <a:r>
              <a:rPr lang="ru-RU" i="1" dirty="0" smtClean="0"/>
              <a:t>искусство, </a:t>
            </a:r>
            <a:r>
              <a:rPr lang="ru-RU" dirty="0" smtClean="0"/>
              <a:t>«терапия» —</a:t>
            </a:r>
            <a:r>
              <a:rPr lang="ru-RU" i="1" dirty="0" smtClean="0"/>
              <a:t>лечебное воздействие.</a:t>
            </a:r>
            <a:endParaRPr lang="ru-RU" dirty="0" smtClean="0"/>
          </a:p>
        </p:txBody>
      </p:sp>
      <p:pic>
        <p:nvPicPr>
          <p:cNvPr id="1026" name="Picture 2" descr="C:\Users\777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714620"/>
            <a:ext cx="5100487" cy="3903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7758138" cy="5697559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Арттерапия </a:t>
            </a:r>
            <a:r>
              <a:rPr lang="ru-RU" dirty="0" err="1" smtClean="0"/>
              <a:t>собенно</a:t>
            </a:r>
            <a:r>
              <a:rPr lang="ru-RU" dirty="0" smtClean="0"/>
              <a:t> эффективна в коррекционной работе с детьми с</a:t>
            </a:r>
            <a:r>
              <a:rPr lang="ru-RU" dirty="0" smtClean="0"/>
              <a:t>:</a:t>
            </a:r>
          </a:p>
          <a:p>
            <a:pPr indent="342900">
              <a:buNone/>
            </a:pPr>
            <a:endParaRPr lang="ru-RU" dirty="0" smtClean="0"/>
          </a:p>
          <a:p>
            <a:pPr indent="342900"/>
            <a:r>
              <a:rPr lang="ru-RU" dirty="0" smtClean="0"/>
              <a:t> эмоциональной и др. формами </a:t>
            </a:r>
            <a:r>
              <a:rPr lang="ru-RU" dirty="0" err="1" smtClean="0"/>
              <a:t>депривации</a:t>
            </a:r>
            <a:r>
              <a:rPr lang="ru-RU" dirty="0" smtClean="0"/>
              <a:t>, переживаниях эмоционального </a:t>
            </a:r>
            <a:r>
              <a:rPr lang="ru-RU" dirty="0" smtClean="0"/>
              <a:t>отвержения и т.п</a:t>
            </a:r>
            <a:r>
              <a:rPr lang="ru-RU" dirty="0" smtClean="0"/>
              <a:t>.</a:t>
            </a:r>
          </a:p>
          <a:p>
            <a:pPr indent="342900"/>
            <a:r>
              <a:rPr lang="ru-RU" dirty="0" smtClean="0"/>
              <a:t>нарушениями в сфере коммуникативных процессов.</a:t>
            </a:r>
          </a:p>
          <a:p>
            <a:pPr indent="342900"/>
            <a:r>
              <a:rPr lang="ru-RU" dirty="0" smtClean="0"/>
              <a:t>психосоматическими отклонениями.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829576" cy="5268931"/>
          </a:xfrm>
        </p:spPr>
        <p:txBody>
          <a:bodyPr/>
          <a:lstStyle/>
          <a:p>
            <a:pPr indent="342900">
              <a:buNone/>
            </a:pPr>
            <a:r>
              <a:rPr lang="ru-RU" i="1" dirty="0" smtClean="0"/>
              <a:t>Основная цель - </a:t>
            </a:r>
            <a:r>
              <a:rPr lang="ru-RU" dirty="0" smtClean="0"/>
              <a:t>коррекция отклонений в эмоционально-личностном развитии </a:t>
            </a:r>
            <a:r>
              <a:rPr lang="ru-RU" dirty="0" smtClean="0"/>
              <a:t>на основе </a:t>
            </a:r>
            <a:r>
              <a:rPr lang="ru-RU" dirty="0" smtClean="0"/>
              <a:t>стимуляции развития индивидуального творческого потенциала личности средствами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арттерапевтического воздействия.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 использования разнообразных материалов.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 создания условий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 посредничества.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Принцип использования специфических приемов в </a:t>
            </a:r>
            <a:r>
              <a:rPr lang="ru-RU" dirty="0" err="1" smtClean="0"/>
              <a:t>арттерапевтической</a:t>
            </a:r>
            <a:r>
              <a:rPr lang="ru-RU" dirty="0" smtClean="0"/>
              <a:t> работе.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групповой и индивидуальной психотерапии.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Индивидуальная форма арттерапии используется на начальном этапе, когда проблемы ребенка лежат в сфере эмоциональных отношений и эмоционального развития.</a:t>
            </a:r>
          </a:p>
          <a:p>
            <a:r>
              <a:rPr lang="ru-RU" dirty="0" smtClean="0"/>
              <a:t>Групповая форма работы используется, когда трудности в развитии ребенка концентрируются вокруг социального приспособления.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615262" cy="5268931"/>
          </a:xfrm>
        </p:spPr>
        <p:txBody>
          <a:bodyPr/>
          <a:lstStyle/>
          <a:p>
            <a:pPr indent="342900">
              <a:buNone/>
            </a:pPr>
            <a:r>
              <a:rPr lang="ru-RU" i="1" dirty="0" smtClean="0"/>
              <a:t>Основной метод – коммуникация, </a:t>
            </a:r>
            <a:r>
              <a:rPr lang="ru-RU" dirty="0" smtClean="0"/>
              <a:t>активное сотрудничество, творческий диалог, партнерство. </a:t>
            </a:r>
          </a:p>
        </p:txBody>
      </p:sp>
      <p:pic>
        <p:nvPicPr>
          <p:cNvPr id="4098" name="Picture 2" descr="C:\Users\777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86058"/>
            <a:ext cx="5032837" cy="351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358114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Т.о. искусство позволяет: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pPr indent="283464">
              <a:buNone/>
            </a:pPr>
            <a:r>
              <a:rPr lang="ru-RU" dirty="0" smtClean="0"/>
              <a:t>1. В своеобразной символической форме переконструировать травмирующую ситуацию и найти выход из </a:t>
            </a:r>
            <a:r>
              <a:rPr lang="ru-RU" dirty="0" smtClean="0"/>
              <a:t>нее.</a:t>
            </a:r>
            <a:endParaRPr lang="ru-RU" dirty="0" smtClean="0"/>
          </a:p>
          <a:p>
            <a:pPr indent="283464">
              <a:buNone/>
            </a:pPr>
            <a:r>
              <a:rPr lang="ru-RU" dirty="0" smtClean="0"/>
              <a:t>2. Добиться эстетической реакции, изменяющей действие « аффекта от мучительного к приносящему наслаждение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Психогигиена семейного воспитания ребенка.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Важное </a:t>
            </a:r>
            <a:r>
              <a:rPr lang="ru-RU" dirty="0" smtClean="0"/>
              <a:t>значение принадлежит диагностике неполных семей, а также наличию алкоголизма, асоциального поведения родителей, психических заболеваний у членов семьи, особенно у матери.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615262" cy="5768997"/>
          </a:xfrm>
        </p:spPr>
        <p:txBody>
          <a:bodyPr>
            <a:normAutofit/>
          </a:bodyPr>
          <a:lstStyle/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r>
              <a:rPr lang="ru-RU" dirty="0" smtClean="0"/>
              <a:t>Нередко наблюдается </a:t>
            </a:r>
            <a:r>
              <a:rPr lang="ru-RU" i="1" dirty="0" smtClean="0"/>
              <a:t>неправильное </a:t>
            </a:r>
            <a:r>
              <a:rPr lang="ru-RU" i="1" dirty="0" smtClean="0"/>
              <a:t>отношение родителей к возможностям ребенка. </a:t>
            </a:r>
            <a:r>
              <a:rPr lang="ru-RU" dirty="0" smtClean="0"/>
              <a:t>Некоторые из </a:t>
            </a:r>
            <a:r>
              <a:rPr lang="ru-RU" dirty="0" smtClean="0"/>
              <a:t>родителей </a:t>
            </a:r>
            <a:r>
              <a:rPr lang="ru-RU" dirty="0" smtClean="0"/>
              <a:t>не </a:t>
            </a:r>
            <a:r>
              <a:rPr lang="ru-RU" dirty="0" smtClean="0"/>
              <a:t>учитывают </a:t>
            </a:r>
            <a:r>
              <a:rPr lang="ru-RU" dirty="0" smtClean="0"/>
              <a:t>реальных возможностей </a:t>
            </a:r>
            <a:r>
              <a:rPr lang="ru-RU" dirty="0" smtClean="0"/>
              <a:t>ребенка.</a:t>
            </a:r>
            <a:endParaRPr lang="ru-RU" dirty="0" smtClean="0"/>
          </a:p>
          <a:p>
            <a:pPr indent="342900">
              <a:buNone/>
            </a:pPr>
            <a:r>
              <a:rPr lang="ru-RU" dirty="0" smtClean="0"/>
              <a:t>Оскорбления и наказания подростка </a:t>
            </a:r>
            <a:r>
              <a:rPr lang="ru-RU" dirty="0" smtClean="0"/>
              <a:t>приводят </a:t>
            </a:r>
            <a:r>
              <a:rPr lang="ru-RU" dirty="0" smtClean="0"/>
              <a:t>к попыткам самоубийства «назло» родителям.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Задача педагога — выявить неправильное отношение родителей к низкой успеваемости ребенка и провести с ними соответствующую беседу.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46151"/>
            <a:ext cx="8001056" cy="5268931"/>
          </a:xfrm>
        </p:spPr>
        <p:txBody>
          <a:bodyPr/>
          <a:lstStyle/>
          <a:p>
            <a:pPr indent="342900">
              <a:buNone/>
            </a:pPr>
            <a:r>
              <a:rPr lang="ru-RU" b="1" i="1" dirty="0" smtClean="0"/>
              <a:t>Психотерапия </a:t>
            </a:r>
            <a:r>
              <a:rPr lang="ru-RU" dirty="0" smtClean="0"/>
              <a:t>— это комплексное лечебно-психолого-педагогическое воздействие на психику с целью устранения болезненных проявлений и их предупреждений, развития адекватного отношения к себе, своему дефекту и окружающей среде.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Важное значение в психогигиене семейного воспитания занимает </a:t>
            </a:r>
            <a:r>
              <a:rPr lang="ru-RU" i="1" dirty="0" smtClean="0"/>
              <a:t>гигиена умственного труда </a:t>
            </a:r>
            <a:r>
              <a:rPr lang="ru-RU" dirty="0" smtClean="0"/>
              <a:t>ребенка и </a:t>
            </a:r>
            <a:r>
              <a:rPr lang="ru-RU" dirty="0" smtClean="0"/>
              <a:t>подростка.</a:t>
            </a:r>
            <a:endParaRPr lang="ru-RU" dirty="0" smtClean="0"/>
          </a:p>
          <a:p>
            <a:pPr indent="342900">
              <a:buNone/>
            </a:pPr>
            <a:endParaRPr lang="ru-RU" dirty="0"/>
          </a:p>
        </p:txBody>
      </p:sp>
      <p:pic>
        <p:nvPicPr>
          <p:cNvPr id="2050" name="Picture 2" descr="C:\Users\777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5187972" cy="3443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Рождение «нестандартного» ребенка прерывает нормальный цикл семейной жизни, возникает кризисная семейная ситуация.</a:t>
            </a:r>
          </a:p>
          <a:p>
            <a:pPr indent="342900">
              <a:buNone/>
            </a:pPr>
            <a:r>
              <a:rPr lang="ru-RU" dirty="0" smtClean="0"/>
              <a:t>Эмоциональный стресс матери может нарастать по мере роста и развития ребенка, если он не оправдывает ее надежды.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615262" cy="5340369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При первом же осмотре ребенка и сообщения матери об отклонениях в развитии специалисты должны помнить об этике общения специалиста с семьей и родственниками больного ребенка.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71480"/>
            <a:ext cx="7615262" cy="5554683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i="1" dirty="0" smtClean="0"/>
              <a:t>«Деонтология» </a:t>
            </a:r>
            <a:r>
              <a:rPr lang="ru-RU" dirty="0" smtClean="0"/>
              <a:t> от </a:t>
            </a:r>
            <a:r>
              <a:rPr lang="ru-RU" dirty="0" err="1" smtClean="0"/>
              <a:t>греч.слова</a:t>
            </a:r>
            <a:r>
              <a:rPr lang="ru-RU" dirty="0" smtClean="0"/>
              <a:t> «</a:t>
            </a:r>
            <a:r>
              <a:rPr lang="ru-RU" dirty="0" err="1" smtClean="0"/>
              <a:t>деон</a:t>
            </a:r>
            <a:r>
              <a:rPr lang="ru-RU" dirty="0" smtClean="0"/>
              <a:t>» — </a:t>
            </a:r>
            <a:r>
              <a:rPr lang="ru-RU" i="1" dirty="0" smtClean="0"/>
              <a:t>должник. </a:t>
            </a:r>
            <a:endParaRPr lang="ru-RU" i="1" dirty="0" smtClean="0"/>
          </a:p>
          <a:p>
            <a:pPr indent="342900">
              <a:buNone/>
            </a:pPr>
            <a:r>
              <a:rPr lang="ru-RU" i="1" dirty="0" smtClean="0"/>
              <a:t>«</a:t>
            </a:r>
            <a:r>
              <a:rPr lang="ru-RU" dirty="0" smtClean="0"/>
              <a:t>правила </a:t>
            </a:r>
            <a:r>
              <a:rPr lang="ru-RU" dirty="0" smtClean="0"/>
              <a:t>профессионального поведения </a:t>
            </a:r>
            <a:r>
              <a:rPr lang="ru-RU" dirty="0" smtClean="0"/>
              <a:t>человека».</a:t>
            </a:r>
            <a:endParaRPr lang="ru-RU" dirty="0" smtClean="0"/>
          </a:p>
          <a:p>
            <a:pPr indent="342900">
              <a:buNone/>
            </a:pPr>
            <a:r>
              <a:rPr lang="ru-RU" dirty="0" smtClean="0"/>
              <a:t>Специалистам</a:t>
            </a:r>
            <a:r>
              <a:rPr lang="ru-RU" dirty="0" smtClean="0"/>
              <a:t>, работающим с семьями «нестандартных» детей, необходимо учитывать постоянные стрессовые ситуации, которые испытывают такие семьи, и оказывать им терапевтическую помощь.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Прежде всего необходимо показать матери пусть даже самые незначительные успехи ее ребенка, не акцентируя внимание на неудачах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686700" cy="5483245"/>
          </a:xfrm>
        </p:spPr>
        <p:txBody>
          <a:bodyPr/>
          <a:lstStyle/>
          <a:p>
            <a:pPr indent="342900">
              <a:buNone/>
            </a:pPr>
            <a:r>
              <a:rPr lang="ru-RU" i="1" dirty="0" smtClean="0"/>
              <a:t>Задача психотерапевтической работы  </a:t>
            </a:r>
            <a:r>
              <a:rPr lang="ru-RU" dirty="0" smtClean="0"/>
              <a:t>- нормализация взаимоотношений внутри семьи, выработка единого и адекватного понимания проблем ребенка.</a:t>
            </a:r>
          </a:p>
          <a:p>
            <a:pPr indent="34290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Начальный этап работы - </a:t>
            </a:r>
            <a:r>
              <a:rPr lang="ru-RU" dirty="0" smtClean="0"/>
              <a:t>индивидуальная психотерапия членов семьи с одновременным обучением каждого из них отдельным приемам коррекционной работы</a:t>
            </a:r>
            <a:r>
              <a:rPr lang="ru-RU" dirty="0" smtClean="0"/>
              <a:t>.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r>
              <a:rPr lang="ru-RU" i="1" dirty="0" smtClean="0"/>
              <a:t>Активное и грамотное привлечение родителей </a:t>
            </a:r>
            <a:r>
              <a:rPr lang="ru-RU" dirty="0" smtClean="0"/>
              <a:t>к работе со своим ребенком считается </a:t>
            </a:r>
            <a:r>
              <a:rPr lang="ru-RU" i="1" dirty="0" smtClean="0"/>
              <a:t>основным методом психотерапии семьи.</a:t>
            </a:r>
            <a:endParaRPr lang="ru-RU" dirty="0" smtClean="0"/>
          </a:p>
          <a:p>
            <a:pPr indent="3429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7686700" cy="5626121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Разработка </a:t>
            </a:r>
            <a:r>
              <a:rPr lang="ru-RU" i="1" dirty="0" smtClean="0"/>
              <a:t>специальных программ педагогического образования родителей. </a:t>
            </a:r>
            <a:endParaRPr lang="ru-RU" i="1" dirty="0" smtClean="0"/>
          </a:p>
          <a:p>
            <a:pPr indent="342900">
              <a:buNone/>
            </a:pPr>
            <a:r>
              <a:rPr lang="ru-RU" dirty="0" smtClean="0"/>
              <a:t>Наиболее </a:t>
            </a:r>
            <a:r>
              <a:rPr lang="ru-RU" dirty="0" smtClean="0"/>
              <a:t>распространенная программа педагогического образования родителей -  разработанный Томом Гордоном «Тренинг эффективности родителей» (ТЭР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14356"/>
            <a:ext cx="7400948" cy="5411807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Педагогу необходимо проанализировать </a:t>
            </a:r>
            <a:r>
              <a:rPr lang="ru-RU" i="1" dirty="0" smtClean="0"/>
              <a:t>особенности семейного воспитания </a:t>
            </a:r>
            <a:r>
              <a:rPr lang="ru-RU" dirty="0" smtClean="0"/>
              <a:t>ребенка</a:t>
            </a:r>
            <a:r>
              <a:rPr lang="ru-RU" dirty="0" smtClean="0"/>
              <a:t>.</a:t>
            </a: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r>
              <a:rPr lang="ru-RU" dirty="0" smtClean="0"/>
              <a:t>Определить </a:t>
            </a:r>
            <a:r>
              <a:rPr lang="ru-RU" i="1" dirty="0" smtClean="0"/>
              <a:t>преобладающий тип семейного воспитания.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7620" y="2571744"/>
            <a:ext cx="114300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Программы домашнего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258072" cy="4697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1) Работа с программой оказывает психотерапевтический эффект на родителей.</a:t>
            </a:r>
          </a:p>
          <a:p>
            <a:pPr>
              <a:buNone/>
            </a:pPr>
            <a:r>
              <a:rPr lang="ru-RU" dirty="0" smtClean="0"/>
              <a:t>2) Родители получают возможность непосредственно работать со своим ребенком.</a:t>
            </a:r>
          </a:p>
          <a:p>
            <a:pPr>
              <a:buNone/>
            </a:pPr>
            <a:r>
              <a:rPr lang="ru-RU" dirty="0" smtClean="0"/>
              <a:t>3) Программы могут быть легко адаптированы к индивидуальным особенностям каждой семьи.</a:t>
            </a:r>
          </a:p>
          <a:p>
            <a:pPr>
              <a:buNone/>
            </a:pPr>
            <a:r>
              <a:rPr lang="ru-RU" dirty="0" smtClean="0"/>
              <a:t>4) Все члены семьи выигрывают от участия в программе.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Для </a:t>
            </a:r>
            <a:r>
              <a:rPr lang="ru-RU" dirty="0" smtClean="0"/>
              <a:t>проведения психотерапии специалист должен быть хорошо ориентирован в специфике заболевания ребенка.</a:t>
            </a:r>
          </a:p>
          <a:p>
            <a:endParaRPr lang="ru-RU" dirty="0"/>
          </a:p>
        </p:txBody>
      </p:sp>
      <p:pic>
        <p:nvPicPr>
          <p:cNvPr id="3074" name="Picture 2" descr="C:\Users\777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429000"/>
            <a:ext cx="548834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615262" cy="5268931"/>
          </a:xfrm>
        </p:spPr>
        <p:txBody>
          <a:bodyPr/>
          <a:lstStyle/>
          <a:p>
            <a:pPr indent="342900">
              <a:buNone/>
            </a:pPr>
            <a:r>
              <a:rPr lang="ru-RU" i="1" dirty="0" smtClean="0"/>
              <a:t>Цель:</a:t>
            </a:r>
            <a:r>
              <a:rPr lang="ru-RU" dirty="0" smtClean="0"/>
              <a:t> стимуляция психомоторного развития ребенка с учетом его индивидуальных особенностей, возраста, а также структуры ведущего отклонения в развитии и сопутствующих эмоционально-поведенческих и других нарушений.</a:t>
            </a:r>
          </a:p>
          <a:p>
            <a:pPr indent="342900">
              <a:buNone/>
            </a:pPr>
            <a:r>
              <a:rPr lang="ru-RU" i="1" dirty="0" smtClean="0"/>
              <a:t>Наиболее важные принципы: гибкость и индивидуализация.</a:t>
            </a: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«Проект </a:t>
            </a:r>
            <a:r>
              <a:rPr lang="ru-RU" dirty="0" err="1" smtClean="0"/>
              <a:t>Портадж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615262" cy="5429288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/>
              <a:t>Цель — научить родителей использовать различные методы модификации поведения при взаимодействии с детьми.</a:t>
            </a:r>
          </a:p>
          <a:p>
            <a:pPr indent="342900">
              <a:buNone/>
            </a:pPr>
            <a:r>
              <a:rPr lang="ru-RU" dirty="0" smtClean="0"/>
              <a:t>Для детей от 0 до 6 лет с различными отклонениями в поведении, эмоциональной неуравновешенностью, задержкой в умственном развитии, физическими недостатками. </a:t>
            </a:r>
          </a:p>
          <a:p>
            <a:pPr indent="3429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5262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Какую информацию можно получить в </a:t>
            </a:r>
            <a:r>
              <a:rPr lang="ru-RU" dirty="0" err="1" smtClean="0"/>
              <a:t>медико</a:t>
            </a:r>
            <a:r>
              <a:rPr lang="ru-RU" dirty="0" smtClean="0"/>
              <a:t>- генетической консультации?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285992"/>
            <a:ext cx="7543824" cy="3857652"/>
          </a:xfrm>
        </p:spPr>
        <p:txBody>
          <a:bodyPr>
            <a:normAutofit lnSpcReduction="10000"/>
          </a:bodyPr>
          <a:lstStyle/>
          <a:p>
            <a:pPr indent="342900"/>
            <a:r>
              <a:rPr lang="ru-RU" dirty="0" smtClean="0"/>
              <a:t>причины отклонений, </a:t>
            </a:r>
          </a:p>
          <a:p>
            <a:pPr indent="342900"/>
            <a:r>
              <a:rPr lang="ru-RU" dirty="0" smtClean="0"/>
              <a:t>медицинский и педагогический прогноз в отношении больного ребенка,</a:t>
            </a:r>
          </a:p>
          <a:p>
            <a:pPr indent="342900"/>
            <a:r>
              <a:rPr lang="ru-RU" dirty="0" smtClean="0"/>
              <a:t> виды учреждений для  детей с отклонениями, </a:t>
            </a:r>
          </a:p>
          <a:p>
            <a:pPr indent="342900"/>
            <a:r>
              <a:rPr lang="ru-RU" dirty="0" smtClean="0"/>
              <a:t>вероятность и прогноз появление отклонений,</a:t>
            </a:r>
          </a:p>
          <a:p>
            <a:pPr indent="34290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7400948" cy="5340369"/>
          </a:xfrm>
        </p:spPr>
        <p:txBody>
          <a:bodyPr/>
          <a:lstStyle/>
          <a:p>
            <a:pPr indent="342900"/>
            <a:r>
              <a:rPr lang="ru-RU" dirty="0" smtClean="0"/>
              <a:t>точный прогноз здоровья еще не родившегося малыша,</a:t>
            </a:r>
          </a:p>
          <a:p>
            <a:pPr indent="342900"/>
            <a:r>
              <a:rPr lang="ru-RU" dirty="0" smtClean="0"/>
              <a:t>информация о возможных источниках помощи, </a:t>
            </a:r>
          </a:p>
          <a:p>
            <a:pPr indent="342900"/>
            <a:r>
              <a:rPr lang="ru-RU" dirty="0" smtClean="0"/>
              <a:t>информация о доступных ребенку формах интеграции.</a:t>
            </a:r>
          </a:p>
          <a:p>
            <a:pPr indent="342900"/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интеграции.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42900">
              <a:buNone/>
            </a:pPr>
            <a:r>
              <a:rPr lang="ru-RU" i="1" dirty="0" smtClean="0"/>
              <a:t>Комбинированная интеграция </a:t>
            </a:r>
            <a:r>
              <a:rPr lang="ru-RU" dirty="0" smtClean="0"/>
              <a:t>для детей с уровнем психофизического развития, близким к норме.</a:t>
            </a:r>
          </a:p>
          <a:p>
            <a:pPr indent="342900">
              <a:buNone/>
            </a:pPr>
            <a:r>
              <a:rPr lang="ru-RU" i="1" dirty="0" smtClean="0"/>
              <a:t>Полная интеграция </a:t>
            </a:r>
            <a:r>
              <a:rPr lang="ru-RU" dirty="0" smtClean="0"/>
              <a:t>эффективна для детей с достаточно высоким уровнем психофизического развития.</a:t>
            </a:r>
          </a:p>
          <a:p>
            <a:pPr indent="342900">
              <a:buNone/>
            </a:pPr>
            <a:r>
              <a:rPr lang="ru-RU" dirty="0" smtClean="0"/>
              <a:t>Для большинства детей с отклонениями в развитии доступны </a:t>
            </a:r>
            <a:r>
              <a:rPr lang="ru-RU" i="1" dirty="0" smtClean="0"/>
              <a:t>частичная </a:t>
            </a:r>
            <a:r>
              <a:rPr lang="ru-RU" dirty="0" smtClean="0"/>
              <a:t>и особенно </a:t>
            </a:r>
            <a:r>
              <a:rPr lang="ru-RU" i="1" dirty="0" smtClean="0"/>
              <a:t>временная формы интеграции.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Ассоциации родителей.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«Говорим и слышим».</a:t>
            </a:r>
          </a:p>
          <a:p>
            <a:r>
              <a:rPr lang="ru-RU" dirty="0" smtClean="0"/>
              <a:t>«Открытые сердца».</a:t>
            </a:r>
          </a:p>
          <a:p>
            <a:r>
              <a:rPr lang="ru-RU" dirty="0" smtClean="0"/>
              <a:t>«Свет надежды».</a:t>
            </a:r>
          </a:p>
          <a:p>
            <a:pPr indent="283464">
              <a:buNone/>
            </a:pPr>
            <a:r>
              <a:rPr lang="ru-RU" dirty="0" smtClean="0"/>
              <a:t>Родители знакомятся с товарищами по несчастью.</a:t>
            </a:r>
          </a:p>
          <a:p>
            <a:pPr indent="283464">
              <a:buNone/>
            </a:pPr>
            <a:r>
              <a:rPr lang="ru-RU" dirty="0" smtClean="0"/>
              <a:t>Организация таких обществ родителей содействует объединению усилий специалистов и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7829576" cy="5483245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Повышенная внушаемость, эмоциональная чувствительность, привязанность к врачу, воспитателю, педагогу 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Ш</a:t>
            </a:r>
            <a:r>
              <a:rPr lang="ru-RU" i="1" dirty="0" smtClean="0"/>
              <a:t>ирокие </a:t>
            </a:r>
            <a:r>
              <a:rPr lang="ru-RU" i="1" dirty="0" smtClean="0"/>
              <a:t>возможности для эффективного использования </a:t>
            </a:r>
            <a:r>
              <a:rPr lang="ru-RU" i="1" dirty="0" smtClean="0"/>
              <a:t>психотерапии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9058" y="2786058"/>
            <a:ext cx="64294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572428" cy="5143536"/>
          </a:xfrm>
        </p:spPr>
        <p:txBody>
          <a:bodyPr>
            <a:noAutofit/>
          </a:bodyPr>
          <a:lstStyle/>
          <a:p>
            <a:pPr indent="342900">
              <a:buNone/>
            </a:pPr>
            <a:r>
              <a:rPr lang="ru-RU" sz="3000" dirty="0" smtClean="0"/>
              <a:t>Современная концепция реабилитации </a:t>
            </a:r>
            <a:r>
              <a:rPr lang="ru-RU" sz="3000" dirty="0" smtClean="0"/>
              <a:t>предусматривает:</a:t>
            </a:r>
          </a:p>
          <a:p>
            <a:pPr indent="342900">
              <a:buNone/>
            </a:pPr>
            <a:endParaRPr lang="ru-RU" sz="3000" dirty="0" smtClean="0"/>
          </a:p>
          <a:p>
            <a:pPr indent="342900"/>
            <a:r>
              <a:rPr lang="ru-RU" sz="3000" dirty="0" smtClean="0"/>
              <a:t>интегральный подход к ребенку, </a:t>
            </a:r>
          </a:p>
          <a:p>
            <a:pPr indent="342900"/>
            <a:r>
              <a:rPr lang="ru-RU" sz="3000" dirty="0" smtClean="0"/>
              <a:t>комплексную оценку структуры дефекта, </a:t>
            </a:r>
          </a:p>
          <a:p>
            <a:pPr indent="342900"/>
            <a:r>
              <a:rPr lang="ru-RU" sz="3000" dirty="0" smtClean="0"/>
              <a:t>установление традиционного медицинского диагноза,</a:t>
            </a:r>
          </a:p>
          <a:p>
            <a:pPr indent="342900">
              <a:buNone/>
            </a:pPr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71480"/>
            <a:ext cx="7758138" cy="5554683"/>
          </a:xfrm>
        </p:spPr>
        <p:txBody>
          <a:bodyPr/>
          <a:lstStyle/>
          <a:p>
            <a:pPr indent="342900">
              <a:buNone/>
            </a:pPr>
            <a:endParaRPr lang="ru-RU" dirty="0" smtClean="0"/>
          </a:p>
          <a:p>
            <a:pPr indent="342900"/>
            <a:r>
              <a:rPr lang="ru-RU" dirty="0" smtClean="0"/>
              <a:t>взаимосвязь интеллектуально-познавательных нарушений, </a:t>
            </a:r>
          </a:p>
          <a:p>
            <a:pPr indent="342900"/>
            <a:r>
              <a:rPr lang="ru-RU" dirty="0" smtClean="0"/>
              <a:t>эмоционально-личностных особенностей,</a:t>
            </a:r>
          </a:p>
          <a:p>
            <a:pPr indent="342900"/>
            <a:r>
              <a:rPr lang="ru-RU" dirty="0" smtClean="0"/>
              <a:t> коммуникативного поведения.</a:t>
            </a:r>
          </a:p>
          <a:p>
            <a:pPr indent="342900">
              <a:buNone/>
            </a:pPr>
            <a:endParaRPr lang="ru-RU" i="1" dirty="0" smtClean="0"/>
          </a:p>
          <a:p>
            <a:pPr indent="342900">
              <a:buNone/>
            </a:pPr>
            <a:r>
              <a:rPr lang="ru-RU" i="1" dirty="0" smtClean="0"/>
              <a:t>Психотерапия </a:t>
            </a:r>
            <a:r>
              <a:rPr lang="ru-RU" i="1" dirty="0" smtClean="0"/>
              <a:t>- сочетание лечебной педагогики и воспитания личности</a:t>
            </a:r>
            <a:r>
              <a:rPr lang="ru-RU" dirty="0" smtClean="0"/>
              <a:t>.</a:t>
            </a:r>
          </a:p>
          <a:p>
            <a:pPr indent="3429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7400948" cy="5768997"/>
          </a:xfrm>
        </p:spPr>
        <p:txBody>
          <a:bodyPr>
            <a:normAutofit fontScale="92500"/>
          </a:bodyPr>
          <a:lstStyle/>
          <a:p>
            <a:pPr indent="342900">
              <a:buNone/>
            </a:pPr>
            <a:r>
              <a:rPr lang="ru-RU" i="1" dirty="0" smtClean="0"/>
              <a:t>В</a:t>
            </a:r>
            <a:r>
              <a:rPr lang="ru-RU" i="1" dirty="0" smtClean="0"/>
              <a:t>торичные </a:t>
            </a:r>
            <a:r>
              <a:rPr lang="ru-RU" i="1" dirty="0" smtClean="0"/>
              <a:t>эмоциональные расстройства реактивного характера:</a:t>
            </a:r>
          </a:p>
          <a:p>
            <a:pPr indent="342900"/>
            <a:r>
              <a:rPr lang="ru-RU" dirty="0" smtClean="0"/>
              <a:t>чувство неуверенности, </a:t>
            </a:r>
          </a:p>
          <a:p>
            <a:pPr indent="342900"/>
            <a:r>
              <a:rPr lang="ru-RU" dirty="0" smtClean="0"/>
              <a:t>страх речевого общения, </a:t>
            </a:r>
          </a:p>
          <a:p>
            <a:pPr indent="342900"/>
            <a:r>
              <a:rPr lang="ru-RU" dirty="0" smtClean="0"/>
              <a:t>пониженный фон настроения,</a:t>
            </a:r>
          </a:p>
          <a:p>
            <a:pPr indent="342900"/>
            <a:r>
              <a:rPr lang="ru-RU" dirty="0" smtClean="0"/>
              <a:t> чрезмерная обидчивость, тревожность.</a:t>
            </a:r>
          </a:p>
          <a:p>
            <a:pPr indent="342900"/>
            <a:endParaRPr lang="ru-RU" dirty="0" smtClean="0"/>
          </a:p>
          <a:p>
            <a:pPr indent="342900">
              <a:buNone/>
            </a:pPr>
            <a:r>
              <a:rPr lang="ru-RU" dirty="0" smtClean="0"/>
              <a:t>заикание, энурез, страх, насильственные движения — тики и т.п.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71934" y="4071942"/>
            <a:ext cx="11430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Игровая психотерапия.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В процессе игры ребенок обучается адекватному взаимоотношению с окружающими.</a:t>
            </a:r>
          </a:p>
          <a:p>
            <a:pPr indent="342900">
              <a:buNone/>
            </a:pPr>
            <a:r>
              <a:rPr lang="ru-RU" dirty="0" smtClean="0"/>
              <a:t>Метод игровой психотерапии в лечении детей с шизофренией, аутизмом разработан А. С. </a:t>
            </a:r>
            <a:r>
              <a:rPr lang="ru-RU" b="1" dirty="0" err="1" smtClean="0"/>
              <a:t>Спиваковской</a:t>
            </a:r>
            <a:r>
              <a:rPr lang="ru-RU" b="1" dirty="0" smtClean="0"/>
              <a:t>, В. В. Лебединским, О. С. </a:t>
            </a:r>
            <a:r>
              <a:rPr lang="ru-RU" b="1" dirty="0" err="1" smtClean="0"/>
              <a:t>Олихейко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психотерапевтической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/>
            <a:r>
              <a:rPr lang="en-US" dirty="0" smtClean="0"/>
              <a:t>I</a:t>
            </a:r>
            <a:r>
              <a:rPr lang="ru-RU" dirty="0" smtClean="0"/>
              <a:t> этап. Наблюдение педагога за ребенком в различных игровых ситуациях. </a:t>
            </a:r>
          </a:p>
          <a:p>
            <a:pPr indent="342900"/>
            <a:r>
              <a:rPr lang="en-US" dirty="0" smtClean="0"/>
              <a:t>II</a:t>
            </a:r>
            <a:r>
              <a:rPr lang="ru-RU" dirty="0" smtClean="0"/>
              <a:t> этап. Ребенок активно вовлекается в целенаправленную игровую деятельность.  </a:t>
            </a:r>
          </a:p>
          <a:p>
            <a:pPr indent="34290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2545</TotalTime>
  <Words>971</Words>
  <PresentationFormat>Экран (4:3)</PresentationFormat>
  <Paragraphs>104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Солнцестояние</vt:lpstr>
      <vt:lpstr>Психотерапия в коррекционной работе с детьми с отклонениями в развитии </vt:lpstr>
      <vt:lpstr>Слайд 2</vt:lpstr>
      <vt:lpstr>Слайд 3</vt:lpstr>
      <vt:lpstr>Слайд 4</vt:lpstr>
      <vt:lpstr>Слайд 5</vt:lpstr>
      <vt:lpstr>Слайд 6</vt:lpstr>
      <vt:lpstr>Слайд 7</vt:lpstr>
      <vt:lpstr>Игровая психотерапия. </vt:lpstr>
      <vt:lpstr>Этапы психотерапевтической работы.</vt:lpstr>
      <vt:lpstr>Арттерапия.</vt:lpstr>
      <vt:lpstr>Слайд 11</vt:lpstr>
      <vt:lpstr>Слайд 12</vt:lpstr>
      <vt:lpstr>Принципы арттерапевтического воздействия. </vt:lpstr>
      <vt:lpstr>Методы групповой и индивидуальной психотерапии. </vt:lpstr>
      <vt:lpstr>Слайд 15</vt:lpstr>
      <vt:lpstr>Т.о. искусство позволяет: </vt:lpstr>
      <vt:lpstr>Психогигиена семейного воспитания ребенка.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Программы домашнего обучения. </vt:lpstr>
      <vt:lpstr>Слайд 30</vt:lpstr>
      <vt:lpstr>«Проект Портадж» </vt:lpstr>
      <vt:lpstr>Какую информацию можно получить в медико- генетической консультации? </vt:lpstr>
      <vt:lpstr>Слайд 33</vt:lpstr>
      <vt:lpstr>Виды интеграции.</vt:lpstr>
      <vt:lpstr>Ассоциации родителей.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Психотерапия в коррекционной работе с детьми с отклонениями в развитии </dc:title>
  <dc:creator>777</dc:creator>
  <cp:lastModifiedBy>777</cp:lastModifiedBy>
  <cp:revision>64</cp:revision>
  <dcterms:created xsi:type="dcterms:W3CDTF">2014-12-09T03:06:51Z</dcterms:created>
  <dcterms:modified xsi:type="dcterms:W3CDTF">2014-12-19T16:54:52Z</dcterms:modified>
</cp:coreProperties>
</file>