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98" r:id="rId15"/>
    <p:sldId id="299" r:id="rId16"/>
    <p:sldId id="300" r:id="rId17"/>
    <p:sldId id="301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88224" y="4653136"/>
            <a:ext cx="2413248" cy="1900808"/>
          </a:xfrm>
        </p:spPr>
        <p:txBody>
          <a:bodyPr/>
          <a:lstStyle/>
          <a:p>
            <a:pPr algn="r"/>
            <a:r>
              <a:rPr lang="ru-RU" dirty="0" smtClean="0"/>
              <a:t>Выполнила: Савина Анастасия</a:t>
            </a:r>
          </a:p>
          <a:p>
            <a:pPr algn="r"/>
            <a:r>
              <a:rPr lang="ru-RU" dirty="0" smtClean="0"/>
              <a:t> ИСГТ 51 гр.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80728"/>
            <a:ext cx="6324600" cy="1828800"/>
          </a:xfrm>
        </p:spPr>
        <p:txBody>
          <a:bodyPr/>
          <a:lstStyle/>
          <a:p>
            <a:pPr algn="ctr"/>
            <a:r>
              <a:rPr lang="ru-RU" sz="3200" b="1" dirty="0"/>
              <a:t>Основы компенсирующего воспитания в семье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детей </a:t>
            </a:r>
            <a:r>
              <a:rPr lang="ru-RU" sz="3200" b="1" dirty="0"/>
              <a:t>с отклонениями в развитии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6146" name="Picture 2" descr="Урок-путешествие в Огненную страну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708920"/>
            <a:ext cx="2742654" cy="289309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88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80920" cy="604867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dirty="0" smtClean="0"/>
              <a:t>Обучение детей с ОВЗ </a:t>
            </a:r>
            <a:r>
              <a:rPr lang="ru-RU" dirty="0"/>
              <a:t>в массовых общеобразовательных учреждениях. </a:t>
            </a:r>
          </a:p>
          <a:p>
            <a:r>
              <a:rPr lang="ru-RU" dirty="0"/>
              <a:t>Установление тесного контакта и </a:t>
            </a:r>
            <a:r>
              <a:rPr lang="ru-RU" i="1" dirty="0"/>
              <a:t>сотрудничества учителя с </a:t>
            </a:r>
            <a:r>
              <a:rPr lang="ru-RU" i="1" dirty="0" smtClean="0"/>
              <a:t>родителями.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по программе, соответствующей его </a:t>
            </a:r>
            <a:r>
              <a:rPr lang="ru-RU" dirty="0" smtClean="0"/>
              <a:t>возможностям. </a:t>
            </a:r>
            <a:r>
              <a:rPr lang="ru-RU" i="1" dirty="0" smtClean="0"/>
              <a:t> </a:t>
            </a:r>
          </a:p>
          <a:p>
            <a:r>
              <a:rPr lang="ru-RU" dirty="0" smtClean="0"/>
              <a:t>Разработка методических рекомендаций </a:t>
            </a:r>
            <a:r>
              <a:rPr lang="ru-RU" dirty="0"/>
              <a:t>не только родителям, но и воспитателю массового учреждения. </a:t>
            </a:r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r>
              <a:rPr lang="ru-RU" dirty="0" smtClean="0"/>
              <a:t>Сочетание </a:t>
            </a:r>
            <a:r>
              <a:rPr lang="ru-RU" dirty="0"/>
              <a:t>коррекционно-развивающей работы с правильно подобранными медицинскими мероприятиями способствует интеграции ребенка с </a:t>
            </a:r>
            <a:r>
              <a:rPr lang="ru-RU" dirty="0" smtClean="0"/>
              <a:t>особенностями </a:t>
            </a:r>
            <a:r>
              <a:rPr lang="ru-RU" dirty="0"/>
              <a:t>развития в среду нормально развивающихся детей. 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3074" name="Picture 2" descr="Трехмерный ми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4437113"/>
            <a:ext cx="2994715" cy="21818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997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736600" y="548680"/>
            <a:ext cx="7939856" cy="5577483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 smtClean="0"/>
              <a:t>трудности </a:t>
            </a:r>
            <a:r>
              <a:rPr lang="ru-RU" dirty="0"/>
              <a:t>учебной </a:t>
            </a:r>
            <a:r>
              <a:rPr lang="ru-RU" dirty="0" smtClean="0"/>
              <a:t>деятельности:</a:t>
            </a:r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r>
              <a:rPr lang="ru-RU" dirty="0"/>
              <a:t>зрительно-моторной координации, </a:t>
            </a:r>
            <a:r>
              <a:rPr lang="ru-RU" dirty="0" smtClean="0"/>
              <a:t>(несогласованная </a:t>
            </a:r>
            <a:r>
              <a:rPr lang="ru-RU" dirty="0"/>
              <a:t>работа руки и </a:t>
            </a:r>
            <a:r>
              <a:rPr lang="ru-RU" dirty="0" smtClean="0"/>
              <a:t>глаза). </a:t>
            </a:r>
            <a:endParaRPr lang="ru-RU" dirty="0"/>
          </a:p>
          <a:p>
            <a:r>
              <a:rPr lang="ru-RU" dirty="0" err="1" smtClean="0"/>
              <a:t>несформированность</a:t>
            </a:r>
            <a:r>
              <a:rPr lang="ru-RU" dirty="0" smtClean="0"/>
              <a:t> </a:t>
            </a:r>
            <a:r>
              <a:rPr lang="ru-RU" dirty="0"/>
              <a:t>пространственного анализа и синтеза. </a:t>
            </a:r>
            <a:r>
              <a:rPr lang="ru-RU" dirty="0" smtClean="0"/>
              <a:t>(трудности в дифференциации </a:t>
            </a:r>
            <a:r>
              <a:rPr lang="ru-RU" dirty="0"/>
              <a:t>левой и правой стороны, сложении целого из </a:t>
            </a:r>
            <a:r>
              <a:rPr lang="ru-RU" dirty="0" smtClean="0"/>
              <a:t>частей). </a:t>
            </a:r>
            <a:endParaRPr lang="ru-RU" dirty="0"/>
          </a:p>
          <a:p>
            <a:r>
              <a:rPr lang="ru-RU" dirty="0" smtClean="0"/>
              <a:t>затруднения </a:t>
            </a:r>
            <a:r>
              <a:rPr lang="ru-RU" dirty="0"/>
              <a:t>в усвоении программного материала зависят от нарушений речи и особенностей их психической деятельности.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При </a:t>
            </a:r>
            <a:r>
              <a:rPr lang="ru-RU" dirty="0"/>
              <a:t>оценке устного ответа и чтения учитель должен учитывать речевые особенности </a:t>
            </a:r>
            <a:r>
              <a:rPr lang="ru-RU" dirty="0" smtClean="0"/>
              <a:t>ребенка, ни </a:t>
            </a:r>
            <a:r>
              <a:rPr lang="ru-RU" dirty="0"/>
              <a:t>в коем случае не снижать </a:t>
            </a:r>
            <a:r>
              <a:rPr lang="ru-RU" dirty="0" smtClean="0"/>
              <a:t>отметки.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Только </a:t>
            </a:r>
            <a:r>
              <a:rPr lang="ru-RU" dirty="0"/>
              <a:t>своевременная помощь этим детям учителя, психолога и родителей может помочь их успешной интеграции в общеобразовательную школу. </a:t>
            </a:r>
          </a:p>
        </p:txBody>
      </p:sp>
      <p:sp>
        <p:nvSpPr>
          <p:cNvPr id="4" name="Стрелка вниз 3"/>
          <p:cNvSpPr/>
          <p:nvPr/>
        </p:nvSpPr>
        <p:spPr>
          <a:xfrm>
            <a:off x="3851920" y="4211298"/>
            <a:ext cx="50405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478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280920" cy="5721499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ru-RU" dirty="0" smtClean="0"/>
              <a:t>Пути </a:t>
            </a:r>
            <a:r>
              <a:rPr lang="ru-RU" dirty="0"/>
              <a:t>совместного </a:t>
            </a:r>
            <a:r>
              <a:rPr lang="ru-RU" dirty="0" smtClean="0"/>
              <a:t>обучения:</a:t>
            </a:r>
          </a:p>
          <a:p>
            <a:pPr>
              <a:buFontTx/>
              <a:buChar char="-"/>
            </a:pPr>
            <a:r>
              <a:rPr lang="ru-RU" dirty="0" smtClean="0"/>
              <a:t>специальные </a:t>
            </a:r>
            <a:r>
              <a:rPr lang="ru-RU" dirty="0"/>
              <a:t>дошкольные группы и классы при массовых детских садах и школах, в которых проводится </a:t>
            </a:r>
            <a:r>
              <a:rPr lang="ru-RU" i="1" u="sng" dirty="0"/>
              <a:t>дифференцированная интеграция</a:t>
            </a:r>
            <a:r>
              <a:rPr lang="ru-RU" i="1" dirty="0"/>
              <a:t>. </a:t>
            </a:r>
            <a:endParaRPr lang="ru-RU" i="1" dirty="0" smtClean="0"/>
          </a:p>
          <a:p>
            <a:r>
              <a:rPr lang="ru-RU" dirty="0"/>
              <a:t>Она может быть </a:t>
            </a:r>
            <a:r>
              <a:rPr lang="ru-RU" i="1" u="sng" dirty="0"/>
              <a:t>комбинированной:</a:t>
            </a:r>
            <a:r>
              <a:rPr lang="ru-RU" i="1" dirty="0"/>
              <a:t> </a:t>
            </a:r>
            <a:r>
              <a:rPr lang="ru-RU" dirty="0"/>
              <a:t>ребенок обучается в классе здоровых детей, получая при этом адекватную систематическую коррекционную помощь учителя-дефектолога специального класса. </a:t>
            </a:r>
            <a:endParaRPr lang="ru-RU" dirty="0" smtClean="0"/>
          </a:p>
          <a:p>
            <a:r>
              <a:rPr lang="ru-RU" dirty="0"/>
              <a:t>Д</a:t>
            </a:r>
            <a:r>
              <a:rPr lang="ru-RU" dirty="0" smtClean="0"/>
              <a:t>ругой </a:t>
            </a:r>
            <a:r>
              <a:rPr lang="ru-RU" dirty="0"/>
              <a:t>вид помощи этим детям, </a:t>
            </a:r>
            <a:r>
              <a:rPr lang="ru-RU" i="1" u="sng" dirty="0" smtClean="0"/>
              <a:t>частичная</a:t>
            </a:r>
            <a:r>
              <a:rPr lang="ru-RU" i="1" dirty="0" smtClean="0"/>
              <a:t> </a:t>
            </a:r>
            <a:r>
              <a:rPr lang="ru-RU" dirty="0"/>
              <a:t>интеграция, когда отдельные дети проводят часть дня в обычных группах или классах.</a:t>
            </a:r>
          </a:p>
          <a:p>
            <a:r>
              <a:rPr lang="ru-RU" dirty="0"/>
              <a:t>Интеграция может иметь </a:t>
            </a:r>
            <a:r>
              <a:rPr lang="ru-RU" i="1" u="sng" dirty="0"/>
              <a:t>временный</a:t>
            </a:r>
            <a:r>
              <a:rPr lang="ru-RU" i="1" dirty="0"/>
              <a:t> </a:t>
            </a:r>
            <a:r>
              <a:rPr lang="ru-RU" dirty="0"/>
              <a:t>характер, когда дети специальных и массовых групп объединяются для проведения различных мероприятий, в том числе и отдельных занятий.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i="1" u="sng" dirty="0"/>
              <a:t>полной</a:t>
            </a:r>
            <a:r>
              <a:rPr lang="ru-RU" dirty="0"/>
              <a:t> интеграции дети с отклонениями в развитии могут по 1—2 человека вливаться в обычное массовое </a:t>
            </a:r>
            <a:r>
              <a:rPr lang="ru-RU" dirty="0" smtClean="0"/>
              <a:t>учреждение.</a:t>
            </a:r>
          </a:p>
          <a:p>
            <a:pPr marL="45720" indent="0">
              <a:buNone/>
            </a:pPr>
            <a:r>
              <a:rPr lang="ru-RU" dirty="0" smtClean="0"/>
              <a:t>При </a:t>
            </a:r>
            <a:r>
              <a:rPr lang="ru-RU" dirty="0"/>
              <a:t>этом особо важное значение имеет </a:t>
            </a:r>
            <a:r>
              <a:rPr lang="ru-RU" b="1" dirty="0"/>
              <a:t>коррекционная помощь учителя-дефектолога </a:t>
            </a:r>
            <a:r>
              <a:rPr lang="ru-RU" dirty="0"/>
              <a:t>специального класса.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937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260648"/>
            <a:ext cx="8352928" cy="3312368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dirty="0" smtClean="0"/>
              <a:t>Подготовка </a:t>
            </a:r>
            <a:r>
              <a:rPr lang="ru-RU" dirty="0"/>
              <a:t>общества к принятию ребенка с ограниченными возможностями. </a:t>
            </a:r>
            <a:endParaRPr lang="ru-RU" dirty="0" smtClean="0"/>
          </a:p>
          <a:p>
            <a:r>
              <a:rPr lang="ru-RU" dirty="0" smtClean="0"/>
              <a:t>интеграцию следует </a:t>
            </a:r>
            <a:r>
              <a:rPr lang="ru-RU" dirty="0"/>
              <a:t>осуществлять как можно раньше. </a:t>
            </a:r>
            <a:endParaRPr lang="ru-RU" dirty="0" smtClean="0"/>
          </a:p>
          <a:p>
            <a:r>
              <a:rPr lang="ru-RU" dirty="0"/>
              <a:t>для этого важно </a:t>
            </a:r>
            <a:r>
              <a:rPr lang="ru-RU" dirty="0" smtClean="0"/>
              <a:t>воспитание гуманизма (+СМИ)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  Активное повседневное участия родителей для успешного интегрированного обучения     коррекционные занятия </a:t>
            </a:r>
            <a:r>
              <a:rPr lang="ru-RU" dirty="0"/>
              <a:t>с ребенком дома, </a:t>
            </a:r>
            <a:r>
              <a:rPr lang="ru-RU" dirty="0" smtClean="0"/>
              <a:t>по </a:t>
            </a:r>
            <a:r>
              <a:rPr lang="ru-RU" dirty="0"/>
              <a:t>заданиям и с последующим контролем учителя-дефектолога.</a:t>
            </a:r>
          </a:p>
          <a:p>
            <a:pPr marL="45720" indent="0">
              <a:buNone/>
            </a:pPr>
            <a:r>
              <a:rPr lang="ru-RU" dirty="0" smtClean="0"/>
              <a:t>    Учитель-дефектолог </a:t>
            </a:r>
            <a:r>
              <a:rPr lang="ru-RU" dirty="0"/>
              <a:t>специального </a:t>
            </a:r>
            <a:r>
              <a:rPr lang="ru-RU" dirty="0" smtClean="0"/>
              <a:t>класса осуществляет </a:t>
            </a:r>
            <a:r>
              <a:rPr lang="ru-RU" dirty="0"/>
              <a:t>постоянный контроль за усвоением программы обучения </a:t>
            </a:r>
            <a:r>
              <a:rPr lang="ru-RU" dirty="0" smtClean="0"/>
              <a:t>и, </a:t>
            </a:r>
            <a:r>
              <a:rPr lang="ru-RU" dirty="0"/>
              <a:t>в случае </a:t>
            </a:r>
            <a:r>
              <a:rPr lang="ru-RU" dirty="0" smtClean="0"/>
              <a:t>необходимости, оказывает помощь </a:t>
            </a:r>
            <a:r>
              <a:rPr lang="ru-RU" dirty="0"/>
              <a:t>ребенку. </a:t>
            </a:r>
            <a:endParaRPr lang="ru-RU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061071" y="19888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11560" y="3789040"/>
            <a:ext cx="8136904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>
              <a:buNone/>
            </a:pPr>
            <a:r>
              <a:rPr lang="ru-RU" dirty="0"/>
              <a:t>Пример </a:t>
            </a:r>
            <a:r>
              <a:rPr lang="ru-RU" dirty="0" smtClean="0"/>
              <a:t>интеграции: </a:t>
            </a:r>
          </a:p>
          <a:p>
            <a:pPr marL="45720" indent="0">
              <a:buNone/>
            </a:pPr>
            <a:r>
              <a:rPr lang="ru-RU" dirty="0" smtClean="0"/>
              <a:t> Проект </a:t>
            </a:r>
            <a:r>
              <a:rPr lang="ru-RU" dirty="0"/>
              <a:t>«Центр интегративного воспитания — модель дошкольного образовательного учреждения компенсирующего вида детей группы риска от рождения до 7лет</a:t>
            </a:r>
            <a:r>
              <a:rPr lang="ru-RU" dirty="0" smtClean="0"/>
              <a:t>» (</a:t>
            </a:r>
            <a:r>
              <a:rPr lang="ru-RU" dirty="0"/>
              <a:t>Санкт-Петербург). 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sz="1600" dirty="0"/>
              <a:t>Цель </a:t>
            </a:r>
            <a:r>
              <a:rPr lang="ru-RU" sz="1600" dirty="0" smtClean="0"/>
              <a:t>проекта - </a:t>
            </a:r>
            <a:r>
              <a:rPr lang="ru-RU" sz="1600" dirty="0"/>
              <a:t>создание условий для реализации равных прав на образование всеми группами детей, независимо от их возможностей, создание определенного механизма защиты от всех форм дискриминации в системе образования.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041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381260" cy="1054394"/>
          </a:xfrm>
        </p:spPr>
        <p:txBody>
          <a:bodyPr/>
          <a:lstStyle/>
          <a:p>
            <a:pPr marL="45720"/>
            <a:r>
              <a:rPr lang="ru-RU" sz="1600" b="1" u="sng" dirty="0"/>
              <a:t>Письмо Министерства образования и науки РФ от 18 апреля 2008 г. N АФ-150/06</a:t>
            </a:r>
            <a:br>
              <a:rPr lang="ru-RU" sz="1600" b="1" u="sng" dirty="0"/>
            </a:br>
            <a:r>
              <a:rPr lang="ru-RU" sz="1600" b="1" dirty="0"/>
              <a:t>О создании условий для получения образования детьми с ограниченными возможностями здоровья и детьми-инвалидами. </a:t>
            </a:r>
            <a:br>
              <a:rPr lang="ru-RU" sz="1600" b="1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1988840"/>
            <a:ext cx="7560840" cy="4734265"/>
          </a:xfrm>
        </p:spPr>
        <p:txBody>
          <a:bodyPr>
            <a:normAutofit/>
          </a:bodyPr>
          <a:lstStyle/>
          <a:p>
            <a:pPr marL="502920" indent="-457200">
              <a:buFont typeface="+mj-lt"/>
              <a:buAutoNum type="arabicPeriod"/>
            </a:pPr>
            <a:r>
              <a:rPr lang="ru-RU" dirty="0"/>
              <a:t>в специальных (коррекционных) классах при образовательных учреждениях общего типа.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более </a:t>
            </a:r>
            <a:r>
              <a:rPr lang="ru-RU" dirty="0"/>
              <a:t>160 тысяч детей с </a:t>
            </a:r>
            <a:r>
              <a:rPr lang="ru-RU" dirty="0" smtClean="0"/>
              <a:t>ОВЗ0: </a:t>
            </a:r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из </a:t>
            </a:r>
            <a:r>
              <a:rPr lang="ru-RU" dirty="0"/>
              <a:t>них около 28 тысяч умственно отсталых детей, 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более </a:t>
            </a:r>
            <a:r>
              <a:rPr lang="ru-RU" dirty="0"/>
              <a:t>122 тысяч детей с задержкой психического развития, </a:t>
            </a:r>
            <a:endParaRPr lang="ru-RU" dirty="0" smtClean="0"/>
          </a:p>
          <a:p>
            <a:pPr lvl="1">
              <a:buFont typeface="Arial" pitchFamily="34" charset="0"/>
              <a:buChar char="•"/>
            </a:pPr>
            <a:r>
              <a:rPr lang="ru-RU" dirty="0" smtClean="0"/>
              <a:t>более </a:t>
            </a:r>
            <a:r>
              <a:rPr lang="ru-RU" dirty="0"/>
              <a:t>10 тысяч детей с физическими недостатками</a:t>
            </a:r>
            <a:r>
              <a:rPr lang="ru-RU" dirty="0" smtClean="0"/>
              <a:t>.</a:t>
            </a:r>
          </a:p>
          <a:p>
            <a:pPr marL="365760" lvl="1" indent="0">
              <a:buNone/>
            </a:pPr>
            <a:endParaRPr lang="ru-RU" dirty="0"/>
          </a:p>
          <a:p>
            <a:pPr marL="502920" indent="-457200">
              <a:buFont typeface="+mj-lt"/>
              <a:buAutoNum type="arabicPeriod" startAt="2"/>
            </a:pPr>
            <a:r>
              <a:rPr lang="ru-RU" dirty="0" smtClean="0"/>
              <a:t>в одном классе с детьми, не имеющими нарушений развития. </a:t>
            </a:r>
          </a:p>
          <a:p>
            <a:pPr marL="45720" indent="0">
              <a:buNone/>
            </a:pPr>
            <a:r>
              <a:rPr lang="ru-RU" dirty="0" smtClean="0"/>
              <a:t>- внедряется в порядке эксперимента в образовательных учреждениях различных типов ряда </a:t>
            </a:r>
            <a:r>
              <a:rPr lang="ru-RU" dirty="0"/>
              <a:t>субъектов Российской </a:t>
            </a:r>
            <a:r>
              <a:rPr lang="ru-RU" dirty="0" smtClean="0"/>
              <a:t>Федерации. </a:t>
            </a:r>
            <a:endParaRPr lang="ru-RU" dirty="0"/>
          </a:p>
          <a:p>
            <a:pPr marL="45720" indent="0">
              <a:buNone/>
            </a:pPr>
            <a:endParaRPr lang="ru-RU" b="1" dirty="0" smtClean="0"/>
          </a:p>
        </p:txBody>
      </p:sp>
      <p:pic>
        <p:nvPicPr>
          <p:cNvPr id="1026" name="Picture 2" descr="FY lonely: сайт министерства по образованию и наук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7892">
            <a:off x="6702007" y="1883953"/>
            <a:ext cx="2077401" cy="1384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370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95536" y="404664"/>
            <a:ext cx="8424936" cy="6048672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Необходимое условие - </a:t>
            </a:r>
            <a:r>
              <a:rPr lang="ru-RU" b="1" dirty="0" smtClean="0"/>
              <a:t>создание </a:t>
            </a:r>
            <a:r>
              <a:rPr lang="ru-RU" b="1" dirty="0"/>
              <a:t>адаптивной среды</a:t>
            </a:r>
            <a:r>
              <a:rPr lang="ru-RU" dirty="0"/>
              <a:t>, позволяющей </a:t>
            </a:r>
            <a:r>
              <a:rPr lang="ru-RU" dirty="0" smtClean="0"/>
              <a:t>обеспечить </a:t>
            </a:r>
            <a:r>
              <a:rPr lang="ru-RU" dirty="0"/>
              <a:t>полноценную интеграцию </a:t>
            </a:r>
            <a:r>
              <a:rPr lang="ru-RU" dirty="0" smtClean="0"/>
              <a:t>детей и </a:t>
            </a:r>
            <a:r>
              <a:rPr lang="ru-RU" dirty="0"/>
              <a:t>личностную самореализацию в образовательном учреждении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должны </a:t>
            </a:r>
            <a:r>
              <a:rPr lang="ru-RU" dirty="0"/>
              <a:t>быть созданы </a:t>
            </a:r>
            <a:r>
              <a:rPr lang="ru-RU" b="1" dirty="0"/>
              <a:t>надлежащие материально-технические условия</a:t>
            </a:r>
            <a:r>
              <a:rPr lang="ru-RU" dirty="0"/>
              <a:t>, обеспечивающие возможность для беспрепятственного доступа детей </a:t>
            </a:r>
            <a:r>
              <a:rPr lang="ru-RU" dirty="0" smtClean="0"/>
              <a:t>в помещения </a:t>
            </a:r>
            <a:r>
              <a:rPr lang="ru-RU" dirty="0"/>
              <a:t>образовательного учреждения и организации их пребывания и обучения в этом </a:t>
            </a:r>
            <a:r>
              <a:rPr lang="ru-RU" dirty="0" smtClean="0"/>
              <a:t>учреждении.</a:t>
            </a:r>
          </a:p>
          <a:p>
            <a:pPr marL="45720" indent="0">
              <a:buNone/>
            </a:pPr>
            <a:r>
              <a:rPr lang="ru-RU" dirty="0" smtClean="0"/>
              <a:t> (статья </a:t>
            </a:r>
            <a:r>
              <a:rPr lang="ru-RU" dirty="0"/>
              <a:t>15 Федерального закона "О социальной защите инвалидов в Российской </a:t>
            </a:r>
            <a:r>
              <a:rPr lang="ru-RU" dirty="0" smtClean="0"/>
              <a:t>Федерации«).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Обучение и коррекция развития детей с </a:t>
            </a:r>
            <a:r>
              <a:rPr lang="ru-RU" dirty="0" smtClean="0"/>
              <a:t>ОВЗ должны </a:t>
            </a:r>
            <a:r>
              <a:rPr lang="ru-RU" dirty="0"/>
              <a:t>осуществляться </a:t>
            </a:r>
            <a:r>
              <a:rPr lang="ru-RU" b="1" dirty="0"/>
              <a:t>по образовательным программам</a:t>
            </a:r>
            <a:r>
              <a:rPr lang="ru-RU" dirty="0"/>
              <a:t>, разработанным на базе основных общеобразовательных программ </a:t>
            </a:r>
            <a:r>
              <a:rPr lang="ru-RU" b="1" dirty="0"/>
              <a:t>с учетом психофизических особенностей и возможностей</a:t>
            </a:r>
            <a:r>
              <a:rPr lang="ru-RU" dirty="0"/>
              <a:t> таких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435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статья </a:t>
            </a:r>
            <a:r>
              <a:rPr lang="ru-RU" dirty="0"/>
              <a:t>17 Закона </a:t>
            </a:r>
            <a:r>
              <a:rPr lang="ru-RU" dirty="0" smtClean="0"/>
              <a:t>Российской Федерации </a:t>
            </a:r>
            <a:r>
              <a:rPr lang="ru-RU" dirty="0"/>
              <a:t>«Об образовании»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  <a:p>
            <a:r>
              <a:rPr lang="ru-RU" dirty="0" smtClean="0"/>
              <a:t>статьи </a:t>
            </a:r>
            <a:r>
              <a:rPr lang="ru-RU" dirty="0"/>
              <a:t>15 и 27 Закона Российской Федерации "Об </a:t>
            </a:r>
            <a:r>
              <a:rPr lang="ru-RU" dirty="0" smtClean="0"/>
              <a:t>образовании«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- </a:t>
            </a:r>
            <a:r>
              <a:rPr lang="ru-RU" dirty="0"/>
              <a:t>перевод обучающихся в образовательных учреждениях общего типа детей с ОВЗ в следующий класс, оставлением их на повторное обучение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- государственная </a:t>
            </a:r>
            <a:r>
              <a:rPr lang="ru-RU" dirty="0"/>
              <a:t>(итоговая) аттестация обучающихся с ОВЗ, освоивших образовательные программы основного общего и среднего (полного) общего образования, и выдача им документов об образовании.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 descr="официальный интернет-блог &quot;Веселая семейка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9" y="272514"/>
            <a:ext cx="1944216" cy="11665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750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736600" y="476672"/>
            <a:ext cx="7867848" cy="564949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Обеспечить комплексное </a:t>
            </a:r>
            <a:r>
              <a:rPr lang="ru-RU" dirty="0"/>
              <a:t>психолого-педагогическое сопровождение ребенка с </a:t>
            </a:r>
            <a:r>
              <a:rPr lang="ru-RU" dirty="0" smtClean="0"/>
              <a:t>ОВЗ на </a:t>
            </a:r>
            <a:r>
              <a:rPr lang="ru-RU" dirty="0"/>
              <a:t>протяжении всего периода его обучения в образовательном учреждении общего </a:t>
            </a:r>
            <a:r>
              <a:rPr lang="ru-RU" dirty="0" smtClean="0"/>
              <a:t>типа.</a:t>
            </a:r>
          </a:p>
          <a:p>
            <a:endParaRPr lang="ru-RU" dirty="0" smtClean="0"/>
          </a:p>
          <a:p>
            <a:r>
              <a:rPr lang="ru-RU" dirty="0" smtClean="0"/>
              <a:t>подготовка </a:t>
            </a:r>
            <a:r>
              <a:rPr lang="ru-RU" dirty="0"/>
              <a:t>педагогического коллектива образовательного учреждения общего типа, обеспечивающего интегрированное образование.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вводить </a:t>
            </a:r>
            <a:r>
              <a:rPr lang="ru-RU" dirty="0"/>
              <a:t>в штатное расписание образовательных учреждений общего типа дополнительные ставки педагогических (учителя-дефектологи, учителя-логопеды, логопеды, педагоги-психологи, социальные педагоги, воспитатели и др.) и медицинских работников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проведение </a:t>
            </a:r>
            <a:r>
              <a:rPr lang="ru-RU" dirty="0"/>
              <a:t>информационно-просветительской, разъяснительной работы по вопросам, связанным с особенностями образовательного процесса для данной категории детей, со всеми участниками образовательного процесса - обучающимися (как имеющими, так и не имеющими недостатки в развитии), их родителями (законными представителями), педагогическими работниками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82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59024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/>
              <a:t>С</a:t>
            </a:r>
            <a:r>
              <a:rPr lang="ru-RU" dirty="0" smtClean="0"/>
              <a:t>емейное </a:t>
            </a:r>
            <a:r>
              <a:rPr lang="ru-RU" dirty="0"/>
              <a:t>воспитание детей с отклонением в развитии </a:t>
            </a:r>
            <a:endParaRPr lang="ru-RU" dirty="0" smtClean="0"/>
          </a:p>
          <a:p>
            <a:r>
              <a:rPr lang="ru-RU" i="1" dirty="0" smtClean="0"/>
              <a:t>четкая коррекционная </a:t>
            </a:r>
            <a:r>
              <a:rPr lang="ru-RU" i="1" dirty="0"/>
              <a:t>направленность. </a:t>
            </a:r>
            <a:endParaRPr lang="ru-RU" dirty="0" smtClean="0"/>
          </a:p>
          <a:p>
            <a:r>
              <a:rPr lang="ru-RU" i="1" dirty="0" smtClean="0"/>
              <a:t>две </a:t>
            </a:r>
            <a:r>
              <a:rPr lang="ru-RU" i="1" dirty="0"/>
              <a:t>основные цели: </a:t>
            </a:r>
            <a:endParaRPr lang="ru-RU" i="1" dirty="0" smtClean="0"/>
          </a:p>
          <a:p>
            <a:pPr lvl="1">
              <a:buFontTx/>
              <a:buChar char="-"/>
            </a:pPr>
            <a:r>
              <a:rPr lang="ru-RU" dirty="0" smtClean="0"/>
              <a:t>коррекция </a:t>
            </a:r>
            <a:r>
              <a:rPr lang="ru-RU" dirty="0"/>
              <a:t>основного дефекта и связанных с ним отклонений в </a:t>
            </a:r>
            <a:r>
              <a:rPr lang="ru-RU" dirty="0" smtClean="0"/>
              <a:t>развитии,</a:t>
            </a:r>
          </a:p>
          <a:p>
            <a:pPr lvl="1">
              <a:buFontTx/>
              <a:buChar char="-"/>
            </a:pPr>
            <a:r>
              <a:rPr lang="ru-RU" dirty="0" smtClean="0"/>
              <a:t>стимуляция </a:t>
            </a:r>
            <a:r>
              <a:rPr lang="ru-RU" dirty="0"/>
              <a:t>основных психических функций с учетом медицинского диагноза и особенностей структуры дефекта. </a:t>
            </a:r>
            <a:endParaRPr lang="ru-RU" dirty="0" smtClean="0"/>
          </a:p>
          <a:p>
            <a:pPr lvl="1">
              <a:buFontTx/>
              <a:buChar char="-"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Сущность коррекционного воспитания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формирование </a:t>
            </a:r>
            <a:r>
              <a:rPr lang="ru-RU" dirty="0"/>
              <a:t>психических функций ребенка и обогащение его практического опыта наряду с преодолением имеющихся у него нарушений развития различных психических и моторных функций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Задачи и этапы коррекционного воспитания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857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/>
              <a:t>Задачи специалистов </a:t>
            </a:r>
            <a:r>
              <a:rPr lang="ru-RU" dirty="0"/>
              <a:t>при их взаимодействии с семьей </a:t>
            </a:r>
            <a:r>
              <a:rPr lang="ru-RU" dirty="0" smtClean="0"/>
              <a:t>ребенка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выдача </a:t>
            </a:r>
            <a:r>
              <a:rPr lang="ru-RU" dirty="0"/>
              <a:t>рекомендаций по лечению и воспитанию ребенка, </a:t>
            </a:r>
            <a:endParaRPr lang="ru-RU" dirty="0" smtClean="0"/>
          </a:p>
          <a:p>
            <a:r>
              <a:rPr lang="ru-RU" dirty="0" smtClean="0"/>
              <a:t>создание условий</a:t>
            </a:r>
            <a:r>
              <a:rPr lang="ru-RU" dirty="0"/>
              <a:t>, максимально стимулирующих членов семьи к активному решению возникающих проблем.</a:t>
            </a:r>
          </a:p>
          <a:p>
            <a:pPr marL="45720" indent="0">
              <a:buNone/>
            </a:pPr>
            <a:r>
              <a:rPr lang="ru-RU" i="1" dirty="0"/>
              <a:t>Специалисты </a:t>
            </a:r>
            <a:r>
              <a:rPr lang="ru-RU" dirty="0"/>
              <a:t>информируют и обсуждают с родителями результаты своих обследований и наблюдений. </a:t>
            </a: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21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580112" y="3933056"/>
            <a:ext cx="3168352" cy="24950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«Особенности </a:t>
            </a:r>
            <a:r>
              <a:rPr lang="ru-RU" dirty="0"/>
              <a:t>личности аномального ребенка во многом определяются его положением в </a:t>
            </a:r>
            <a:r>
              <a:rPr lang="ru-RU" dirty="0" smtClean="0"/>
              <a:t>семье». </a:t>
            </a:r>
          </a:p>
          <a:p>
            <a:pPr algn="r"/>
            <a:r>
              <a:rPr lang="ru-RU" dirty="0" smtClean="0"/>
              <a:t>Л</a:t>
            </a:r>
            <a:r>
              <a:rPr lang="ru-RU" dirty="0"/>
              <a:t>. С. Выготский </a:t>
            </a:r>
          </a:p>
          <a:p>
            <a:pPr algn="ctr"/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5559153" cy="4806273"/>
          </a:xfrm>
        </p:spPr>
        <p:txBody>
          <a:bodyPr/>
          <a:lstStyle/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 Семейное воспитание занимает важнейшее место в процессе становления </a:t>
            </a:r>
            <a:r>
              <a:rPr lang="ru-RU" dirty="0"/>
              <a:t>личности </a:t>
            </a:r>
            <a:r>
              <a:rPr lang="ru-RU" dirty="0" smtClean="0"/>
              <a:t>человека.</a:t>
            </a: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  Особенность</a:t>
            </a:r>
            <a:r>
              <a:rPr lang="ru-RU" dirty="0" smtClean="0"/>
              <a:t> </a:t>
            </a:r>
            <a:r>
              <a:rPr lang="ru-RU" dirty="0"/>
              <a:t>семейного воспитания состоит в его эмоциональном </a:t>
            </a:r>
            <a:r>
              <a:rPr lang="ru-RU" dirty="0" smtClean="0"/>
              <a:t>характере.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smtClean="0"/>
              <a:t>Роль </a:t>
            </a:r>
            <a:r>
              <a:rPr lang="ru-RU" sz="2000" b="1" dirty="0"/>
              <a:t>семьи в коррекционном воспитании ребенка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1026" name="Picture 2" descr="Lev Vygotsky Theory On Play For Children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27808" y="1822076"/>
            <a:ext cx="1672960" cy="22809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35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i="1" dirty="0" smtClean="0"/>
              <a:t>зависят </a:t>
            </a:r>
            <a:r>
              <a:rPr lang="ru-RU" i="1" dirty="0"/>
              <a:t>от возраста ребенка </a:t>
            </a:r>
            <a:endParaRPr lang="ru-RU" i="1" dirty="0" smtClean="0"/>
          </a:p>
          <a:p>
            <a:pPr>
              <a:buFontTx/>
              <a:buChar char="-"/>
            </a:pPr>
            <a:endParaRPr lang="ru-RU" i="1" dirty="0" smtClean="0"/>
          </a:p>
          <a:p>
            <a:pPr marL="45720" indent="0" algn="ctr">
              <a:buNone/>
            </a:pPr>
            <a:r>
              <a:rPr lang="ru-RU" i="1" dirty="0" smtClean="0"/>
              <a:t>Задачи </a:t>
            </a:r>
            <a:r>
              <a:rPr lang="ru-RU" i="1" dirty="0"/>
              <a:t>родителей в коррекционном </a:t>
            </a:r>
            <a:r>
              <a:rPr lang="ru-RU" i="1" dirty="0" smtClean="0"/>
              <a:t>процессе. 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1). </a:t>
            </a:r>
            <a:r>
              <a:rPr lang="ru-RU" u="sng" dirty="0" smtClean="0"/>
              <a:t>0—3 </a:t>
            </a:r>
            <a:r>
              <a:rPr lang="ru-RU" u="sng" dirty="0"/>
              <a:t>года </a:t>
            </a:r>
            <a:endParaRPr lang="ru-RU" u="sng" dirty="0" smtClean="0"/>
          </a:p>
          <a:p>
            <a:pPr>
              <a:buFontTx/>
              <a:buChar char="-"/>
            </a:pPr>
            <a:r>
              <a:rPr lang="ru-RU" dirty="0" smtClean="0"/>
              <a:t>родители </a:t>
            </a:r>
            <a:r>
              <a:rPr lang="ru-RU" dirty="0"/>
              <a:t>стимулируют психофизическое развитие ребенка с помощью эмоционально-теплого общения, тактильных стимулов, зрительных и слуховых стимулов,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игровой форме производится стимуляция двигательной активности,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речевой </a:t>
            </a:r>
            <a:r>
              <a:rPr lang="ru-RU" dirty="0"/>
              <a:t>активности,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развития </a:t>
            </a:r>
            <a:r>
              <a:rPr lang="ru-RU" dirty="0"/>
              <a:t>пространственной ориентировки и схемы тела.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Мать </a:t>
            </a:r>
            <a:r>
              <a:rPr lang="ru-RU" dirty="0"/>
              <a:t>ведет дневник наблюдений, организует охранительный режим для ребенка.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i="1" dirty="0"/>
              <a:t>коррекционные </a:t>
            </a:r>
            <a:r>
              <a:rPr lang="ru-RU" sz="2000" i="1" dirty="0" smtClean="0"/>
              <a:t>задачи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6850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404664"/>
            <a:ext cx="8352928" cy="5721499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2). </a:t>
            </a:r>
            <a:r>
              <a:rPr lang="ru-RU" u="sng" dirty="0" smtClean="0"/>
              <a:t>3—4 года</a:t>
            </a:r>
          </a:p>
          <a:p>
            <a:pPr>
              <a:buFontTx/>
              <a:buChar char="-"/>
            </a:pPr>
            <a:r>
              <a:rPr lang="ru-RU" dirty="0" smtClean="0"/>
              <a:t>развивают </a:t>
            </a:r>
            <a:r>
              <a:rPr lang="ru-RU" dirty="0"/>
              <a:t>внимание, память, мышление, речь, общую и мелкую моторику,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формируют </a:t>
            </a:r>
            <a:r>
              <a:rPr lang="ru-RU" dirty="0"/>
              <a:t>навыки общения и расширяют круг общения,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формируют </a:t>
            </a:r>
            <a:r>
              <a:rPr lang="ru-RU" dirty="0"/>
              <a:t>навыки самообслуживания и гигиены,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организуют </a:t>
            </a:r>
            <a:r>
              <a:rPr lang="ru-RU" dirty="0"/>
              <a:t>ролевые и сюжетно-ролевые игры,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привлекают </a:t>
            </a:r>
            <a:r>
              <a:rPr lang="ru-RU" dirty="0"/>
              <a:t>детей к труду,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расширяют </a:t>
            </a:r>
            <a:r>
              <a:rPr lang="ru-RU" dirty="0"/>
              <a:t>представления ребенка об окружающем мире,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организуют </a:t>
            </a:r>
            <a:r>
              <a:rPr lang="ru-RU" dirty="0"/>
              <a:t>его отдых,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выбирают </a:t>
            </a:r>
            <a:r>
              <a:rPr lang="ru-RU" dirty="0"/>
              <a:t>детское дошкольное </a:t>
            </a:r>
            <a:r>
              <a:rPr lang="ru-RU" dirty="0" smtClean="0"/>
              <a:t>учреждение,</a:t>
            </a:r>
          </a:p>
          <a:p>
            <a:pPr>
              <a:buFontTx/>
              <a:buChar char="-"/>
            </a:pPr>
            <a:r>
              <a:rPr lang="ru-RU" dirty="0" smtClean="0"/>
              <a:t>участвуют </a:t>
            </a:r>
            <a:r>
              <a:rPr lang="ru-RU" dirty="0"/>
              <a:t>в организации совместной работы с его специалистами.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Родители </a:t>
            </a:r>
            <a:r>
              <a:rPr lang="ru-RU" dirty="0"/>
              <a:t>организуют охранительный режим для ребенка и ведут дневник наблюдения.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37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8280920" cy="5793507"/>
          </a:xfrm>
        </p:spPr>
        <p:txBody>
          <a:bodyPr/>
          <a:lstStyle/>
          <a:p>
            <a:pPr marL="45720" indent="0">
              <a:buNone/>
            </a:pPr>
            <a:r>
              <a:rPr lang="ru-RU" i="1" dirty="0" smtClean="0"/>
              <a:t>3). </a:t>
            </a:r>
            <a:r>
              <a:rPr lang="ru-RU" i="1" u="sng" dirty="0" smtClean="0"/>
              <a:t>5</a:t>
            </a:r>
            <a:r>
              <a:rPr lang="ru-RU" u="sng" dirty="0" smtClean="0"/>
              <a:t>—</a:t>
            </a:r>
            <a:r>
              <a:rPr lang="ru-RU" i="1" u="sng" dirty="0" smtClean="0"/>
              <a:t>6 </a:t>
            </a:r>
            <a:r>
              <a:rPr lang="ru-RU" i="1" u="sng" dirty="0"/>
              <a:t>лет </a:t>
            </a:r>
            <a:endParaRPr lang="ru-RU" i="1" u="sng" dirty="0" smtClean="0"/>
          </a:p>
          <a:p>
            <a:pPr>
              <a:buFontTx/>
              <a:buChar char="-"/>
            </a:pPr>
            <a:r>
              <a:rPr lang="ru-RU" dirty="0" smtClean="0"/>
              <a:t>совместно </a:t>
            </a:r>
            <a:r>
              <a:rPr lang="ru-RU" dirty="0"/>
              <a:t>со специалистами готовят ребенка к школе, организуют его режим дня.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формируют </a:t>
            </a:r>
            <a:r>
              <a:rPr lang="ru-RU" dirty="0"/>
              <a:t>у ребенка трудовые навыки и приучают его к самостоятельности.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совместно </a:t>
            </a:r>
            <a:r>
              <a:rPr lang="ru-RU" dirty="0"/>
              <a:t>со специалистами выявляют и развивают интересы и творческие способности ребенка,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продолжают </a:t>
            </a:r>
            <a:r>
              <a:rPr lang="ru-RU" dirty="0"/>
              <a:t>расширять представления ребенка об окружающем мире, 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ведут </a:t>
            </a:r>
            <a:r>
              <a:rPr lang="ru-RU" dirty="0"/>
              <a:t>дневник наблюдения.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53631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280920" cy="5793507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b="1" i="1" dirty="0" smtClean="0"/>
              <a:t>Основные задачи родителей</a:t>
            </a:r>
            <a:r>
              <a:rPr lang="ru-RU" b="1" dirty="0" smtClean="0"/>
              <a:t>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♦  создание дома спокойной доброжелательной </a:t>
            </a:r>
            <a:r>
              <a:rPr lang="ru-RU" dirty="0" smtClean="0"/>
              <a:t>атмосферы, учитывая режим;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♦  обеспечение своевременного приема ребенком предписанных ему медикаментозных средств, наблюдение за их действием и информирование об этом врача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♦  постоянное наблюдение за соматическим и психологическим состоянием ребенка с ведением дневника наблюдения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♦ </a:t>
            </a:r>
            <a:r>
              <a:rPr lang="ru-RU" dirty="0" smtClean="0"/>
              <a:t>овладение </a:t>
            </a:r>
            <a:r>
              <a:rPr lang="ru-RU" dirty="0"/>
              <a:t>основами специальной педагогики и психологии, навыками проведения в домашних условиях занятий по ранней стимуляции, коррекционному развитию и воспитанию, </a:t>
            </a:r>
            <a:r>
              <a:rPr lang="ru-RU" dirty="0" smtClean="0"/>
              <a:t>обучению </a:t>
            </a:r>
            <a:r>
              <a:rPr lang="ru-RU" dirty="0"/>
              <a:t>своих детей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♦  овладение основами правовых знаний, относящихся к правам инвалидов и детей группы риска по отклонениям в развитии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 Родителям </a:t>
            </a:r>
            <a:r>
              <a:rPr lang="ru-RU" dirty="0"/>
              <a:t>необходимо знать особенности развития ребенка, сформировать адекватную самооценку, правильное отношение к дефекту, волевые качества, включать в жизнь ребенка игровую и посильную игровую деятельность;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П</a:t>
            </a:r>
            <a:r>
              <a:rPr lang="ru-RU" dirty="0" smtClean="0"/>
              <a:t>ри </a:t>
            </a:r>
            <a:r>
              <a:rPr lang="ru-RU" dirty="0"/>
              <a:t>посещении ребенком детского учреждения родители продолжают с ним работать.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7100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Приступая к занятиям с ребенком, прежде всего родителям следует </a:t>
            </a:r>
            <a:r>
              <a:rPr lang="ru-RU" i="1" dirty="0"/>
              <a:t>посоветоваться с </a:t>
            </a:r>
            <a:r>
              <a:rPr lang="ru-RU" i="1" dirty="0" smtClean="0"/>
              <a:t>профессионалами </a:t>
            </a:r>
            <a:r>
              <a:rPr lang="ru-RU" dirty="0" smtClean="0"/>
              <a:t>чему </a:t>
            </a:r>
            <a:r>
              <a:rPr lang="ru-RU" dirty="0"/>
              <a:t>прежде всего учить ребенка. </a:t>
            </a:r>
          </a:p>
          <a:p>
            <a:r>
              <a:rPr lang="ru-RU" dirty="0"/>
              <a:t>Необходимо </a:t>
            </a:r>
            <a:r>
              <a:rPr lang="ru-RU" i="1" dirty="0" smtClean="0"/>
              <a:t>определить </a:t>
            </a:r>
            <a:r>
              <a:rPr lang="ru-RU" i="1" dirty="0"/>
              <a:t>цели, </a:t>
            </a:r>
            <a:r>
              <a:rPr lang="ru-RU" dirty="0"/>
              <a:t>ко­торые желательно достичь в процессе обучения. </a:t>
            </a:r>
            <a:endParaRPr lang="ru-RU" dirty="0" smtClean="0"/>
          </a:p>
          <a:p>
            <a:r>
              <a:rPr lang="ru-RU" dirty="0" smtClean="0"/>
              <a:t>Перед </a:t>
            </a:r>
            <a:r>
              <a:rPr lang="ru-RU" dirty="0"/>
              <a:t>началом обучения тщательно обследуют ребенка и составляют </a:t>
            </a:r>
            <a:r>
              <a:rPr lang="ru-RU" i="1" dirty="0"/>
              <a:t>этапную индивидуальную программу </a:t>
            </a:r>
            <a:r>
              <a:rPr lang="ru-RU" dirty="0"/>
              <a:t>обучения. </a:t>
            </a:r>
            <a:endParaRPr lang="ru-RU" dirty="0" smtClean="0"/>
          </a:p>
          <a:p>
            <a:pPr marL="45720" indent="0">
              <a:buNone/>
            </a:pPr>
            <a:r>
              <a:rPr lang="ru-RU" sz="1800" dirty="0" smtClean="0"/>
              <a:t>На </a:t>
            </a:r>
            <a:r>
              <a:rPr lang="ru-RU" sz="1800" dirty="0"/>
              <a:t>начальной стадии обу­чения большинство заданий можно и нужно выполнять в про­цессе повседневного ухода за ребенком.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Единство процессов воспитания, обучения и ухода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75792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06273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ru-RU" dirty="0" smtClean="0"/>
              <a:t>— </a:t>
            </a:r>
            <a:r>
              <a:rPr lang="ru-RU" dirty="0"/>
              <a:t>предлагать ребенку короткие задания, </a:t>
            </a:r>
            <a:r>
              <a:rPr lang="ru-RU" dirty="0" smtClean="0"/>
              <a:t>чередовать </a:t>
            </a:r>
            <a:r>
              <a:rPr lang="ru-RU" dirty="0"/>
              <a:t>разнообразные виды деятель­ности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— начинать и заканчивать каждую серию заданий ситуаци­ей успеха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— сочетать новые более трудные задания с уже известными </a:t>
            </a:r>
            <a:r>
              <a:rPr lang="ru-RU" dirty="0" smtClean="0"/>
              <a:t>заданиями;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— оценивать навыки самообслуживания в соответствующей обстановке;</a:t>
            </a:r>
          </a:p>
          <a:p>
            <a:pPr marL="45720" indent="0">
              <a:buNone/>
            </a:pP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— </a:t>
            </a:r>
            <a:r>
              <a:rPr lang="ru-RU" dirty="0"/>
              <a:t>старайтесь проводить оценку достижений ребенка в раз­витии в виде интересной игры</a:t>
            </a:r>
            <a:r>
              <a:rPr lang="ru-RU" dirty="0" smtClean="0"/>
              <a:t>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— включайте в программу обучения развитие нескольких на­выков, которые способствовали бы дальнейшему развитию какой-нибудь одной из относительно сохранных функций. </a:t>
            </a:r>
            <a:r>
              <a:rPr lang="ru-RU" dirty="0" smtClean="0"/>
              <a:t>(у </a:t>
            </a:r>
            <a:r>
              <a:rPr lang="ru-RU" dirty="0"/>
              <a:t>ребенка легче может появиться интерес к </a:t>
            </a:r>
            <a:r>
              <a:rPr lang="ru-RU" dirty="0" smtClean="0"/>
              <a:t>занятиям);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— составлять план занятий примерно на 2—3 недели с помо­щью педагога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400" dirty="0"/>
              <a:t>чтобы </a:t>
            </a:r>
            <a:r>
              <a:rPr lang="ru-RU" sz="1400" i="1" dirty="0"/>
              <a:t>помочь ребенку показать себя с лучшей сто­роны, следует: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54588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i="1" dirty="0"/>
              <a:t>Процесс обучения </a:t>
            </a:r>
            <a:r>
              <a:rPr lang="ru-RU" dirty="0"/>
              <a:t>ребенка </a:t>
            </a:r>
            <a:r>
              <a:rPr lang="ru-RU" dirty="0" smtClean="0"/>
              <a:t>сделать </a:t>
            </a:r>
            <a:r>
              <a:rPr lang="ru-RU" i="1" dirty="0"/>
              <a:t>трех­ступенчатым</a:t>
            </a:r>
            <a:r>
              <a:rPr lang="ru-RU" i="1" dirty="0" smtClean="0"/>
              <a:t>: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1. Вначале ребенку объясняют, что он должен делать.</a:t>
            </a:r>
          </a:p>
          <a:p>
            <a:pPr marL="45720" indent="0">
              <a:buNone/>
            </a:pPr>
            <a:r>
              <a:rPr lang="ru-RU" dirty="0"/>
              <a:t>2. Затем при необходимости оказывают ту или иную помощь.</a:t>
            </a:r>
          </a:p>
          <a:p>
            <a:pPr marL="45720" indent="0">
              <a:buNone/>
            </a:pPr>
            <a:r>
              <a:rPr lang="ru-RU" dirty="0"/>
              <a:t>3. Создают ситуацию успеха и поощряют за выполненное за­дание.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7414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i="1" dirty="0" smtClean="0"/>
              <a:t>более </a:t>
            </a:r>
            <a:r>
              <a:rPr lang="ru-RU" i="1" dirty="0"/>
              <a:t>низкая работоспособность </a:t>
            </a:r>
            <a:r>
              <a:rPr lang="ru-RU" dirty="0" smtClean="0"/>
              <a:t>ЦНС		достаточная продолжительность </a:t>
            </a:r>
            <a:r>
              <a:rPr lang="ru-RU" dirty="0"/>
              <a:t>сна.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(От </a:t>
            </a:r>
            <a:r>
              <a:rPr lang="ru-RU" dirty="0"/>
              <a:t>1 года </a:t>
            </a:r>
            <a:r>
              <a:rPr lang="ru-RU" dirty="0" smtClean="0"/>
              <a:t>до 3—4 </a:t>
            </a:r>
            <a:r>
              <a:rPr lang="ru-RU" dirty="0"/>
              <a:t>лет ребенок должен спать не менее 14—15 часов в </a:t>
            </a:r>
            <a:r>
              <a:rPr lang="ru-RU" dirty="0" smtClean="0"/>
              <a:t>сутки).</a:t>
            </a:r>
            <a:endParaRPr lang="ru-RU" dirty="0"/>
          </a:p>
          <a:p>
            <a:pPr>
              <a:buFontTx/>
              <a:buChar char="-"/>
            </a:pPr>
            <a:r>
              <a:rPr lang="ru-RU" i="1" dirty="0" smtClean="0"/>
              <a:t>повышен­ная восприимчивость </a:t>
            </a:r>
            <a:r>
              <a:rPr lang="ru-RU" i="1" dirty="0"/>
              <a:t>к простудным и инфекционным заболе­ваниям.</a:t>
            </a:r>
            <a:r>
              <a:rPr lang="ru-RU" dirty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хуже, чем здоровые сверстники, приспосабливаются к изменя­ющимся условиям внешней среды. 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45720" indent="0" algn="ctr">
              <a:buNone/>
            </a:pPr>
            <a:r>
              <a:rPr lang="ru-RU" b="1" dirty="0" smtClean="0"/>
              <a:t>укрепление общего здоровья детей.</a:t>
            </a:r>
          </a:p>
          <a:p>
            <a:pPr marL="45720" indent="0">
              <a:buNone/>
            </a:pPr>
            <a:r>
              <a:rPr lang="ru-RU" i="1" dirty="0" smtClean="0"/>
              <a:t>(</a:t>
            </a:r>
            <a:r>
              <a:rPr lang="ru-RU" dirty="0" smtClean="0"/>
              <a:t>закаливание организма - приучение </a:t>
            </a:r>
            <a:r>
              <a:rPr lang="ru-RU" dirty="0"/>
              <a:t>к длительному пребыванию на све­жем воздухе, к умыванию прохладной водой, к ношению облег­ченной </a:t>
            </a:r>
            <a:r>
              <a:rPr lang="ru-RU" dirty="0" smtClean="0"/>
              <a:t>одежды + обти­рания</a:t>
            </a:r>
            <a:r>
              <a:rPr lang="ru-RU" dirty="0"/>
              <a:t>, </a:t>
            </a:r>
            <a:r>
              <a:rPr lang="ru-RU" dirty="0" smtClean="0"/>
              <a:t>обливания).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800" b="1" dirty="0"/>
              <a:t>Режим для ребенка раннего возраста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с </a:t>
            </a:r>
            <a:r>
              <a:rPr lang="ru-RU" sz="1800" b="1" dirty="0"/>
              <a:t>отклонениями в развитии</a:t>
            </a:r>
            <a:endParaRPr lang="ru-RU" sz="18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796136" y="18744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низ 6"/>
          <p:cNvSpPr/>
          <p:nvPr/>
        </p:nvSpPr>
        <p:spPr>
          <a:xfrm>
            <a:off x="4107458" y="4069694"/>
            <a:ext cx="648072" cy="50405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0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260648"/>
            <a:ext cx="8712968" cy="6121103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 smtClean="0"/>
              <a:t>Занятия </a:t>
            </a:r>
            <a:r>
              <a:rPr lang="ru-RU" dirty="0"/>
              <a:t>по </a:t>
            </a:r>
            <a:r>
              <a:rPr lang="ru-RU" i="1" dirty="0"/>
              <a:t>развитию их мотори­ки, </a:t>
            </a:r>
            <a:r>
              <a:rPr lang="ru-RU" dirty="0"/>
              <a:t>особенно по развитию координации движений, функции равновесия, по коррекции </a:t>
            </a:r>
            <a:r>
              <a:rPr lang="ru-RU" dirty="0" err="1"/>
              <a:t>прямостояния</a:t>
            </a:r>
            <a:r>
              <a:rPr lang="ru-RU" dirty="0"/>
              <a:t>, ходьбы, развитие рит­ма и пространственной организации движений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У многих детей с отставанием в развитии </a:t>
            </a:r>
            <a:endParaRPr lang="ru-RU" dirty="0" smtClean="0"/>
          </a:p>
          <a:p>
            <a:r>
              <a:rPr lang="ru-RU" i="1" dirty="0" smtClean="0"/>
              <a:t>нарушен </a:t>
            </a:r>
            <a:r>
              <a:rPr lang="ru-RU" i="1" dirty="0"/>
              <a:t>ритм выполнения движений. </a:t>
            </a:r>
            <a:r>
              <a:rPr lang="ru-RU" dirty="0" smtClean="0"/>
              <a:t>Важно </a:t>
            </a:r>
            <a:r>
              <a:rPr lang="ru-RU" dirty="0"/>
              <a:t>научить </a:t>
            </a:r>
            <a:r>
              <a:rPr lang="ru-RU" dirty="0" smtClean="0"/>
              <a:t>согласовывать </a:t>
            </a:r>
            <a:r>
              <a:rPr lang="ru-RU" dirty="0"/>
              <a:t>свои движения с за­данным </a:t>
            </a:r>
            <a:r>
              <a:rPr lang="ru-RU" dirty="0" smtClean="0"/>
              <a:t>ритмом. </a:t>
            </a:r>
            <a:r>
              <a:rPr lang="ru-RU" dirty="0"/>
              <a:t>(улучшает мо­торику ребенка</a:t>
            </a:r>
            <a:r>
              <a:rPr lang="ru-RU" dirty="0" smtClean="0"/>
              <a:t>, </a:t>
            </a:r>
            <a:r>
              <a:rPr lang="ru-RU" dirty="0"/>
              <a:t>активизирует его внимание, повы­шает эмоциональный тонус ребенка).</a:t>
            </a:r>
          </a:p>
          <a:p>
            <a:r>
              <a:rPr lang="ru-RU" i="1" dirty="0" smtClean="0"/>
              <a:t>недостаточно </a:t>
            </a:r>
            <a:r>
              <a:rPr lang="ru-RU" i="1" dirty="0"/>
              <a:t>развиты </a:t>
            </a:r>
            <a:r>
              <a:rPr lang="ru-RU" i="1" dirty="0" smtClean="0"/>
              <a:t>ловкость</a:t>
            </a:r>
            <a:r>
              <a:rPr lang="ru-RU" i="1" dirty="0"/>
              <a:t>, скорость, сила и выносливость. </a:t>
            </a:r>
            <a:r>
              <a:rPr lang="ru-RU" dirty="0"/>
              <a:t>Поэтому с ними крайне важно выполнять специальные упражнения, формирующие основные двигатель­ные </a:t>
            </a:r>
            <a:r>
              <a:rPr lang="ru-RU" dirty="0" smtClean="0"/>
              <a:t>навыки и умения, способствующие </a:t>
            </a:r>
            <a:r>
              <a:rPr lang="ru-RU" dirty="0"/>
              <a:t>развитию физических качеств. </a:t>
            </a:r>
            <a:endParaRPr lang="ru-RU" dirty="0" smtClean="0"/>
          </a:p>
          <a:p>
            <a:endParaRPr lang="ru-RU" i="1" dirty="0"/>
          </a:p>
          <a:p>
            <a:pPr marL="45720" indent="0" algn="ctr">
              <a:buNone/>
            </a:pPr>
            <a:r>
              <a:rPr lang="ru-RU" dirty="0" smtClean="0"/>
              <a:t>Нормализация </a:t>
            </a:r>
            <a:r>
              <a:rPr lang="ru-RU" i="1" dirty="0"/>
              <a:t>режима его сна и питания. </a:t>
            </a:r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Должна </a:t>
            </a:r>
            <a:r>
              <a:rPr lang="ru-RU" i="1" dirty="0"/>
              <a:t>быть стро­гая организация режима сна </a:t>
            </a:r>
            <a:r>
              <a:rPr lang="ru-RU" dirty="0"/>
              <a:t>ребенка.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благо­приятные </a:t>
            </a:r>
            <a:r>
              <a:rPr lang="ru-RU" dirty="0"/>
              <a:t>условия для отхода ко сну, исключив за 2 часа до сна различные эмоционально возбуждающие воздействия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Перед </a:t>
            </a:r>
            <a:r>
              <a:rPr lang="ru-RU" dirty="0"/>
              <a:t>ночным сном с ребенком полезно погулять, поиграть в спокойные, тихие игры.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Спать </a:t>
            </a:r>
            <a:r>
              <a:rPr lang="ru-RU" dirty="0"/>
              <a:t>ребенок должен на полужесткой кровати со слегка приподнятым ее ножным кон­цом, в теплой комнате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Укладывать </a:t>
            </a:r>
            <a:r>
              <a:rPr lang="ru-RU" dirty="0"/>
              <a:t>ре­бенка спать следует в одно и то же время.</a:t>
            </a:r>
          </a:p>
          <a:p>
            <a:r>
              <a:rPr lang="ru-RU" dirty="0"/>
              <a:t>Не следует приучать ребенка спать на руках у матери. </a:t>
            </a:r>
            <a:r>
              <a:rPr lang="ru-RU" dirty="0" smtClean="0"/>
              <a:t>Взрослый</a:t>
            </a:r>
            <a:r>
              <a:rPr lang="ru-RU" dirty="0"/>
              <a:t>, ко­торый укладывает малыша спать, должен быть как можно бо­лее спокоен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4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80627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 </a:t>
            </a:r>
            <a:r>
              <a:rPr lang="ru-RU" dirty="0"/>
              <a:t>трудом формиру­ются </a:t>
            </a:r>
            <a:r>
              <a:rPr lang="ru-RU" b="1" dirty="0"/>
              <a:t>тонкие ручные навыки</a:t>
            </a:r>
            <a:r>
              <a:rPr lang="ru-RU" dirty="0"/>
              <a:t>, которые необходимы при само­обслуживании, </a:t>
            </a:r>
          </a:p>
          <a:p>
            <a:r>
              <a:rPr lang="ru-RU" dirty="0" smtClean="0"/>
              <a:t>для </a:t>
            </a:r>
            <a:r>
              <a:rPr lang="ru-RU" dirty="0"/>
              <a:t>их развития требуются специальные </a:t>
            </a:r>
            <a:r>
              <a:rPr lang="ru-RU" dirty="0" smtClean="0"/>
              <a:t>за­нятия. </a:t>
            </a:r>
          </a:p>
          <a:p>
            <a:pPr>
              <a:buFontTx/>
              <a:buChar char="-"/>
            </a:pPr>
            <a:r>
              <a:rPr lang="ru-RU" dirty="0" smtClean="0"/>
              <a:t>обучить </a:t>
            </a:r>
            <a:r>
              <a:rPr lang="ru-RU" dirty="0"/>
              <a:t>умению произвольно брать и опус­кать предметы,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перекладывать </a:t>
            </a:r>
            <a:r>
              <a:rPr lang="ru-RU" dirty="0"/>
              <a:t>их из руки в руку, </a:t>
            </a:r>
          </a:p>
          <a:p>
            <a:pPr>
              <a:buFontTx/>
              <a:buChar char="-"/>
            </a:pPr>
            <a:r>
              <a:rPr lang="ru-RU" dirty="0" smtClean="0"/>
              <a:t>соразмерять </a:t>
            </a:r>
            <a:r>
              <a:rPr lang="ru-RU" dirty="0"/>
              <a:t>двигательные усилия в соответствии с размером, весом и формой предметов.</a:t>
            </a:r>
            <a:r>
              <a:rPr lang="ru-RU" b="1" dirty="0"/>
              <a:t> </a:t>
            </a:r>
            <a:endParaRPr lang="ru-RU" dirty="0"/>
          </a:p>
          <a:p>
            <a:endParaRPr lang="ru-RU" dirty="0"/>
          </a:p>
          <a:p>
            <a:r>
              <a:rPr lang="ru-RU" dirty="0" smtClean="0"/>
              <a:t>Предоставлять ребенку </a:t>
            </a:r>
            <a:r>
              <a:rPr lang="ru-RU" dirty="0"/>
              <a:t>как можно больше самостоятельности. </a:t>
            </a:r>
          </a:p>
          <a:p>
            <a:r>
              <a:rPr lang="ru-RU" dirty="0"/>
              <a:t>Все эти навыки следует тренировать в игровой деятельности. А </a:t>
            </a:r>
            <a:r>
              <a:rPr lang="ru-RU" dirty="0" smtClean="0"/>
              <a:t>после, переносить </a:t>
            </a:r>
            <a:r>
              <a:rPr lang="ru-RU" dirty="0"/>
              <a:t>в жизнь самого </a:t>
            </a:r>
            <a:r>
              <a:rPr lang="ru-RU" dirty="0" smtClean="0"/>
              <a:t>ребенка.</a:t>
            </a:r>
            <a:endParaRPr lang="ru-RU" dirty="0"/>
          </a:p>
          <a:p>
            <a:r>
              <a:rPr lang="ru-RU" dirty="0" smtClean="0"/>
              <a:t>Внача­ле </a:t>
            </a:r>
            <a:r>
              <a:rPr lang="ru-RU" dirty="0"/>
              <a:t>взрослый выполняет некоторые действия вместе с ребенком, комментирует их. </a:t>
            </a:r>
            <a:r>
              <a:rPr lang="ru-RU" dirty="0" smtClean="0"/>
              <a:t>(свою </a:t>
            </a:r>
            <a:r>
              <a:rPr lang="ru-RU" i="1" dirty="0"/>
              <a:t>помощь взрослый должен стро­го дозировать </a:t>
            </a:r>
            <a:r>
              <a:rPr lang="ru-RU" dirty="0"/>
              <a:t>с учетом возможности </a:t>
            </a:r>
            <a:r>
              <a:rPr lang="ru-RU" dirty="0" smtClean="0"/>
              <a:t>ребенка).</a:t>
            </a:r>
          </a:p>
          <a:p>
            <a:endParaRPr lang="ru-RU" dirty="0"/>
          </a:p>
          <a:p>
            <a:r>
              <a:rPr lang="ru-RU" dirty="0"/>
              <a:t>Ребенка следует как можно раньше приучить к порядку.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b="1" dirty="0"/>
              <a:t>Развитие у ребенка навыков самообслуживания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6302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03201" y="646569"/>
            <a:ext cx="2088232" cy="102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Дети с недостатками развития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593704" y="868019"/>
            <a:ext cx="4032448" cy="4615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высокая значимость семьи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6481" y="2322138"/>
            <a:ext cx="3960440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 родителей: </a:t>
            </a:r>
            <a:r>
              <a:rPr lang="ru-RU" dirty="0"/>
              <a:t>«Почему именно мой ребенок такой?» </a:t>
            </a:r>
            <a:r>
              <a:rPr lang="ru-RU" dirty="0" smtClean="0"/>
              <a:t>Неадекватное </a:t>
            </a:r>
            <a:r>
              <a:rPr lang="ru-RU" dirty="0"/>
              <a:t>отношение родителей к ребенку.</a:t>
            </a:r>
          </a:p>
        </p:txBody>
      </p:sp>
      <p:cxnSp>
        <p:nvCxnSpPr>
          <p:cNvPr id="11" name="Прямая со стрелкой 10"/>
          <p:cNvCxnSpPr>
            <a:stCxn id="5" idx="2"/>
          </p:cNvCxnSpPr>
          <p:nvPr/>
        </p:nvCxnSpPr>
        <p:spPr>
          <a:xfrm>
            <a:off x="1747317" y="1672683"/>
            <a:ext cx="0" cy="649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140131" y="2322138"/>
            <a:ext cx="3738959" cy="11788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задача специалиста - помочь родителям правильно воспринимать своего ребенка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4708084" y="279019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трелка вправо 16"/>
          <p:cNvSpPr/>
          <p:nvPr/>
        </p:nvSpPr>
        <p:spPr>
          <a:xfrm>
            <a:off x="2791433" y="983401"/>
            <a:ext cx="1802271" cy="230764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719077" y="4149080"/>
            <a:ext cx="3573622" cy="2498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Родители</a:t>
            </a:r>
            <a:r>
              <a:rPr lang="ru-RU" i="1" dirty="0"/>
              <a:t> </a:t>
            </a:r>
            <a:r>
              <a:rPr lang="ru-RU" dirty="0"/>
              <a:t>способны индивидуализировать, дополнить, </a:t>
            </a:r>
            <a:r>
              <a:rPr lang="ru-RU" dirty="0" smtClean="0"/>
              <a:t>развить </a:t>
            </a:r>
            <a:r>
              <a:rPr lang="ru-RU" dirty="0"/>
              <a:t>предлагаемые специалистом методы обучения, проявить </a:t>
            </a:r>
            <a:r>
              <a:rPr lang="ru-RU" dirty="0" smtClean="0"/>
              <a:t>изобретательность </a:t>
            </a:r>
            <a:r>
              <a:rPr lang="ru-RU" dirty="0"/>
              <a:t>в деле воспитания своего ребенка</a:t>
            </a:r>
          </a:p>
        </p:txBody>
      </p:sp>
      <p:cxnSp>
        <p:nvCxnSpPr>
          <p:cNvPr id="20" name="Прямая со стрелкой 19"/>
          <p:cNvCxnSpPr>
            <a:endCxn id="18" idx="0"/>
          </p:cNvCxnSpPr>
          <p:nvPr/>
        </p:nvCxnSpPr>
        <p:spPr>
          <a:xfrm flipH="1">
            <a:off x="5505888" y="3258242"/>
            <a:ext cx="1500995" cy="8908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67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0627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требует </a:t>
            </a:r>
            <a:r>
              <a:rPr lang="ru-RU" dirty="0"/>
              <a:t>очень большого терпения и настойчивости. </a:t>
            </a:r>
          </a:p>
          <a:p>
            <a:r>
              <a:rPr lang="ru-RU" dirty="0" smtClean="0"/>
              <a:t>родителям </a:t>
            </a:r>
            <a:r>
              <a:rPr lang="ru-RU" dirty="0"/>
              <a:t>полезно знать </a:t>
            </a:r>
            <a:r>
              <a:rPr lang="ru-RU" i="1" dirty="0"/>
              <a:t>осо­бенности развития навыков </a:t>
            </a:r>
            <a:r>
              <a:rPr lang="ru-RU" dirty="0"/>
              <a:t>опрятности у здорового </a:t>
            </a:r>
            <a:r>
              <a:rPr lang="ru-RU" dirty="0" smtClean="0"/>
              <a:t>ребенка: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/>
              <a:t>до года у ребенка не устанавливается связь между предметом и его </a:t>
            </a:r>
            <a:r>
              <a:rPr lang="ru-RU" dirty="0" smtClean="0"/>
              <a:t>назначением - </a:t>
            </a:r>
            <a:r>
              <a:rPr lang="ru-RU" dirty="0"/>
              <a:t>не следует стремиться прививать в этом возрасте </a:t>
            </a:r>
            <a:r>
              <a:rPr lang="ru-RU" dirty="0" smtClean="0"/>
              <a:t>привычку </a:t>
            </a:r>
            <a:r>
              <a:rPr lang="ru-RU" dirty="0"/>
              <a:t>пользоваться горшком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 </a:t>
            </a:r>
            <a:r>
              <a:rPr lang="ru-RU" dirty="0"/>
              <a:t>2 года большинство детей имеют частично сформированные навыки опрятности.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постепенно </a:t>
            </a:r>
            <a:r>
              <a:rPr lang="ru-RU" dirty="0"/>
              <a:t>к 3—3,5 годам навык опрятности стано­вится более прочным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 smtClean="0"/>
          </a:p>
          <a:p>
            <a:r>
              <a:rPr lang="ru-RU" dirty="0" smtClean="0"/>
              <a:t>- </a:t>
            </a:r>
            <a:r>
              <a:rPr lang="ru-RU" i="1" dirty="0"/>
              <a:t>процесс </a:t>
            </a:r>
            <a:r>
              <a:rPr lang="ru-RU" i="1" dirty="0" smtClean="0"/>
              <a:t>длительный </a:t>
            </a:r>
            <a:r>
              <a:rPr lang="ru-RU" dirty="0" smtClean="0"/>
              <a:t>и </a:t>
            </a:r>
            <a:r>
              <a:rPr lang="ru-RU" i="1" dirty="0" smtClean="0"/>
              <a:t>легко </a:t>
            </a:r>
            <a:r>
              <a:rPr lang="ru-RU" i="1" dirty="0"/>
              <a:t>может быть разрушен при изменении привычной обстановки, </a:t>
            </a:r>
            <a:r>
              <a:rPr lang="ru-RU" dirty="0"/>
              <a:t>под вли­янием эмоциональных переживаний, болезни и т. д.</a:t>
            </a:r>
          </a:p>
          <a:p>
            <a:endParaRPr lang="ru-RU" dirty="0" smtClean="0"/>
          </a:p>
          <a:p>
            <a:r>
              <a:rPr lang="ru-RU" i="1" dirty="0" smtClean="0"/>
              <a:t>На </a:t>
            </a:r>
            <a:r>
              <a:rPr lang="ru-RU" i="1" dirty="0"/>
              <a:t>первой стадии </a:t>
            </a:r>
            <a:r>
              <a:rPr lang="ru-RU" dirty="0"/>
              <a:t>развития навыка, взрослые должны быть максимально вни­мательны к </a:t>
            </a:r>
            <a:r>
              <a:rPr lang="ru-RU" dirty="0" smtClean="0"/>
              <a:t>сигналам </a:t>
            </a:r>
            <a:r>
              <a:rPr lang="ru-RU" dirty="0"/>
              <a:t>— жестам, мимике, речи, выраже­нию взгляда, голоса. </a:t>
            </a:r>
            <a:r>
              <a:rPr lang="ru-RU" i="1" dirty="0"/>
              <a:t>На следующем этапе, </a:t>
            </a:r>
            <a:r>
              <a:rPr lang="ru-RU" dirty="0"/>
              <a:t>создать условия для полной его независимости в этих действиях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/>
              <a:t>Если навык опрят­ности не формируется к 4 годам или же если навык сформиро­вался, а потом был </a:t>
            </a:r>
            <a:r>
              <a:rPr lang="ru-RU" dirty="0" smtClean="0"/>
              <a:t>утрачен, необходимо </a:t>
            </a:r>
            <a:r>
              <a:rPr lang="ru-RU" dirty="0"/>
              <a:t>обратиться к врачу.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800" b="1" dirty="0"/>
              <a:t>Обучение малыша навыкам опрятности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4100" name="Picture 4" descr="http://im2-tub-ru.yandex.net/i?id=0f1a7c515e6cfb6e5fc48f090d0af8ea-79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69717"/>
            <a:ext cx="17716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21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u="sng" dirty="0"/>
              <a:t>Сенсорное воспитание </a:t>
            </a:r>
            <a:endParaRPr lang="ru-RU" u="sng" dirty="0" smtClean="0"/>
          </a:p>
          <a:p>
            <a:pPr>
              <a:buFontTx/>
              <a:buChar char="-"/>
            </a:pPr>
            <a:r>
              <a:rPr lang="ru-RU" i="1" dirty="0" smtClean="0"/>
              <a:t>основа </a:t>
            </a:r>
            <a:r>
              <a:rPr lang="ru-RU" i="1" dirty="0"/>
              <a:t>развития познавательной деятельности, 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/>
              <a:t>создает </a:t>
            </a:r>
            <a:r>
              <a:rPr lang="ru-RU" dirty="0" smtClean="0"/>
              <a:t>предпосылки </a:t>
            </a:r>
            <a:r>
              <a:rPr lang="ru-RU" dirty="0"/>
              <a:t>для формирова­ния высших психических функций, имеющих первостепен­ное значение для возможности дальнейшего обучения.</a:t>
            </a:r>
          </a:p>
          <a:p>
            <a:r>
              <a:rPr lang="ru-RU" dirty="0" smtClean="0"/>
              <a:t>Цель </a:t>
            </a:r>
            <a:r>
              <a:rPr lang="ru-RU" dirty="0"/>
              <a:t>сенсорного воспитания </a:t>
            </a:r>
            <a:r>
              <a:rPr lang="ru-RU" dirty="0" smtClean="0"/>
              <a:t>- </a:t>
            </a:r>
            <a:r>
              <a:rPr lang="ru-RU" i="1" dirty="0"/>
              <a:t>развитие зритель­ного, слухового, тактильного и кинестетического </a:t>
            </a:r>
            <a:r>
              <a:rPr lang="ru-RU" i="1" dirty="0" smtClean="0"/>
              <a:t>восприятия.</a:t>
            </a:r>
            <a:endParaRPr lang="ru-RU" dirty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Развитие сенсорных функций и различных видов памяти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607032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80920" cy="579350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коррекционные </a:t>
            </a:r>
            <a:r>
              <a:rPr lang="ru-RU" dirty="0"/>
              <a:t>уп­ражнения.</a:t>
            </a:r>
          </a:p>
          <a:p>
            <a:r>
              <a:rPr lang="ru-RU" dirty="0" smtClean="0"/>
              <a:t>Уже на первом году жизни малыша </a:t>
            </a:r>
            <a:r>
              <a:rPr lang="ru-RU" dirty="0"/>
              <a:t>родителям следует вся­чески содействовать накоплению ребенком сенсомоторного опы­та. </a:t>
            </a:r>
            <a:endParaRPr lang="ru-RU" dirty="0" smtClean="0"/>
          </a:p>
          <a:p>
            <a:r>
              <a:rPr lang="ru-RU" dirty="0" smtClean="0"/>
              <a:t>Все сенсорные </a:t>
            </a:r>
            <a:r>
              <a:rPr lang="ru-RU" dirty="0"/>
              <a:t>функции </a:t>
            </a:r>
            <a:r>
              <a:rPr lang="ru-RU" dirty="0" smtClean="0"/>
              <a:t>следует </a:t>
            </a:r>
            <a:r>
              <a:rPr lang="ru-RU" dirty="0"/>
              <a:t>развивать </a:t>
            </a:r>
            <a:r>
              <a:rPr lang="ru-RU" dirty="0" smtClean="0"/>
              <a:t>с </a:t>
            </a:r>
            <a:r>
              <a:rPr lang="ru-RU" dirty="0"/>
              <a:t>формированием двигательных навыков, </a:t>
            </a:r>
            <a:r>
              <a:rPr lang="ru-RU" dirty="0" smtClean="0"/>
              <a:t>чтобы </a:t>
            </a:r>
            <a:r>
              <a:rPr lang="ru-RU" dirty="0"/>
              <a:t>развивалась целостная интегративная </a:t>
            </a:r>
            <a:r>
              <a:rPr lang="ru-RU" dirty="0" smtClean="0"/>
              <a:t>деятель­ность.</a:t>
            </a:r>
          </a:p>
          <a:p>
            <a:r>
              <a:rPr lang="ru-RU" dirty="0" smtClean="0"/>
              <a:t>необхо­димо </a:t>
            </a:r>
            <a:r>
              <a:rPr lang="ru-RU" dirty="0"/>
              <a:t>как можно раньше стимулировать накопление чувствен­ного опыта, сочетая этот процесс с моторной активностью.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обучить </a:t>
            </a:r>
            <a:r>
              <a:rPr lang="ru-RU" i="1" dirty="0"/>
              <a:t>комплексному обсле­дованию окружающих предметов </a:t>
            </a:r>
            <a:r>
              <a:rPr lang="ru-RU" dirty="0"/>
              <a:t>с привлечением зрения, слу­ха, движений рук. </a:t>
            </a:r>
          </a:p>
        </p:txBody>
      </p:sp>
    </p:spTree>
    <p:extLst>
      <p:ext uri="{BB962C8B-B14F-4D97-AF65-F5344CB8AC3E}">
        <p14:creationId xmlns:p14="http://schemas.microsoft.com/office/powerpoint/2010/main" val="33729493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424936" cy="619268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Этапность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smtClean="0"/>
              <a:t>последовательность очень важны в коррекционной работе </a:t>
            </a:r>
            <a:r>
              <a:rPr lang="ru-RU" dirty="0"/>
              <a:t>по сенсорному воспитанию </a:t>
            </a:r>
            <a:r>
              <a:rPr lang="ru-RU" dirty="0" smtClean="0"/>
              <a:t>малыша.</a:t>
            </a:r>
          </a:p>
          <a:p>
            <a:pPr>
              <a:buFontTx/>
              <a:buChar char="-"/>
            </a:pPr>
            <a:r>
              <a:rPr lang="ru-RU" dirty="0" smtClean="0"/>
              <a:t>начало </a:t>
            </a:r>
            <a:r>
              <a:rPr lang="ru-RU" dirty="0"/>
              <a:t>лечебно-воспитательных и коррекционных мероп­риятий с первых месяцев жизни ребенка.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Но чаще с 2—3 </a:t>
            </a:r>
            <a:r>
              <a:rPr lang="ru-RU" dirty="0"/>
              <a:t>лет </a:t>
            </a:r>
            <a:r>
              <a:rPr lang="ru-RU" dirty="0" smtClean="0"/>
              <a:t>приходится начинать </a:t>
            </a:r>
            <a:r>
              <a:rPr lang="ru-RU" dirty="0"/>
              <a:t>коррекционную работу по сенсорному вос­питанию с самых начальных </a:t>
            </a:r>
            <a:r>
              <a:rPr lang="ru-RU" dirty="0" smtClean="0"/>
              <a:t>этапов. </a:t>
            </a:r>
          </a:p>
          <a:p>
            <a:pPr>
              <a:buFontTx/>
              <a:buChar char="-"/>
            </a:pPr>
            <a:endParaRPr lang="ru-RU" dirty="0"/>
          </a:p>
          <a:p>
            <a:r>
              <a:rPr lang="ru-RU" u="sng" dirty="0" smtClean="0"/>
              <a:t>на </a:t>
            </a:r>
            <a:r>
              <a:rPr lang="ru-RU" i="1" u="sng" dirty="0" smtClean="0"/>
              <a:t>началь­ном </a:t>
            </a:r>
            <a:r>
              <a:rPr lang="ru-RU" i="1" u="sng" dirty="0"/>
              <a:t>этапе </a:t>
            </a:r>
            <a:r>
              <a:rPr lang="ru-RU" i="1" dirty="0"/>
              <a:t>развития сенсорных функций, </a:t>
            </a:r>
            <a:r>
              <a:rPr lang="ru-RU" dirty="0" smtClean="0"/>
              <a:t>обучают </a:t>
            </a:r>
            <a:r>
              <a:rPr lang="ru-RU" dirty="0"/>
              <a:t>возможности произвольной фиксации взгляда </a:t>
            </a:r>
            <a:r>
              <a:rPr lang="ru-RU" dirty="0" smtClean="0"/>
              <a:t>на предметах, побуждают </a:t>
            </a:r>
            <a:r>
              <a:rPr lang="ru-RU" dirty="0"/>
              <a:t>к более длительному сосредото­чению на предмете и лице говорящего. </a:t>
            </a:r>
            <a:r>
              <a:rPr lang="ru-RU" dirty="0" smtClean="0"/>
              <a:t>Учат </a:t>
            </a:r>
            <a:r>
              <a:rPr lang="ru-RU" dirty="0"/>
              <a:t>осматривать предмет, выделяя в нем существенные признаки. Затем предлагают задания по словесной инструкции, </a:t>
            </a:r>
            <a:r>
              <a:rPr lang="ru-RU" dirty="0" smtClean="0"/>
              <a:t>(например</a:t>
            </a:r>
            <a:r>
              <a:rPr lang="ru-RU" dirty="0"/>
              <a:t>, найти глазами окно, дверь, ту или иную </a:t>
            </a:r>
            <a:r>
              <a:rPr lang="ru-RU" dirty="0" smtClean="0"/>
              <a:t>игрушку).</a:t>
            </a:r>
          </a:p>
          <a:p>
            <a:endParaRPr lang="ru-RU" dirty="0"/>
          </a:p>
          <a:p>
            <a:r>
              <a:rPr lang="ru-RU" i="1" u="sng" dirty="0"/>
              <a:t>На следующем этапе </a:t>
            </a:r>
            <a:r>
              <a:rPr lang="ru-RU" dirty="0"/>
              <a:t>ребенка учат различению </a:t>
            </a:r>
            <a:r>
              <a:rPr lang="ru-RU" dirty="0" smtClean="0"/>
              <a:t>цветов. Научить </a:t>
            </a:r>
            <a:r>
              <a:rPr lang="ru-RU" dirty="0"/>
              <a:t>подбирать предметы, одинаковые по цвету, распределять их по этому признаку. Учат </a:t>
            </a:r>
            <a:r>
              <a:rPr lang="ru-RU" i="1" dirty="0"/>
              <a:t>группировать предметы по цвету, форме и величине. </a:t>
            </a:r>
            <a:r>
              <a:rPr lang="ru-RU" dirty="0" smtClean="0"/>
              <a:t>Полезны </a:t>
            </a:r>
            <a:r>
              <a:rPr lang="ru-RU" i="1" dirty="0"/>
              <a:t>игры с разборными игрушками, </a:t>
            </a:r>
            <a:r>
              <a:rPr lang="ru-RU" dirty="0"/>
              <a:t>в них фор­мируется представление о величине предмета, развива­ется </a:t>
            </a:r>
            <a:r>
              <a:rPr lang="ru-RU" dirty="0" err="1"/>
              <a:t>манипулятивная</a:t>
            </a:r>
            <a:r>
              <a:rPr lang="ru-RU" dirty="0"/>
              <a:t> деятельность рук, воспитывается пос­ледовательность действий, развиваются пространственные ориентировки. </a:t>
            </a:r>
            <a:endParaRPr lang="ru-RU" dirty="0" smtClean="0"/>
          </a:p>
          <a:p>
            <a:endParaRPr lang="ru-RU" dirty="0" smtClean="0"/>
          </a:p>
          <a:p>
            <a:r>
              <a:rPr lang="ru-RU" u="sng" dirty="0" smtClean="0"/>
              <a:t>На </a:t>
            </a:r>
            <a:r>
              <a:rPr lang="ru-RU" u="sng" dirty="0"/>
              <a:t>следующих этапах </a:t>
            </a:r>
            <a:r>
              <a:rPr lang="ru-RU" dirty="0"/>
              <a:t>развивается представление о форме, величине и объеме предметов, формируются целенаправленная деятельность и пространственные </a:t>
            </a:r>
            <a:r>
              <a:rPr lang="ru-RU" dirty="0" smtClean="0"/>
              <a:t>представления (ребенку </a:t>
            </a:r>
            <a:r>
              <a:rPr lang="ru-RU" dirty="0"/>
              <a:t>предлагаются кубики и раз­резные картинки сначала из двух, а затем из четырех частей. Игры со строительным </a:t>
            </a:r>
            <a:r>
              <a:rPr lang="ru-RU" dirty="0" smtClean="0"/>
              <a:t>материа­лом)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u="sng" dirty="0"/>
              <a:t>На всех занятиях </a:t>
            </a:r>
            <a:r>
              <a:rPr lang="ru-RU" dirty="0" smtClean="0"/>
              <a:t>спе­циальное </a:t>
            </a:r>
            <a:r>
              <a:rPr lang="ru-RU" dirty="0"/>
              <a:t>внимание </a:t>
            </a:r>
            <a:r>
              <a:rPr lang="ru-RU" dirty="0" smtClean="0"/>
              <a:t>уделяется </a:t>
            </a:r>
            <a:r>
              <a:rPr lang="ru-RU" i="1" dirty="0" smtClean="0"/>
              <a:t>развитию памяти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Работа по развитию памяти способствует </a:t>
            </a:r>
            <a:r>
              <a:rPr lang="ru-RU" i="1" dirty="0"/>
              <a:t>формированию и закреплению образов предметов и явлений </a:t>
            </a:r>
            <a:r>
              <a:rPr lang="ru-RU" dirty="0"/>
              <a:t>окружающей дей­ствительности</a:t>
            </a:r>
            <a:r>
              <a:rPr lang="ru-RU" dirty="0" smtClean="0"/>
              <a:t>.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  В </a:t>
            </a:r>
            <a:r>
              <a:rPr lang="ru-RU" dirty="0"/>
              <a:t>процессе наблюдения за ребенком не­обходимо определить преобладающий вид </a:t>
            </a:r>
            <a:r>
              <a:rPr lang="ru-RU" dirty="0" smtClean="0"/>
              <a:t>памяти, так </a:t>
            </a:r>
            <a:r>
              <a:rPr lang="ru-RU" dirty="0"/>
              <a:t>как для более эффективной </a:t>
            </a:r>
            <a:r>
              <a:rPr lang="ru-RU" dirty="0" smtClean="0"/>
              <a:t>работы </a:t>
            </a:r>
            <a:r>
              <a:rPr lang="ru-RU" dirty="0"/>
              <a:t>педагог может опереться на ведущий вид памяти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099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87828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Умственное воспитание ребенка следует осуществлять в про­цессе различных видов его продуктивной деятельности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- </a:t>
            </a:r>
            <a:r>
              <a:rPr lang="ru-RU" i="1" dirty="0" smtClean="0"/>
              <a:t>планомерное </a:t>
            </a:r>
            <a:r>
              <a:rPr lang="ru-RU" i="1" dirty="0"/>
              <a:t>ознакомление его с окружаю­щим </a:t>
            </a:r>
            <a:r>
              <a:rPr lang="ru-RU" dirty="0"/>
              <a:t>путем специального формирования у него целостного вос­приятия и представления о явлениях окружающей действитель­ности. </a:t>
            </a:r>
            <a:endParaRPr lang="ru-RU" dirty="0" smtClean="0"/>
          </a:p>
          <a:p>
            <a:r>
              <a:rPr lang="ru-RU" dirty="0" smtClean="0"/>
              <a:t>- формируется </a:t>
            </a:r>
            <a:r>
              <a:rPr lang="ru-RU" dirty="0"/>
              <a:t>целос­тное представление об окружающем мире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marL="45720" indent="0">
              <a:buNone/>
            </a:pPr>
            <a:r>
              <a:rPr lang="ru-RU" dirty="0"/>
              <a:t>Важными формами мышления дошкольника является </a:t>
            </a:r>
            <a:r>
              <a:rPr lang="ru-RU" i="1" dirty="0"/>
              <a:t>на­глядно-действенное и наглядно-образное </a:t>
            </a:r>
            <a:r>
              <a:rPr lang="ru-RU" i="1" dirty="0" smtClean="0"/>
              <a:t>мышление.</a:t>
            </a:r>
            <a:r>
              <a:rPr lang="ru-RU" dirty="0" smtClean="0"/>
              <a:t> </a:t>
            </a:r>
          </a:p>
          <a:p>
            <a:r>
              <a:rPr lang="ru-RU" dirty="0" smtClean="0"/>
              <a:t>- для </a:t>
            </a:r>
            <a:r>
              <a:rPr lang="ru-RU" dirty="0"/>
              <a:t>развития мышления ребенка важное значение имеет его практическая деятельность, в про­цессе которой и развиваются наглядно-действенные формы мышления.</a:t>
            </a:r>
          </a:p>
          <a:p>
            <a:r>
              <a:rPr lang="ru-RU" dirty="0" smtClean="0"/>
              <a:t>Особенность - </a:t>
            </a:r>
            <a:r>
              <a:rPr lang="ru-RU" i="1" dirty="0" smtClean="0"/>
              <a:t>неразрыв­ная </a:t>
            </a:r>
            <a:r>
              <a:rPr lang="ru-RU" i="1" dirty="0"/>
              <a:t>связь </a:t>
            </a:r>
            <a:r>
              <a:rPr lang="ru-RU" i="1" dirty="0" smtClean="0"/>
              <a:t>мышления с </a:t>
            </a:r>
            <a:r>
              <a:rPr lang="ru-RU" i="1" dirty="0"/>
              <a:t>практической деятельностью </a:t>
            </a:r>
            <a:r>
              <a:rPr lang="ru-RU" dirty="0"/>
              <a:t>ребенка. </a:t>
            </a:r>
          </a:p>
          <a:p>
            <a:endParaRPr lang="ru-RU" dirty="0"/>
          </a:p>
          <a:p>
            <a:r>
              <a:rPr lang="ru-RU" dirty="0"/>
              <a:t>Формирование понятий очень важно для успешной подготов­ки ребенка к обучению в школе. Педагог и родители должны на­учить ребенка выделять существенные признаки предметов; уметь делать простые обобщения.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Развитие познавательной деятельности,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речи </a:t>
            </a:r>
            <a:r>
              <a:rPr lang="ru-RU" sz="1800" b="1" dirty="0"/>
              <a:t>и навыков общения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0585797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352928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i="1" dirty="0" smtClean="0"/>
              <a:t>Развитие </a:t>
            </a:r>
            <a:r>
              <a:rPr lang="ru-RU" i="1" dirty="0"/>
              <a:t>речи и навыков </a:t>
            </a:r>
            <a:r>
              <a:rPr lang="ru-RU" i="1" dirty="0" smtClean="0"/>
              <a:t>общения</a:t>
            </a:r>
          </a:p>
          <a:p>
            <a:pPr marL="45720" indent="0">
              <a:buNone/>
            </a:pPr>
            <a:r>
              <a:rPr lang="ru-RU" i="1" dirty="0" smtClean="0"/>
              <a:t> </a:t>
            </a:r>
            <a:r>
              <a:rPr lang="ru-RU" dirty="0" smtClean="0"/>
              <a:t>- </a:t>
            </a:r>
            <a:r>
              <a:rPr lang="ru-RU" i="1" dirty="0" smtClean="0"/>
              <a:t>подражание</a:t>
            </a:r>
            <a:r>
              <a:rPr lang="ru-RU" i="1" dirty="0"/>
              <a:t>. </a:t>
            </a:r>
            <a:endParaRPr lang="ru-RU" i="1" dirty="0" smtClean="0"/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научить </a:t>
            </a:r>
            <a:r>
              <a:rPr lang="ru-RU" dirty="0"/>
              <a:t>подражать взрослому при выполнении им различных движений. </a:t>
            </a:r>
            <a:r>
              <a:rPr lang="ru-RU" dirty="0" smtClean="0"/>
              <a:t>(«</a:t>
            </a:r>
            <a:r>
              <a:rPr lang="ru-RU" dirty="0"/>
              <a:t>Делай, как я</a:t>
            </a:r>
            <a:r>
              <a:rPr lang="ru-RU" dirty="0" smtClean="0"/>
              <a:t>»). </a:t>
            </a:r>
          </a:p>
          <a:p>
            <a:pPr>
              <a:buFontTx/>
              <a:buChar char="-"/>
            </a:pPr>
            <a:r>
              <a:rPr lang="ru-RU" dirty="0" smtClean="0"/>
              <a:t>затем, выполнять действия </a:t>
            </a:r>
            <a:r>
              <a:rPr lang="ru-RU" dirty="0"/>
              <a:t>по словесной инструкции, </a:t>
            </a:r>
            <a:r>
              <a:rPr lang="ru-RU" dirty="0" smtClean="0"/>
              <a:t>(развитие понимания </a:t>
            </a:r>
            <a:r>
              <a:rPr lang="ru-RU" dirty="0"/>
              <a:t>обращенной речи и </a:t>
            </a:r>
            <a:r>
              <a:rPr lang="ru-RU" dirty="0" smtClean="0"/>
              <a:t>функции подражания). </a:t>
            </a:r>
          </a:p>
          <a:p>
            <a:pPr>
              <a:buFontTx/>
              <a:buChar char="-"/>
            </a:pPr>
            <a:r>
              <a:rPr lang="ru-RU" dirty="0" smtClean="0"/>
              <a:t>В про­цессе совместной игровой деятельности ребенок учится повторять слова и действия взрослого. Так его учат под­ражать действиям губ, произнося цепочки слов.</a:t>
            </a:r>
          </a:p>
          <a:p>
            <a:pPr>
              <a:buFontTx/>
              <a:buChar char="-"/>
            </a:pPr>
            <a:endParaRPr lang="ru-RU" dirty="0" smtClean="0"/>
          </a:p>
          <a:p>
            <a:r>
              <a:rPr lang="ru-RU" i="1" dirty="0" smtClean="0"/>
              <a:t>Речь </a:t>
            </a:r>
            <a:r>
              <a:rPr lang="ru-RU" i="1" dirty="0"/>
              <a:t>возникает </a:t>
            </a:r>
            <a:r>
              <a:rPr lang="ru-RU" dirty="0"/>
              <a:t>при наличии определенных предпосылок и прежде всего </a:t>
            </a:r>
            <a:r>
              <a:rPr lang="ru-RU" i="1" dirty="0"/>
              <a:t>нормального созревания и функционирования цен­тральной нервной системы. </a:t>
            </a:r>
            <a:r>
              <a:rPr lang="ru-RU" dirty="0"/>
              <a:t>Однако речь является важнейшей социальной функцией. </a:t>
            </a:r>
            <a:endParaRPr lang="ru-RU" dirty="0" smtClean="0"/>
          </a:p>
          <a:p>
            <a:r>
              <a:rPr lang="ru-RU" dirty="0" smtClean="0"/>
              <a:t>Речь </a:t>
            </a:r>
            <a:r>
              <a:rPr lang="ru-RU" dirty="0"/>
              <a:t>возникает только при общении взрослого с ребенком. (эмоционально радостное общение)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5355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700808"/>
            <a:ext cx="8568952" cy="4752527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ru-RU" dirty="0" smtClean="0"/>
              <a:t>Игра - ведущая форма </a:t>
            </a:r>
            <a:r>
              <a:rPr lang="ru-RU" dirty="0"/>
              <a:t>деятельности ребенка ран­него и дошкольного </a:t>
            </a:r>
            <a:r>
              <a:rPr lang="ru-RU" dirty="0" smtClean="0"/>
              <a:t>возраста. </a:t>
            </a:r>
          </a:p>
          <a:p>
            <a:pPr algn="just">
              <a:buFontTx/>
              <a:buChar char="-"/>
            </a:pPr>
            <a:r>
              <a:rPr lang="ru-RU" i="1" dirty="0" smtClean="0"/>
              <a:t>стимуляция </a:t>
            </a:r>
            <a:r>
              <a:rPr lang="ru-RU" i="1" dirty="0"/>
              <a:t>игровой деятель­ности. </a:t>
            </a:r>
            <a:endParaRPr lang="ru-RU" i="1" dirty="0" smtClean="0"/>
          </a:p>
          <a:p>
            <a:pPr marL="45720" indent="0" algn="just">
              <a:buNone/>
            </a:pPr>
            <a:r>
              <a:rPr lang="ru-RU" dirty="0" smtClean="0"/>
              <a:t>Игра развивается </a:t>
            </a:r>
            <a:r>
              <a:rPr lang="ru-RU" i="1" dirty="0" smtClean="0"/>
              <a:t>поэтапно:.</a:t>
            </a:r>
            <a:endParaRPr lang="ru-RU" dirty="0"/>
          </a:p>
          <a:p>
            <a:pPr marL="45720" indent="0" algn="just">
              <a:buNone/>
            </a:pPr>
            <a:r>
              <a:rPr lang="ru-RU" i="1" dirty="0" smtClean="0"/>
              <a:t>1). </a:t>
            </a:r>
            <a:r>
              <a:rPr lang="ru-RU" dirty="0" smtClean="0"/>
              <a:t>игровые </a:t>
            </a:r>
            <a:r>
              <a:rPr lang="ru-RU" dirty="0"/>
              <a:t>действия носят в основном </a:t>
            </a:r>
            <a:r>
              <a:rPr lang="ru-RU" i="1" dirty="0"/>
              <a:t>подра­жательный </a:t>
            </a:r>
            <a:r>
              <a:rPr lang="ru-RU" dirty="0"/>
              <a:t>характер.</a:t>
            </a:r>
          </a:p>
          <a:p>
            <a:pPr marL="45720" indent="0" algn="just">
              <a:buNone/>
            </a:pPr>
            <a:r>
              <a:rPr lang="ru-RU" i="1" dirty="0" smtClean="0"/>
              <a:t>2). </a:t>
            </a:r>
            <a:r>
              <a:rPr lang="ru-RU" dirty="0" smtClean="0"/>
              <a:t>игровое </a:t>
            </a:r>
            <a:r>
              <a:rPr lang="ru-RU" dirty="0"/>
              <a:t>действие в большей степени соот­ветствует реальной действительности, наблюдается логическая последовательность дей­ствий, отражающих реальную действительность.</a:t>
            </a:r>
          </a:p>
          <a:p>
            <a:pPr marL="45720" indent="0" algn="just">
              <a:buNone/>
            </a:pPr>
            <a:r>
              <a:rPr lang="ru-RU" i="1" dirty="0" smtClean="0"/>
              <a:t>3). </a:t>
            </a:r>
            <a:r>
              <a:rPr lang="ru-RU" dirty="0" smtClean="0"/>
              <a:t>становятся </a:t>
            </a:r>
            <a:r>
              <a:rPr lang="ru-RU" dirty="0"/>
              <a:t>еще более разнообраз­ными логика и характер действий. В игре начинает использоваться специфическая ролевая речь.</a:t>
            </a:r>
          </a:p>
          <a:p>
            <a:pPr marL="45720" indent="0" algn="just">
              <a:buNone/>
            </a:pPr>
            <a:r>
              <a:rPr lang="ru-RU" dirty="0" smtClean="0"/>
              <a:t>4). содержание </a:t>
            </a:r>
            <a:r>
              <a:rPr lang="ru-RU" dirty="0"/>
              <a:t>игры включает в себя выполнение действий, отражающих отношения с другими </a:t>
            </a:r>
            <a:r>
              <a:rPr lang="ru-RU" dirty="0" smtClean="0"/>
              <a:t>людьми. </a:t>
            </a:r>
          </a:p>
          <a:p>
            <a:pPr marL="4572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Наблюдается </a:t>
            </a:r>
            <a:r>
              <a:rPr lang="ru-RU" dirty="0"/>
              <a:t>тесная связь ролевых функций, речь четко выпол­няет ролевую функцию. Характерна четкая последовательность игровых действий, отражающих реальную последовательную логику событий</a:t>
            </a:r>
            <a:r>
              <a:rPr lang="ru-RU" dirty="0" smtClean="0"/>
              <a:t>.</a:t>
            </a:r>
          </a:p>
          <a:p>
            <a:pPr marL="45720" indent="0" algn="just">
              <a:buNone/>
            </a:pPr>
            <a:r>
              <a:rPr lang="ru-RU" dirty="0" smtClean="0"/>
              <a:t>  В </a:t>
            </a:r>
            <a:r>
              <a:rPr lang="ru-RU" dirty="0"/>
              <a:t>игре развиваются различные виды взаимоотношений меж­ду детьми, которые определяются сюжетом и содержанием игры, что имеет важное значение </a:t>
            </a:r>
            <a:r>
              <a:rPr lang="ru-RU" i="1" dirty="0"/>
              <a:t>для развития коммуникатив­ного поведения и личности</a:t>
            </a:r>
            <a:r>
              <a:rPr lang="ru-RU" i="1" dirty="0" smtClean="0"/>
              <a:t>.</a:t>
            </a:r>
            <a:endParaRPr lang="ru-RU" dirty="0"/>
          </a:p>
          <a:p>
            <a:pPr marL="45720" indent="0" algn="just">
              <a:buNone/>
            </a:pPr>
            <a:r>
              <a:rPr lang="ru-RU" dirty="0" smtClean="0"/>
              <a:t>5). в </a:t>
            </a:r>
            <a:r>
              <a:rPr lang="ru-RU" i="1" dirty="0"/>
              <a:t>старшем дошкольном возрасте </a:t>
            </a:r>
            <a:r>
              <a:rPr lang="ru-RU" dirty="0"/>
              <a:t>ребенок начина­ет осваивать новый тип игры — </a:t>
            </a:r>
            <a:r>
              <a:rPr lang="ru-RU" i="1" dirty="0"/>
              <a:t>игра с правилами. </a:t>
            </a:r>
            <a:r>
              <a:rPr lang="ru-RU" dirty="0"/>
              <a:t>В этих играх уже более четко определена основная </a:t>
            </a:r>
            <a:r>
              <a:rPr lang="ru-RU" dirty="0" smtClean="0"/>
              <a:t>задача - </a:t>
            </a:r>
            <a:r>
              <a:rPr lang="ru-RU" dirty="0"/>
              <a:t>д</a:t>
            </a:r>
            <a:r>
              <a:rPr lang="ru-RU" i="1" dirty="0" smtClean="0"/>
              <a:t>идактические игры.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Развитие игровых навыков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3748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511481" cy="487828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решение </a:t>
            </a:r>
            <a:r>
              <a:rPr lang="ru-RU" dirty="0"/>
              <a:t>опреде­ленных умственных задач, представленных в игровой форме. </a:t>
            </a: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развивают </a:t>
            </a:r>
            <a:r>
              <a:rPr lang="ru-RU" dirty="0"/>
              <a:t>познавательную деятельность ребенка, фор­мируют у него познавательную </a:t>
            </a:r>
            <a:r>
              <a:rPr lang="ru-RU" dirty="0" smtClean="0"/>
              <a:t>активность.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r>
              <a:rPr lang="ru-RU" dirty="0" smtClean="0"/>
              <a:t>Мать </a:t>
            </a:r>
            <a:r>
              <a:rPr lang="ru-RU" dirty="0"/>
              <a:t>должна стимулировать и побуждать ребенка к </a:t>
            </a:r>
            <a:r>
              <a:rPr lang="ru-RU" dirty="0" smtClean="0"/>
              <a:t>игре, иначе из-за по­вышенной </a:t>
            </a:r>
            <a:r>
              <a:rPr lang="ru-RU" dirty="0"/>
              <a:t>психической </a:t>
            </a:r>
            <a:r>
              <a:rPr lang="ru-RU" dirty="0" smtClean="0"/>
              <a:t>истощаемостью </a:t>
            </a:r>
            <a:r>
              <a:rPr lang="ru-RU" dirty="0"/>
              <a:t>и </a:t>
            </a:r>
            <a:r>
              <a:rPr lang="ru-RU" dirty="0" smtClean="0"/>
              <a:t>низкой мотивации </a:t>
            </a:r>
            <a:r>
              <a:rPr lang="ru-RU" i="1" dirty="0" smtClean="0"/>
              <a:t>игровая деятельность </a:t>
            </a:r>
            <a:r>
              <a:rPr lang="ru-RU" dirty="0" smtClean="0"/>
              <a:t>может стать н</a:t>
            </a:r>
            <a:r>
              <a:rPr lang="ru-RU" i="1" dirty="0" smtClean="0"/>
              <a:t>епродуктивной.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i="1" dirty="0" smtClean="0"/>
              <a:t>похвала </a:t>
            </a:r>
            <a:r>
              <a:rPr lang="ru-RU" i="1" dirty="0"/>
              <a:t>и одобрение </a:t>
            </a:r>
            <a:r>
              <a:rPr lang="ru-RU" dirty="0"/>
              <a:t>действий ребенка.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воспитывать </a:t>
            </a:r>
            <a:r>
              <a:rPr lang="ru-RU" dirty="0"/>
              <a:t>у ребенка адекватность игровых действий в соответствии с игровым материалом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i="1" dirty="0" smtClean="0"/>
              <a:t>Начальное </a:t>
            </a:r>
            <a:r>
              <a:rPr lang="ru-RU" i="1" dirty="0"/>
              <a:t>обучение </a:t>
            </a:r>
            <a:r>
              <a:rPr lang="ru-RU" dirty="0"/>
              <a:t>ребенка </a:t>
            </a:r>
            <a:r>
              <a:rPr lang="ru-RU" i="1" dirty="0"/>
              <a:t>начинается в игре. </a:t>
            </a:r>
            <a:r>
              <a:rPr lang="ru-RU" dirty="0"/>
              <a:t>Обучение представляет собой </a:t>
            </a:r>
            <a:r>
              <a:rPr lang="ru-RU" i="1" dirty="0"/>
              <a:t>трехступенчатый процесс </a:t>
            </a:r>
            <a:r>
              <a:rPr lang="ru-RU" dirty="0"/>
              <a:t>(до, во время, после). </a:t>
            </a:r>
          </a:p>
          <a:p>
            <a:r>
              <a:rPr lang="ru-RU" i="1" dirty="0"/>
              <a:t>Упрощенный процесс обучения </a:t>
            </a:r>
            <a:r>
              <a:rPr lang="ru-RU" i="1" dirty="0" smtClean="0"/>
              <a:t>: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1. Ребенку дается инструкция, что он должен сделать.</a:t>
            </a:r>
          </a:p>
          <a:p>
            <a:pPr marL="45720" indent="0">
              <a:buNone/>
            </a:pPr>
            <a:r>
              <a:rPr lang="ru-RU" dirty="0"/>
              <a:t>2. Если необходимо, ему оказывается помощь.</a:t>
            </a:r>
          </a:p>
          <a:p>
            <a:pPr marL="45720" indent="0">
              <a:buNone/>
            </a:pPr>
            <a:r>
              <a:rPr lang="ru-RU" dirty="0"/>
              <a:t>3. Ребенку дают понять, что он сделал хорошо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 smtClean="0"/>
              <a:t>Важное </a:t>
            </a:r>
            <a:r>
              <a:rPr lang="ru-RU" dirty="0"/>
              <a:t>значение для психического и личностного развития ребенка имеют специальные игры — </a:t>
            </a:r>
            <a:r>
              <a:rPr lang="ru-RU" i="1" dirty="0"/>
              <a:t>упражнения на конструктивную деятельность. </a:t>
            </a:r>
            <a:r>
              <a:rPr lang="ru-RU" dirty="0"/>
              <a:t>( игры-драматизации, игры с предметами, настольно-печатные, словесные и др.)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dirty="0"/>
              <a:t>д</a:t>
            </a:r>
            <a:r>
              <a:rPr lang="ru-RU" sz="2000" i="1" dirty="0"/>
              <a:t>идактические игры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308556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- нравственные элементарные нормы </a:t>
            </a:r>
            <a:r>
              <a:rPr lang="ru-RU" dirty="0"/>
              <a:t>поведения, </a:t>
            </a:r>
            <a:r>
              <a:rPr lang="ru-RU" dirty="0" smtClean="0"/>
              <a:t>помощь войти </a:t>
            </a:r>
            <a:r>
              <a:rPr lang="ru-RU" dirty="0"/>
              <a:t>в коллектив здоровых детей.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Стремление </a:t>
            </a:r>
            <a:r>
              <a:rPr lang="ru-RU" dirty="0"/>
              <a:t>к тому, чтобы взаимопонимание, взаимопомощь стали привычными фор­мами поведения ребенка с отклонениями в развитии. </a:t>
            </a:r>
            <a:endParaRPr lang="ru-RU" dirty="0" smtClean="0"/>
          </a:p>
          <a:p>
            <a:r>
              <a:rPr lang="ru-RU" dirty="0" smtClean="0"/>
              <a:t> Занятия </a:t>
            </a:r>
            <a:r>
              <a:rPr lang="ru-RU" dirty="0"/>
              <a:t>с ребенком </a:t>
            </a:r>
            <a:r>
              <a:rPr lang="ru-RU" dirty="0" smtClean="0"/>
              <a:t>должны </a:t>
            </a:r>
            <a:r>
              <a:rPr lang="ru-RU" dirty="0"/>
              <a:t>активно </a:t>
            </a:r>
            <a:r>
              <a:rPr lang="ru-RU" i="1" dirty="0"/>
              <a:t>воздействовать </a:t>
            </a:r>
            <a:r>
              <a:rPr lang="ru-RU" i="1" dirty="0" smtClean="0"/>
              <a:t>на </a:t>
            </a:r>
            <a:r>
              <a:rPr lang="ru-RU" i="1" dirty="0"/>
              <a:t>интеллектуальную, </a:t>
            </a:r>
            <a:r>
              <a:rPr lang="ru-RU" i="1" dirty="0" smtClean="0"/>
              <a:t>сенсомоторную, </a:t>
            </a:r>
            <a:r>
              <a:rPr lang="ru-RU" i="1" dirty="0"/>
              <a:t>речевую </a:t>
            </a:r>
            <a:r>
              <a:rPr lang="ru-RU" i="1" dirty="0" smtClean="0"/>
              <a:t>сферу, а </a:t>
            </a:r>
            <a:r>
              <a:rPr lang="ru-RU" dirty="0" smtClean="0"/>
              <a:t>также </a:t>
            </a:r>
            <a:r>
              <a:rPr lang="ru-RU" dirty="0"/>
              <a:t>и на его </a:t>
            </a:r>
            <a:r>
              <a:rPr lang="ru-RU" i="1" dirty="0"/>
              <a:t>эмоции. </a:t>
            </a:r>
            <a:endParaRPr lang="ru-RU" i="1" dirty="0" smtClean="0"/>
          </a:p>
          <a:p>
            <a:pPr marL="45720" indent="0">
              <a:buNone/>
            </a:pP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музыкальные занятия, </a:t>
            </a:r>
          </a:p>
          <a:p>
            <a:pPr>
              <a:buFontTx/>
              <a:buChar char="-"/>
            </a:pPr>
            <a:r>
              <a:rPr lang="ru-RU" i="1" dirty="0" smtClean="0"/>
              <a:t>музыкаль­ное </a:t>
            </a:r>
            <a:r>
              <a:rPr lang="ru-RU" i="1" dirty="0"/>
              <a:t>сопровождение </a:t>
            </a:r>
            <a:r>
              <a:rPr lang="ru-RU" dirty="0"/>
              <a:t>при проведении тех или иных занятий.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000" i="1" dirty="0"/>
              <a:t>Психотерапевтическая роль </a:t>
            </a:r>
            <a:r>
              <a:rPr lang="ru-RU" sz="2000" i="1" dirty="0" smtClean="0"/>
              <a:t>игры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555776" y="4293096"/>
            <a:ext cx="0" cy="5209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9527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проведе­ние </a:t>
            </a:r>
            <a:r>
              <a:rPr lang="ru-RU" i="1" dirty="0" smtClean="0"/>
              <a:t>специальных упражнений в равновесии</a:t>
            </a:r>
          </a:p>
          <a:p>
            <a:r>
              <a:rPr lang="ru-RU" i="1" dirty="0"/>
              <a:t>тренировка равновесия в ходьбе: </a:t>
            </a:r>
            <a:r>
              <a:rPr lang="ru-RU" dirty="0" smtClean="0"/>
              <a:t>ходить </a:t>
            </a:r>
            <a:r>
              <a:rPr lang="ru-RU" dirty="0"/>
              <a:t>по прямой дорожке, перешагивать препятствия. </a:t>
            </a:r>
            <a:endParaRPr lang="ru-RU" dirty="0" smtClean="0"/>
          </a:p>
          <a:p>
            <a:r>
              <a:rPr lang="ru-RU" i="1" dirty="0" smtClean="0"/>
              <a:t>ходить </a:t>
            </a:r>
            <a:r>
              <a:rPr lang="ru-RU" i="1" dirty="0"/>
              <a:t>по извилистому шнуру </a:t>
            </a:r>
            <a:r>
              <a:rPr lang="ru-RU" dirty="0"/>
              <a:t>между двумя линия­ми, </a:t>
            </a:r>
            <a:endParaRPr lang="ru-RU" dirty="0" smtClean="0"/>
          </a:p>
          <a:p>
            <a:r>
              <a:rPr lang="ru-RU" dirty="0" smtClean="0"/>
              <a:t>пройти </a:t>
            </a:r>
            <a:r>
              <a:rPr lang="ru-RU" dirty="0"/>
              <a:t>по доске. </a:t>
            </a:r>
          </a:p>
          <a:p>
            <a:r>
              <a:rPr lang="ru-RU" i="1" dirty="0" smtClean="0"/>
              <a:t>подниматься </a:t>
            </a:r>
            <a:r>
              <a:rPr lang="ru-RU" i="1" dirty="0"/>
              <a:t>на различные предме­ты и спрыгивать </a:t>
            </a:r>
            <a:r>
              <a:rPr lang="ru-RU" dirty="0"/>
              <a:t>с них.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Все </a:t>
            </a:r>
            <a:r>
              <a:rPr lang="ru-RU" dirty="0"/>
              <a:t>упражнения на равновесие проводятся в интересной для ребенка игровой форме с применением различных предметов и игрушек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Тренировка равновесия </a:t>
            </a:r>
            <a:r>
              <a:rPr lang="ru-RU" dirty="0" smtClean="0"/>
              <a:t>увеличивает </a:t>
            </a:r>
            <a:r>
              <a:rPr lang="ru-RU" dirty="0"/>
              <a:t>двигательный опыт ребенка, </a:t>
            </a:r>
            <a:r>
              <a:rPr lang="ru-RU" dirty="0" smtClean="0"/>
              <a:t>способствует </a:t>
            </a:r>
            <a:r>
              <a:rPr lang="ru-RU" dirty="0"/>
              <a:t>развитию </a:t>
            </a:r>
            <a:r>
              <a:rPr lang="ru-RU" i="1" dirty="0"/>
              <a:t>мышечных </a:t>
            </a:r>
            <a:r>
              <a:rPr lang="ru-RU" i="1" dirty="0" smtClean="0"/>
              <a:t>ощу­щений,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/>
              <a:t>Совершенствование дви­гательных функций и 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ориентации </a:t>
            </a:r>
            <a:r>
              <a:rPr lang="ru-RU" sz="1800" b="1" dirty="0"/>
              <a:t>в </a:t>
            </a:r>
            <a:r>
              <a:rPr lang="ru-RU" sz="1800" b="1" dirty="0" smtClean="0"/>
              <a:t>пространстве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682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05064"/>
            <a:ext cx="8496944" cy="216024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право </a:t>
            </a:r>
            <a:r>
              <a:rPr lang="ru-RU" dirty="0"/>
              <a:t>на образование, направленное </a:t>
            </a:r>
            <a:r>
              <a:rPr lang="ru-RU" dirty="0" smtClean="0"/>
              <a:t>на </a:t>
            </a:r>
            <a:r>
              <a:rPr lang="ru-RU" dirty="0"/>
              <a:t>развитие личности, умственных и физических способностей человека, воспитание уважения </a:t>
            </a:r>
            <a:r>
              <a:rPr lang="ru-RU" dirty="0" smtClean="0"/>
              <a:t>к </a:t>
            </a:r>
            <a:r>
              <a:rPr lang="ru-RU" dirty="0"/>
              <a:t>праву ребенка на сохранение своей индивидуальности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Основные положения коррекционной работы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67744" y="2420888"/>
            <a:ext cx="4320480" cy="86409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Конвенция о правах </a:t>
            </a:r>
            <a:r>
              <a:rPr lang="ru-RU" sz="2400" dirty="0" smtClean="0"/>
              <a:t>ребенка</a:t>
            </a:r>
            <a:endParaRPr lang="ru-RU" sz="2400" dirty="0"/>
          </a:p>
        </p:txBody>
      </p:sp>
      <p:pic>
        <p:nvPicPr>
          <p:cNvPr id="2050" name="Picture 2" descr="Новости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7265">
            <a:off x="6773271" y="1892139"/>
            <a:ext cx="1921594" cy="19215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6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специальные </a:t>
            </a:r>
            <a:r>
              <a:rPr lang="ru-RU" dirty="0"/>
              <a:t>игры, ( прокатить мяч и попасть в «</a:t>
            </a:r>
            <a:r>
              <a:rPr lang="ru-RU" dirty="0" err="1"/>
              <a:t>воротики</a:t>
            </a:r>
            <a:r>
              <a:rPr lang="ru-RU" dirty="0"/>
              <a:t>», бросить его в ящик). </a:t>
            </a:r>
            <a:r>
              <a:rPr lang="ru-RU" dirty="0" smtClean="0"/>
              <a:t>- </a:t>
            </a:r>
            <a:r>
              <a:rPr lang="ru-RU" i="1" dirty="0" smtClean="0"/>
              <a:t>навык </a:t>
            </a:r>
            <a:r>
              <a:rPr lang="ru-RU" i="1" dirty="0"/>
              <a:t>попадания в цель</a:t>
            </a:r>
            <a:r>
              <a:rPr lang="ru-RU" dirty="0"/>
              <a:t>.</a:t>
            </a:r>
          </a:p>
          <a:p>
            <a:r>
              <a:rPr lang="ru-RU" dirty="0" smtClean="0"/>
              <a:t>специальные </a:t>
            </a:r>
            <a:r>
              <a:rPr lang="ru-RU" dirty="0"/>
              <a:t>упражнения по </a:t>
            </a:r>
            <a:r>
              <a:rPr lang="ru-RU" i="1" dirty="0"/>
              <a:t>пере­мещению в пространстве. </a:t>
            </a:r>
            <a:r>
              <a:rPr lang="ru-RU" dirty="0"/>
              <a:t>(рисуют белые ли­нии справа налево, ребенок передвигается в указанных </a:t>
            </a:r>
            <a:r>
              <a:rPr lang="ru-RU" dirty="0" smtClean="0"/>
              <a:t>направлениях.)</a:t>
            </a:r>
            <a:endParaRPr lang="ru-RU" dirty="0"/>
          </a:p>
          <a:p>
            <a:r>
              <a:rPr lang="ru-RU" i="1" dirty="0" smtClean="0"/>
              <a:t>восприятие </a:t>
            </a:r>
            <a:r>
              <a:rPr lang="ru-RU" i="1" dirty="0"/>
              <a:t>и воспроизведения формы предметов. </a:t>
            </a:r>
            <a:r>
              <a:rPr lang="ru-RU" dirty="0"/>
              <a:t>(Вначале ребенок ощу­пывает различные по форме предметы. Затем обводит пальцем контуры этих предметов, нарисованных на доске или в тетра­ди; затем копирует изображения простых геометрических фи­гур.)  </a:t>
            </a:r>
            <a:r>
              <a:rPr lang="ru-RU" dirty="0" smtClean="0"/>
              <a:t> После - </a:t>
            </a:r>
            <a:r>
              <a:rPr lang="ru-RU" dirty="0"/>
              <a:t>фор­мируют пространственные представления в рисовании, конст­руировании, в игре и других видах деятельности.</a:t>
            </a:r>
          </a:p>
          <a:p>
            <a:r>
              <a:rPr lang="ru-RU" dirty="0" smtClean="0"/>
              <a:t>специальные </a:t>
            </a:r>
            <a:r>
              <a:rPr lang="ru-RU" i="1" dirty="0" smtClean="0"/>
              <a:t>приемы </a:t>
            </a:r>
            <a:r>
              <a:rPr lang="ru-RU" i="1" dirty="0"/>
              <a:t>сен­сорного обследования и узнавания предметов </a:t>
            </a:r>
            <a:r>
              <a:rPr lang="ru-RU" dirty="0"/>
              <a:t>с обязательным подключением движений </a:t>
            </a:r>
            <a:r>
              <a:rPr lang="ru-RU" dirty="0" smtClean="0"/>
              <a:t>руки (ребенок </a:t>
            </a:r>
            <a:r>
              <a:rPr lang="ru-RU" dirty="0"/>
              <a:t>ощупывает предмет и узнает его на ощупь, каждой </a:t>
            </a:r>
            <a:r>
              <a:rPr lang="ru-RU" dirty="0" smtClean="0"/>
              <a:t>рукой). </a:t>
            </a:r>
          </a:p>
          <a:p>
            <a:r>
              <a:rPr lang="ru-RU" dirty="0" smtClean="0"/>
              <a:t>Учат </a:t>
            </a:r>
            <a:r>
              <a:rPr lang="ru-RU" dirty="0"/>
              <a:t>сравнивать предметы, противоположные по свойствам.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800" i="1" dirty="0"/>
              <a:t>развития зрительно-моторной </a:t>
            </a:r>
            <a:r>
              <a:rPr lang="ru-RU" sz="1800" i="1" dirty="0" smtClean="0"/>
              <a:t>координации и</a:t>
            </a:r>
            <a:br>
              <a:rPr lang="ru-RU" sz="1800" i="1" dirty="0" smtClean="0"/>
            </a:br>
            <a:r>
              <a:rPr lang="ru-RU" sz="1800" i="1" dirty="0" smtClean="0"/>
              <a:t> </a:t>
            </a:r>
            <a:r>
              <a:rPr lang="ru-RU" sz="1800" i="1" dirty="0"/>
              <a:t>мотори­ки рук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75549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три </a:t>
            </a:r>
            <a:r>
              <a:rPr lang="ru-RU" dirty="0" smtClean="0"/>
              <a:t>этапа:</a:t>
            </a:r>
          </a:p>
          <a:p>
            <a:endParaRPr lang="ru-RU" dirty="0"/>
          </a:p>
          <a:p>
            <a:r>
              <a:rPr lang="ru-RU" i="1" u="sng" dirty="0"/>
              <a:t>Первый этап</a:t>
            </a:r>
            <a:r>
              <a:rPr lang="ru-RU" i="1" dirty="0"/>
              <a:t> </a:t>
            </a:r>
            <a:r>
              <a:rPr lang="ru-RU" dirty="0"/>
              <a:t>— это специализированная помощь детям раннего возраста с поражением ЦНС и детям группы риска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начинается </a:t>
            </a:r>
            <a:r>
              <a:rPr lang="ru-RU" i="1" dirty="0"/>
              <a:t>с родильно­го </a:t>
            </a:r>
            <a:r>
              <a:rPr lang="ru-RU" i="1" dirty="0" smtClean="0"/>
              <a:t>дома,</a:t>
            </a:r>
            <a:r>
              <a:rPr lang="ru-RU" dirty="0" smtClean="0"/>
              <a:t> </a:t>
            </a:r>
          </a:p>
          <a:p>
            <a:pPr>
              <a:buFontTx/>
              <a:buChar char="-"/>
            </a:pPr>
            <a:r>
              <a:rPr lang="ru-RU" dirty="0" smtClean="0"/>
              <a:t>продолжается </a:t>
            </a:r>
            <a:r>
              <a:rPr lang="ru-RU" dirty="0"/>
              <a:t>в специализированных психоневроло­гических стационарах и отделениях </a:t>
            </a:r>
            <a:r>
              <a:rPr lang="ru-RU" dirty="0" smtClean="0"/>
              <a:t>многопрофильных боль­ниц </a:t>
            </a:r>
            <a:r>
              <a:rPr lang="ru-RU" dirty="0"/>
              <a:t>для новорожденных и грудных детей,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затем </a:t>
            </a:r>
            <a:r>
              <a:rPr lang="ru-RU" dirty="0"/>
              <a:t>в амбулатор­ных условиях под наблюдением детского невропатолога или психиатра,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 </a:t>
            </a:r>
            <a:r>
              <a:rPr lang="ru-RU" dirty="0"/>
              <a:t>специализированных детских яслях и домах ребенка.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/>
              <a:t>Организация лечебно-педагогической помощи детям с отклонениями в разви­тии.</a:t>
            </a:r>
          </a:p>
        </p:txBody>
      </p:sp>
    </p:spTree>
    <p:extLst>
      <p:ext uri="{BB962C8B-B14F-4D97-AF65-F5344CB8AC3E}">
        <p14:creationId xmlns:p14="http://schemas.microsoft.com/office/powerpoint/2010/main" val="20701462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323528" y="260648"/>
            <a:ext cx="8424936" cy="6192688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dirty="0"/>
              <a:t>Первый этап </a:t>
            </a:r>
            <a:r>
              <a:rPr lang="ru-RU" dirty="0" smtClean="0"/>
              <a:t>имеет </a:t>
            </a:r>
            <a:r>
              <a:rPr lang="ru-RU" i="1" dirty="0"/>
              <a:t>общее профилактическое </a:t>
            </a:r>
            <a:r>
              <a:rPr lang="ru-RU" i="1" dirty="0" smtClean="0"/>
              <a:t>направление.</a:t>
            </a:r>
          </a:p>
          <a:p>
            <a:r>
              <a:rPr lang="ru-RU" dirty="0" smtClean="0"/>
              <a:t>- </a:t>
            </a:r>
            <a:r>
              <a:rPr lang="ru-RU" i="1" dirty="0" smtClean="0"/>
              <a:t>медицинс­кая помощь </a:t>
            </a:r>
            <a:r>
              <a:rPr lang="ru-RU" dirty="0"/>
              <a:t>и </a:t>
            </a:r>
            <a:r>
              <a:rPr lang="ru-RU" i="1" dirty="0" smtClean="0"/>
              <a:t>комплексные лечебно-коррекционные меропри­ятия, </a:t>
            </a:r>
            <a:r>
              <a:rPr lang="ru-RU" dirty="0" smtClean="0"/>
              <a:t>направленные </a:t>
            </a:r>
            <a:r>
              <a:rPr lang="ru-RU" dirty="0"/>
              <a:t>на исправление имеющихся нарушений и предупреждение возможных дальнейших отклонений. </a:t>
            </a:r>
            <a:endParaRPr lang="ru-RU" dirty="0" smtClean="0"/>
          </a:p>
          <a:p>
            <a:endParaRPr lang="ru-RU" i="1" dirty="0" smtClean="0"/>
          </a:p>
          <a:p>
            <a:pPr marL="45720" indent="0">
              <a:buNone/>
            </a:pPr>
            <a:r>
              <a:rPr lang="ru-RU" i="1" dirty="0" smtClean="0"/>
              <a:t>В </a:t>
            </a:r>
            <a:r>
              <a:rPr lang="ru-RU" i="1" dirty="0"/>
              <a:t>родильных домах </a:t>
            </a:r>
            <a:endParaRPr lang="ru-RU" i="1" dirty="0" smtClean="0"/>
          </a:p>
          <a:p>
            <a:r>
              <a:rPr lang="ru-RU" dirty="0" smtClean="0"/>
              <a:t>специальные </a:t>
            </a:r>
            <a:r>
              <a:rPr lang="ru-RU" dirty="0"/>
              <a:t>палаты для лече­ния и выхаживания детей. </a:t>
            </a:r>
            <a:endParaRPr lang="ru-RU" dirty="0" smtClean="0"/>
          </a:p>
          <a:p>
            <a:r>
              <a:rPr lang="ru-RU" dirty="0" smtClean="0"/>
              <a:t>палаты </a:t>
            </a:r>
            <a:r>
              <a:rPr lang="ru-RU" dirty="0"/>
              <a:t>интенсивного лече­ния.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Детей </a:t>
            </a:r>
            <a:r>
              <a:rPr lang="ru-RU" dirty="0"/>
              <a:t>с наиболее тяжелыми поражениями </a:t>
            </a:r>
            <a:r>
              <a:rPr lang="ru-RU" dirty="0" smtClean="0"/>
              <a:t>ЦНС - </a:t>
            </a:r>
            <a:r>
              <a:rPr lang="ru-RU" dirty="0"/>
              <a:t>в специальные центры новорожденных, где проводят интенсивное лечение. В дальнейшем их направляют в </a:t>
            </a:r>
            <a:r>
              <a:rPr lang="ru-RU" i="1" dirty="0"/>
              <a:t>специализированные стациона­ры </a:t>
            </a:r>
            <a:r>
              <a:rPr lang="ru-RU" dirty="0"/>
              <a:t>для новорожденных и грудных </a:t>
            </a:r>
            <a:r>
              <a:rPr lang="ru-RU" dirty="0" smtClean="0"/>
              <a:t>детей. </a:t>
            </a:r>
            <a:endParaRPr lang="ru-RU" dirty="0"/>
          </a:p>
          <a:p>
            <a:r>
              <a:rPr lang="ru-RU" dirty="0"/>
              <a:t>После выписки </a:t>
            </a:r>
            <a:r>
              <a:rPr lang="ru-RU" dirty="0" smtClean="0"/>
              <a:t>дети </a:t>
            </a:r>
            <a:r>
              <a:rPr lang="ru-RU" dirty="0"/>
              <a:t>проходят </a:t>
            </a:r>
            <a:r>
              <a:rPr lang="ru-RU" i="1" dirty="0"/>
              <a:t>лечение в ам­булаторных </a:t>
            </a:r>
            <a:r>
              <a:rPr lang="ru-RU" i="1" dirty="0" smtClean="0"/>
              <a:t>условиях. </a:t>
            </a:r>
            <a:r>
              <a:rPr lang="ru-RU" dirty="0" smtClean="0"/>
              <a:t>В </a:t>
            </a:r>
            <a:r>
              <a:rPr lang="ru-RU" dirty="0"/>
              <a:t>районных поликлиниках организуются отделе­ния восстановительного лечения, </a:t>
            </a:r>
            <a:r>
              <a:rPr lang="ru-RU" dirty="0" smtClean="0"/>
              <a:t>(врачи </a:t>
            </a:r>
            <a:r>
              <a:rPr lang="ru-RU" dirty="0"/>
              <a:t>и ме­тодисты лечебной физкультуры, логопеды, имеются также каби­неты </a:t>
            </a:r>
            <a:r>
              <a:rPr lang="ru-RU" dirty="0" smtClean="0"/>
              <a:t>физиотерапии). </a:t>
            </a:r>
          </a:p>
          <a:p>
            <a:r>
              <a:rPr lang="ru-RU" dirty="0" smtClean="0"/>
              <a:t>Существуют </a:t>
            </a:r>
            <a:r>
              <a:rPr lang="ru-RU" dirty="0"/>
              <a:t>также специальные детские ясли для детей с отставанием в речевом развитии.</a:t>
            </a:r>
          </a:p>
          <a:p>
            <a:endParaRPr lang="ru-RU" i="1" dirty="0" smtClean="0"/>
          </a:p>
          <a:p>
            <a:pPr marL="45720" indent="0">
              <a:buNone/>
            </a:pPr>
            <a:r>
              <a:rPr lang="ru-RU" dirty="0" smtClean="0"/>
              <a:t>стимуляция </a:t>
            </a:r>
            <a:r>
              <a:rPr lang="ru-RU" dirty="0"/>
              <a:t>возрастного развития двигательных, речевых и психических </a:t>
            </a:r>
            <a:r>
              <a:rPr lang="ru-RU" dirty="0" smtClean="0"/>
              <a:t>функций </a:t>
            </a:r>
          </a:p>
          <a:p>
            <a:pPr marL="45720" indent="0">
              <a:buNone/>
            </a:pPr>
            <a:r>
              <a:rPr lang="ru-RU" dirty="0" smtClean="0"/>
              <a:t>- ком­плексные </a:t>
            </a:r>
            <a:r>
              <a:rPr lang="ru-RU" dirty="0"/>
              <a:t>лечебно-педагогические мероприятия с участием вра­ча-психоневролога или невропатолога, логопеда, дефектолога, методиста лечебной физкультуры, воспитателя. </a:t>
            </a:r>
          </a:p>
          <a:p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716016" y="4288576"/>
            <a:ext cx="720080" cy="43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80537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i="1" u="sng" dirty="0" smtClean="0"/>
              <a:t>Второй этап</a:t>
            </a:r>
            <a:r>
              <a:rPr lang="ru-RU" i="1" dirty="0" smtClean="0"/>
              <a:t> - </a:t>
            </a:r>
            <a:r>
              <a:rPr lang="ru-RU" dirty="0"/>
              <a:t>специализированная помощь детям с от­клонениями в развитии дошкольного </a:t>
            </a:r>
            <a:r>
              <a:rPr lang="ru-RU" dirty="0" smtClean="0"/>
              <a:t>возраста проводится в </a:t>
            </a:r>
            <a:r>
              <a:rPr lang="ru-RU" i="1" dirty="0"/>
              <a:t>спе­циализированных </a:t>
            </a:r>
            <a:r>
              <a:rPr lang="ru-RU" dirty="0"/>
              <a:t>стационарах, санаториях, детских садах, дет­ских домах, районных поликлиниках и психоневрологических диспансерах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На </a:t>
            </a:r>
            <a:r>
              <a:rPr lang="ru-RU" dirty="0"/>
              <a:t>втором этапе </a:t>
            </a:r>
            <a:r>
              <a:rPr lang="ru-RU" dirty="0" smtClean="0"/>
              <a:t>большее </a:t>
            </a:r>
            <a:r>
              <a:rPr lang="ru-RU" dirty="0"/>
              <a:t>внимание уделяется </a:t>
            </a:r>
            <a:r>
              <a:rPr lang="ru-RU" i="1" dirty="0"/>
              <a:t>педагогической и воспитательной работе. </a:t>
            </a:r>
            <a:r>
              <a:rPr lang="ru-RU" dirty="0" smtClean="0"/>
              <a:t>(работают </a:t>
            </a:r>
            <a:r>
              <a:rPr lang="ru-RU" dirty="0"/>
              <a:t>педагоги-дефектологи, </a:t>
            </a:r>
            <a:r>
              <a:rPr lang="ru-RU" dirty="0" smtClean="0"/>
              <a:t>логопеды).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Коррекционная педагогическая работа с детьми дошкольно­го возраста проводится по </a:t>
            </a:r>
            <a:r>
              <a:rPr lang="ru-RU" i="1" dirty="0"/>
              <a:t>специально разработанным программам. </a:t>
            </a:r>
            <a:r>
              <a:rPr lang="ru-RU" dirty="0"/>
              <a:t>Каждый раздел программы имеет как </a:t>
            </a:r>
            <a:r>
              <a:rPr lang="ru-RU" i="1" dirty="0"/>
              <a:t>общеразвивающую, </a:t>
            </a:r>
            <a:r>
              <a:rPr lang="ru-RU" dirty="0"/>
              <a:t>так и </a:t>
            </a:r>
            <a:r>
              <a:rPr lang="ru-RU" i="1" dirty="0"/>
              <a:t>коррекционную направленность.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6509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 fontScale="70000" lnSpcReduction="20000"/>
          </a:bodyPr>
          <a:lstStyle/>
          <a:p>
            <a:r>
              <a:rPr lang="ru-RU" i="1" u="sng" dirty="0" smtClean="0"/>
              <a:t>Третий этап</a:t>
            </a:r>
            <a:r>
              <a:rPr lang="ru-RU" dirty="0" smtClean="0"/>
              <a:t> - помощь </a:t>
            </a:r>
            <a:r>
              <a:rPr lang="ru-RU" dirty="0"/>
              <a:t>детям осуществляется районными поликли­никами и психоневрологическими диспансерами, специализи­рованными стационарами, санаторными школами, специаль­ными школами и специальными школами-интернатами, детс­кими домами и домами инвалидов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формы </a:t>
            </a:r>
            <a:r>
              <a:rPr lang="ru-RU" dirty="0"/>
              <a:t>организации </a:t>
            </a:r>
            <a:r>
              <a:rPr lang="ru-RU" i="1" dirty="0"/>
              <a:t>коррекционно-педагогического процесса: </a:t>
            </a:r>
            <a:endParaRPr lang="ru-RU" i="1" dirty="0" smtClean="0"/>
          </a:p>
          <a:p>
            <a:pPr>
              <a:buFontTx/>
              <a:buChar char="-"/>
            </a:pPr>
            <a:r>
              <a:rPr lang="ru-RU" dirty="0" smtClean="0"/>
              <a:t>группы </a:t>
            </a:r>
            <a:r>
              <a:rPr lang="ru-RU" dirty="0"/>
              <a:t>кратковременного пребывания в специальном </a:t>
            </a:r>
            <a:r>
              <a:rPr lang="ru-RU" dirty="0" smtClean="0"/>
              <a:t>учреждении,</a:t>
            </a:r>
          </a:p>
          <a:p>
            <a:pPr>
              <a:buFontTx/>
              <a:buChar char="-"/>
            </a:pPr>
            <a:r>
              <a:rPr lang="ru-RU" dirty="0" smtClean="0"/>
              <a:t>группы </a:t>
            </a:r>
            <a:r>
              <a:rPr lang="ru-RU" dirty="0"/>
              <a:t>надомного обучения для детей младенчес­кого, раннего и дошкольного возраста,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интегрированные груп­пы, </a:t>
            </a:r>
            <a:r>
              <a:rPr lang="ru-RU" dirty="0"/>
              <a:t>предоставляют родителям широкие возможности выбора маршрута развития своего ребенка.</a:t>
            </a:r>
          </a:p>
          <a:p>
            <a:r>
              <a:rPr lang="ru-RU" i="1" dirty="0" smtClean="0"/>
              <a:t>Осуществляется педагогическая, пси­хологическая </a:t>
            </a:r>
            <a:r>
              <a:rPr lang="ru-RU" i="1" dirty="0"/>
              <a:t>и </a:t>
            </a:r>
            <a:r>
              <a:rPr lang="ru-RU" i="1" dirty="0" smtClean="0"/>
              <a:t>социальная </a:t>
            </a:r>
            <a:r>
              <a:rPr lang="ru-RU" i="1" dirty="0"/>
              <a:t>помощь </a:t>
            </a:r>
            <a:r>
              <a:rPr lang="ru-RU" dirty="0"/>
              <a:t>ребенку и его семье.</a:t>
            </a:r>
          </a:p>
          <a:p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оздаются общественные </a:t>
            </a:r>
            <a:r>
              <a:rPr lang="ru-RU" dirty="0"/>
              <a:t>орга­низации, задача </a:t>
            </a:r>
            <a:r>
              <a:rPr lang="ru-RU" dirty="0" smtClean="0"/>
              <a:t>— </a:t>
            </a:r>
            <a:r>
              <a:rPr lang="ru-RU" dirty="0"/>
              <a:t>помощь семьям в воспитании «осо­бого» ребенка.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получить </a:t>
            </a:r>
            <a:r>
              <a:rPr lang="ru-RU" dirty="0"/>
              <a:t>консультации,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принять </a:t>
            </a:r>
            <a:r>
              <a:rPr lang="ru-RU" dirty="0"/>
              <a:t>участие в благотворительных мероприятиях.</a:t>
            </a:r>
          </a:p>
          <a:p>
            <a:endParaRPr lang="ru-RU" dirty="0" smtClean="0"/>
          </a:p>
          <a:p>
            <a:r>
              <a:rPr lang="ru-RU" i="1" dirty="0" smtClean="0"/>
              <a:t>реаби­литационные </a:t>
            </a:r>
            <a:r>
              <a:rPr lang="ru-RU" i="1" dirty="0"/>
              <a:t>центры </a:t>
            </a:r>
            <a:r>
              <a:rPr lang="ru-RU" dirty="0"/>
              <a:t>для детей и подростков с ограниченны­ми возможностями.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6029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воспитывать </a:t>
            </a:r>
            <a:r>
              <a:rPr lang="ru-RU" dirty="0"/>
              <a:t>и обучать детей с недостатками развития не только можно, но и нужно. </a:t>
            </a:r>
            <a:endParaRPr lang="ru-RU" dirty="0" smtClean="0"/>
          </a:p>
          <a:p>
            <a:r>
              <a:rPr lang="ru-RU" dirty="0" smtClean="0"/>
              <a:t>дети </a:t>
            </a:r>
            <a:r>
              <a:rPr lang="ru-RU" dirty="0"/>
              <a:t>могут воспиты­ваться и обучаться как в домах-интернатах, так и в специаль­ных коррекционных учреждениях и реабилитационных цент­рах, но где бы ни обучался ребенок,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первую очередь родители должны быть его опорой и поддержкой, первыми учителями и </a:t>
            </a:r>
            <a:r>
              <a:rPr lang="ru-RU" dirty="0" smtClean="0"/>
              <a:t>воспитателями.</a:t>
            </a:r>
          </a:p>
          <a:p>
            <a:pPr marL="45720" indent="0">
              <a:buNone/>
            </a:pPr>
            <a:r>
              <a:rPr lang="ru-RU" b="1" u="sng" dirty="0" smtClean="0"/>
              <a:t>!</a:t>
            </a:r>
            <a:r>
              <a:rPr lang="ru-RU" b="1" dirty="0" smtClean="0"/>
              <a:t> </a:t>
            </a:r>
            <a:r>
              <a:rPr lang="ru-RU" dirty="0" smtClean="0"/>
              <a:t>ни </a:t>
            </a:r>
            <a:r>
              <a:rPr lang="ru-RU" dirty="0"/>
              <a:t>одно дошкольное или школьное уч­реждение не может дать ребенку той любви и поддержки, кото­рую он получит в своей семье.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1800" dirty="0"/>
              <a:t>Таким образом,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89974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4" name="Picture 4" descr="http://im1-tub-ru.yandex.net/i?id=97a15cee1c4f9859de0525b529cb62bb-9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4"/>
            <a:ext cx="25622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954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5976664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ru-RU" i="1" dirty="0" smtClean="0"/>
              <a:t>Положения коррекционной работы:</a:t>
            </a:r>
          </a:p>
          <a:p>
            <a:pPr>
              <a:buFontTx/>
              <a:buChar char="-"/>
            </a:pPr>
            <a:r>
              <a:rPr lang="ru-RU" dirty="0" smtClean="0"/>
              <a:t>Включать </a:t>
            </a:r>
            <a:r>
              <a:rPr lang="ru-RU" dirty="0"/>
              <a:t>в коррекционные занятия </a:t>
            </a:r>
            <a:r>
              <a:rPr lang="ru-RU" i="1" dirty="0" smtClean="0"/>
              <a:t>всех</a:t>
            </a:r>
            <a:r>
              <a:rPr lang="ru-RU" dirty="0"/>
              <a:t> </a:t>
            </a:r>
            <a:r>
              <a:rPr lang="ru-RU" dirty="0" smtClean="0"/>
              <a:t>детей, разрабатывать </a:t>
            </a:r>
            <a:r>
              <a:rPr lang="ru-RU" dirty="0"/>
              <a:t>для каждого из них индивидуальную развивающую и коррекционную </a:t>
            </a:r>
            <a:r>
              <a:rPr lang="ru-RU" dirty="0" smtClean="0"/>
              <a:t>программу.</a:t>
            </a:r>
          </a:p>
          <a:p>
            <a:pPr>
              <a:buFontTx/>
              <a:buChar char="-"/>
            </a:pPr>
            <a:r>
              <a:rPr lang="ru-RU" dirty="0" smtClean="0"/>
              <a:t>При </a:t>
            </a:r>
            <a:r>
              <a:rPr lang="ru-RU" dirty="0"/>
              <a:t>оценке динамики продвижения ребенка сравнивать его </a:t>
            </a:r>
            <a:r>
              <a:rPr lang="ru-RU" dirty="0" smtClean="0"/>
              <a:t>с </a:t>
            </a:r>
            <a:r>
              <a:rPr lang="ru-RU" i="1" dirty="0"/>
              <a:t>самим собой </a:t>
            </a:r>
            <a:r>
              <a:rPr lang="ru-RU" dirty="0"/>
              <a:t>на предыдущем уровне </a:t>
            </a:r>
            <a:r>
              <a:rPr lang="ru-RU" dirty="0" smtClean="0"/>
              <a:t>развития.</a:t>
            </a:r>
          </a:p>
          <a:p>
            <a:pPr>
              <a:buFontTx/>
              <a:buChar char="-"/>
            </a:pPr>
            <a:r>
              <a:rPr lang="ru-RU" dirty="0" smtClean="0"/>
              <a:t>Создавать </a:t>
            </a:r>
            <a:r>
              <a:rPr lang="ru-RU" dirty="0"/>
              <a:t>для ребенка атмосферу доброжелательности, психологической безопасности. </a:t>
            </a:r>
            <a:r>
              <a:rPr lang="ru-RU" dirty="0" err="1" smtClean="0"/>
              <a:t>Безоценочное</a:t>
            </a:r>
            <a:r>
              <a:rPr lang="ru-RU" dirty="0" smtClean="0"/>
              <a:t> принятие </a:t>
            </a:r>
            <a:r>
              <a:rPr lang="ru-RU" dirty="0"/>
              <a:t>ребенка, </a:t>
            </a:r>
            <a:r>
              <a:rPr lang="ru-RU" dirty="0" smtClean="0"/>
              <a:t>понимание </a:t>
            </a:r>
            <a:r>
              <a:rPr lang="ru-RU" dirty="0"/>
              <a:t>его </a:t>
            </a:r>
            <a:r>
              <a:rPr lang="ru-RU" dirty="0" smtClean="0"/>
              <a:t>ситуации.</a:t>
            </a:r>
          </a:p>
          <a:p>
            <a:pPr>
              <a:buFontTx/>
              <a:buChar char="-"/>
            </a:pPr>
            <a:r>
              <a:rPr lang="ru-RU" dirty="0" smtClean="0"/>
              <a:t>Корректно </a:t>
            </a:r>
            <a:r>
              <a:rPr lang="ru-RU" dirty="0"/>
              <a:t>и гуманно оценивать динамику продвижения ребенка. Педагогический прогноз строить на основе педагогического оптимизма, стремясь в каждом ребенке найти </a:t>
            </a:r>
            <a:r>
              <a:rPr lang="ru-RU" i="1" dirty="0"/>
              <a:t>сохранные </a:t>
            </a:r>
            <a:r>
              <a:rPr lang="ru-RU" i="1" dirty="0" smtClean="0"/>
              <a:t>функции</a:t>
            </a:r>
            <a:r>
              <a:rPr lang="ru-RU" dirty="0"/>
              <a:t>, </a:t>
            </a:r>
            <a:r>
              <a:rPr lang="ru-RU" i="1" dirty="0"/>
              <a:t>положительные стороны </a:t>
            </a:r>
            <a:r>
              <a:rPr lang="ru-RU" dirty="0"/>
              <a:t>его личности и </a:t>
            </a:r>
            <a:r>
              <a:rPr lang="ru-RU" dirty="0" smtClean="0"/>
              <a:t>развития.</a:t>
            </a:r>
            <a:endParaRPr lang="ru-RU" dirty="0"/>
          </a:p>
          <a:p>
            <a:pPr>
              <a:buFontTx/>
              <a:buChar char="-"/>
            </a:pPr>
            <a:r>
              <a:rPr lang="ru-RU" dirty="0" smtClean="0"/>
              <a:t>Диагноз </a:t>
            </a:r>
            <a:r>
              <a:rPr lang="ru-RU" dirty="0"/>
              <a:t>и прогноз должны быть </a:t>
            </a:r>
            <a:r>
              <a:rPr lang="ru-RU" dirty="0" smtClean="0"/>
              <a:t>предметом профессиональной </a:t>
            </a:r>
            <a:r>
              <a:rPr lang="ru-RU" i="1" dirty="0"/>
              <a:t>тайны</a:t>
            </a:r>
            <a:r>
              <a:rPr lang="ru-RU" dirty="0"/>
              <a:t> специалистов.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/>
              <a:t>Развивать положительную уникальную неповторимость каждого ребенка, </a:t>
            </a:r>
            <a:r>
              <a:rPr lang="ru-RU" dirty="0" smtClean="0"/>
              <a:t>развить </a:t>
            </a:r>
            <a:r>
              <a:rPr lang="ru-RU" dirty="0"/>
              <a:t>чувство самоуважения с учетом реального осознания своих трудностей и проблем.</a:t>
            </a:r>
          </a:p>
          <a:p>
            <a:pPr>
              <a:buFontTx/>
              <a:buChar char="-"/>
            </a:pPr>
            <a:r>
              <a:rPr lang="ru-RU" dirty="0"/>
              <a:t>Разрабатывать индивидуальную развивающую коррекционную программу для ребенка совместно с родителями. </a:t>
            </a:r>
          </a:p>
          <a:p>
            <a:pPr>
              <a:buFontTx/>
              <a:buChar char="-"/>
            </a:pPr>
            <a:r>
              <a:rPr lang="ru-RU" dirty="0"/>
              <a:t>Учить ребенка делать перенос сложившегося способа действия в сходные условия, выполнять задания с проявлением творчества и изобретательности.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18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332656"/>
            <a:ext cx="8208912" cy="5793507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 smtClean="0"/>
              <a:t>При </a:t>
            </a:r>
            <a:r>
              <a:rPr lang="ru-RU" dirty="0"/>
              <a:t>разработке специальной методики дошкольного воспитания и обучения детей с особыми нуждами необходимо: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опираться </a:t>
            </a:r>
            <a:r>
              <a:rPr lang="ru-RU" dirty="0"/>
              <a:t>на общие закономерности возрастного развития как в норме, так и в условиях </a:t>
            </a:r>
            <a:r>
              <a:rPr lang="ru-RU" dirty="0" smtClean="0"/>
              <a:t>патологии.</a:t>
            </a:r>
          </a:p>
          <a:p>
            <a:pPr>
              <a:buFontTx/>
              <a:buChar char="-"/>
            </a:pPr>
            <a:r>
              <a:rPr lang="ru-RU" dirty="0"/>
              <a:t>с</a:t>
            </a:r>
            <a:r>
              <a:rPr lang="ru-RU" dirty="0" smtClean="0"/>
              <a:t>облюдать </a:t>
            </a:r>
            <a:r>
              <a:rPr lang="ru-RU" dirty="0"/>
              <a:t>основные принципы методического подхода к воспитанию и обучению: </a:t>
            </a:r>
            <a:r>
              <a:rPr lang="ru-RU" dirty="0" smtClean="0"/>
              <a:t>создавать </a:t>
            </a:r>
            <a:r>
              <a:rPr lang="ru-RU" dirty="0"/>
              <a:t>специальные условия для обеспечения мотивационной стороны деятельности.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Осуществлять </a:t>
            </a:r>
            <a:r>
              <a:rPr lang="ru-RU" dirty="0"/>
              <a:t>коммуникативную направленность обучения.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Строго </a:t>
            </a:r>
            <a:r>
              <a:rPr lang="ru-RU" dirty="0"/>
              <a:t>индивидуализировать обучение.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Всесторонне </a:t>
            </a:r>
            <a:r>
              <a:rPr lang="ru-RU" dirty="0"/>
              <a:t>развивать у ребенка все продуктивные виды </a:t>
            </a:r>
            <a:r>
              <a:rPr lang="ru-RU" dirty="0" smtClean="0"/>
              <a:t>деятельности.</a:t>
            </a:r>
          </a:p>
          <a:p>
            <a:pPr>
              <a:buFontTx/>
              <a:buChar char="-"/>
            </a:pPr>
            <a:r>
              <a:rPr lang="ru-RU" dirty="0" smtClean="0"/>
              <a:t>Относиться </a:t>
            </a:r>
            <a:r>
              <a:rPr lang="ru-RU" dirty="0"/>
              <a:t>к родителям как партнерам при организации различных форм лечебно-коррекционного процесса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endParaRPr lang="ru-RU" dirty="0"/>
          </a:p>
          <a:p>
            <a:pPr marL="45720" indent="0">
              <a:buNone/>
            </a:pPr>
            <a:r>
              <a:rPr lang="ru-RU" i="1" dirty="0" smtClean="0"/>
              <a:t>  </a:t>
            </a:r>
            <a:r>
              <a:rPr lang="ru-RU" dirty="0" smtClean="0"/>
              <a:t>В </a:t>
            </a:r>
            <a:r>
              <a:rPr lang="ru-RU" dirty="0"/>
              <a:t>коррекционной работе использовать особые приемы и методики с опорой на различные виды деятельности — предметно-практическую, игровую, элементарно-трудовую, но основное внимание уделять игре как ведущей деятельности этого возрастного этапа </a:t>
            </a:r>
            <a:r>
              <a:rPr lang="ru-RU" dirty="0" smtClean="0"/>
              <a:t>развития.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96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0999" y="1719070"/>
            <a:ext cx="8439473" cy="4806274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Формы организации лечебно-коррекционного процесса </a:t>
            </a:r>
            <a:r>
              <a:rPr lang="ru-RU" dirty="0" smtClean="0"/>
              <a:t>(по опыту </a:t>
            </a:r>
            <a:r>
              <a:rPr lang="ru-RU" dirty="0"/>
              <a:t>Г.А. Мишиной и др.):</a:t>
            </a:r>
          </a:p>
          <a:p>
            <a:pPr marL="45720" indent="0">
              <a:buNone/>
            </a:pPr>
            <a:r>
              <a:rPr lang="ru-RU" dirty="0"/>
              <a:t>♦ консультативно-рекомендательная; </a:t>
            </a:r>
          </a:p>
          <a:p>
            <a:pPr marL="45720" indent="0">
              <a:buNone/>
            </a:pPr>
            <a:r>
              <a:rPr lang="ru-RU" dirty="0"/>
              <a:t>♦ информационно-просветительская;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(родительские </a:t>
            </a:r>
            <a:r>
              <a:rPr lang="ru-RU" dirty="0"/>
              <a:t>собрания, лекции, практические занятия, </a:t>
            </a:r>
            <a:r>
              <a:rPr lang="ru-RU" dirty="0" smtClean="0"/>
              <a:t>индивидуальные </a:t>
            </a:r>
            <a:r>
              <a:rPr lang="ru-RU" dirty="0"/>
              <a:t>занятия с семьей, подгрупповые занятия, </a:t>
            </a:r>
            <a:r>
              <a:rPr lang="ru-RU" dirty="0" smtClean="0"/>
              <a:t>детские </a:t>
            </a:r>
            <a:r>
              <a:rPr lang="ru-RU" dirty="0"/>
              <a:t>праздники, </a:t>
            </a:r>
            <a:r>
              <a:rPr lang="ru-RU" dirty="0" smtClean="0"/>
              <a:t>психотерапия </a:t>
            </a:r>
            <a:r>
              <a:rPr lang="ru-RU" dirty="0"/>
              <a:t>и </a:t>
            </a:r>
            <a:r>
              <a:rPr lang="ru-RU" dirty="0" err="1"/>
              <a:t>психокоррекционная</a:t>
            </a:r>
            <a:r>
              <a:rPr lang="ru-RU" dirty="0"/>
              <a:t> </a:t>
            </a:r>
            <a:r>
              <a:rPr lang="ru-RU" dirty="0" err="1" smtClean="0"/>
              <a:t>арттерапия</a:t>
            </a:r>
            <a:r>
              <a:rPr lang="ru-RU" dirty="0" smtClean="0"/>
              <a:t>)</a:t>
            </a: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i="1" dirty="0"/>
              <a:t>К</a:t>
            </a:r>
            <a:r>
              <a:rPr lang="ru-RU" i="1" dirty="0" smtClean="0"/>
              <a:t>онсультативно-рекомендательная </a:t>
            </a:r>
            <a:r>
              <a:rPr lang="ru-RU" dirty="0" smtClean="0"/>
              <a:t>форма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pPr marL="45720" indent="0">
              <a:buNone/>
            </a:pPr>
            <a:r>
              <a:rPr lang="ru-RU" dirty="0" smtClean="0"/>
              <a:t>специалисты </a:t>
            </a:r>
            <a:r>
              <a:rPr lang="ru-RU" dirty="0"/>
              <a:t>разных </a:t>
            </a:r>
            <a:r>
              <a:rPr lang="ru-RU" dirty="0" smtClean="0"/>
              <a:t>профилей проводят </a:t>
            </a:r>
            <a:r>
              <a:rPr lang="ru-RU" dirty="0"/>
              <a:t>первичное обследование </a:t>
            </a:r>
            <a:r>
              <a:rPr lang="ru-RU" dirty="0" smtClean="0"/>
              <a:t>ребенка, отслеживают </a:t>
            </a:r>
            <a:r>
              <a:rPr lang="ru-RU" dirty="0"/>
              <a:t>динамику его развития.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- Активное </a:t>
            </a:r>
            <a:r>
              <a:rPr lang="ru-RU" dirty="0"/>
              <a:t>сотрудничество специалистов и семьи.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Основные формы взаимодействия 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b="1" dirty="0"/>
              <a:t>специалистов и родителей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915816" y="501317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34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404664"/>
            <a:ext cx="8136904" cy="572149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Лекции. Родители выбирают </a:t>
            </a:r>
            <a:r>
              <a:rPr lang="ru-RU" dirty="0"/>
              <a:t>те или иные вопросы </a:t>
            </a:r>
            <a:r>
              <a:rPr lang="ru-RU" dirty="0" smtClean="0"/>
              <a:t>воспитания. Специалисты </a:t>
            </a:r>
            <a:r>
              <a:rPr lang="ru-RU" dirty="0"/>
              <a:t>освещают их в своих </a:t>
            </a:r>
            <a:r>
              <a:rPr lang="ru-RU" i="1" dirty="0"/>
              <a:t>лекциях. </a:t>
            </a:r>
            <a:r>
              <a:rPr lang="ru-RU" dirty="0"/>
              <a:t>Слушая лекции и вопросы других родителей, слушатели лучше осознают и решают свои проблемы. </a:t>
            </a:r>
          </a:p>
          <a:p>
            <a:r>
              <a:rPr lang="ru-RU" i="1" dirty="0" smtClean="0"/>
              <a:t>Практические занятия. </a:t>
            </a:r>
            <a:r>
              <a:rPr lang="ru-RU" dirty="0"/>
              <a:t>Р</a:t>
            </a:r>
            <a:r>
              <a:rPr lang="ru-RU" dirty="0" smtClean="0"/>
              <a:t>одители </a:t>
            </a:r>
            <a:r>
              <a:rPr lang="ru-RU" dirty="0"/>
              <a:t>имеют возможность приобрести навыки по формированию нарушенных функций, умений и навыков у своих </a:t>
            </a:r>
            <a:r>
              <a:rPr lang="ru-RU" dirty="0" smtClean="0"/>
              <a:t>детей.</a:t>
            </a:r>
          </a:p>
          <a:p>
            <a:r>
              <a:rPr lang="ru-RU" i="1" dirty="0" smtClean="0"/>
              <a:t>Индивидуальные </a:t>
            </a:r>
            <a:r>
              <a:rPr lang="ru-RU" i="1" dirty="0"/>
              <a:t>занятия с семьей. </a:t>
            </a:r>
            <a:r>
              <a:rPr lang="ru-RU" dirty="0"/>
              <a:t>На </a:t>
            </a:r>
            <a:r>
              <a:rPr lang="ru-RU" dirty="0" smtClean="0"/>
              <a:t>занятиях </a:t>
            </a:r>
            <a:r>
              <a:rPr lang="ru-RU" dirty="0"/>
              <a:t>осуществляется личностно-ориентированный подход, направленный на выявление и поддержку положительных личностных качеств родителей, необходимых для </a:t>
            </a:r>
            <a:r>
              <a:rPr lang="ru-RU" dirty="0" smtClean="0"/>
              <a:t>сотрудничества. </a:t>
            </a:r>
            <a:r>
              <a:rPr lang="ru-RU" dirty="0"/>
              <a:t>С</a:t>
            </a:r>
            <a:r>
              <a:rPr lang="ru-RU" dirty="0" smtClean="0"/>
              <a:t>оставления </a:t>
            </a:r>
            <a:r>
              <a:rPr lang="ru-RU" dirty="0"/>
              <a:t>индивидуальной программы работы с семьей.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от </a:t>
            </a:r>
            <a:r>
              <a:rPr lang="ru-RU" dirty="0"/>
              <a:t>родителей требуется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фиксация хода занятия </a:t>
            </a:r>
            <a:r>
              <a:rPr lang="ru-RU" dirty="0"/>
              <a:t>педагога с </a:t>
            </a:r>
            <a:r>
              <a:rPr lang="ru-RU" dirty="0" smtClean="0"/>
              <a:t>ребенком, </a:t>
            </a:r>
          </a:p>
          <a:p>
            <a:pPr>
              <a:buFontTx/>
              <a:buChar char="-"/>
            </a:pPr>
            <a:r>
              <a:rPr lang="ru-RU" dirty="0" smtClean="0"/>
              <a:t>повтор этих </a:t>
            </a:r>
            <a:r>
              <a:rPr lang="ru-RU" dirty="0"/>
              <a:t>упражнения дома. </a:t>
            </a:r>
            <a:endParaRPr lang="ru-RU" dirty="0" smtClean="0"/>
          </a:p>
          <a:p>
            <a:pPr marL="45720" indent="0">
              <a:buNone/>
            </a:pPr>
            <a:r>
              <a:rPr lang="ru-RU" dirty="0"/>
              <a:t>З</a:t>
            </a:r>
            <a:r>
              <a:rPr lang="ru-RU" dirty="0" smtClean="0"/>
              <a:t>атем </a:t>
            </a:r>
            <a:r>
              <a:rPr lang="ru-RU" dirty="0"/>
              <a:t>специалист </a:t>
            </a:r>
            <a:r>
              <a:rPr lang="ru-RU" dirty="0" smtClean="0"/>
              <a:t>оценивает, </a:t>
            </a:r>
            <a:r>
              <a:rPr lang="ru-RU" dirty="0"/>
              <a:t>и делает замечания о характере и видах следующих занятий.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345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Р</a:t>
            </a:r>
            <a:r>
              <a:rPr lang="ru-RU" dirty="0" smtClean="0"/>
              <a:t>анняя коррекционная работа играет положительную </a:t>
            </a:r>
            <a:r>
              <a:rPr lang="ru-RU" dirty="0"/>
              <a:t>роль </a:t>
            </a:r>
            <a:r>
              <a:rPr lang="ru-RU" dirty="0" smtClean="0"/>
              <a:t>в развитии детей, особенно, если активным </a:t>
            </a:r>
            <a:r>
              <a:rPr lang="ru-RU" dirty="0"/>
              <a:t>участником этой работы становится мать. </a:t>
            </a:r>
          </a:p>
          <a:p>
            <a:r>
              <a:rPr lang="ru-RU" dirty="0" smtClean="0"/>
              <a:t>правильно организованное </a:t>
            </a:r>
            <a:r>
              <a:rPr lang="ru-RU" i="1" dirty="0" smtClean="0"/>
              <a:t>эмоционально-развивающее взаимодействие </a:t>
            </a:r>
            <a:r>
              <a:rPr lang="ru-RU" i="1" dirty="0"/>
              <a:t>матери с ребенком</a:t>
            </a:r>
            <a:r>
              <a:rPr lang="ru-RU" dirty="0"/>
              <a:t>, </a:t>
            </a:r>
          </a:p>
          <a:p>
            <a:r>
              <a:rPr lang="ru-RU" dirty="0" smtClean="0"/>
              <a:t>стимуляция </a:t>
            </a:r>
            <a:r>
              <a:rPr lang="ru-RU" dirty="0"/>
              <a:t>его психического, речевого и моторного развития.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 Важно </a:t>
            </a:r>
            <a:r>
              <a:rPr lang="ru-RU" dirty="0"/>
              <a:t>научить мать проводить коррекционно-развивающую работу </a:t>
            </a:r>
            <a:r>
              <a:rPr lang="ru-RU" i="1" dirty="0"/>
              <a:t>одновременно</a:t>
            </a:r>
            <a:r>
              <a:rPr lang="ru-RU" dirty="0"/>
              <a:t> со специалистами</a:t>
            </a:r>
            <a:r>
              <a:rPr lang="ru-RU" i="1" dirty="0"/>
              <a:t>, </a:t>
            </a:r>
            <a:r>
              <a:rPr lang="ru-RU" dirty="0" smtClean="0"/>
              <a:t>и </a:t>
            </a:r>
            <a:r>
              <a:rPr lang="ru-RU" i="1" dirty="0" smtClean="0"/>
              <a:t>самостоятельно</a:t>
            </a:r>
            <a:r>
              <a:rPr lang="ru-RU" dirty="0" smtClean="0"/>
              <a:t> </a:t>
            </a:r>
            <a:r>
              <a:rPr lang="ru-RU" dirty="0"/>
              <a:t>под их руководством по специально </a:t>
            </a:r>
            <a:r>
              <a:rPr lang="ru-RU" dirty="0" smtClean="0"/>
              <a:t>разработанной </a:t>
            </a:r>
            <a:r>
              <a:rPr lang="ru-RU" dirty="0"/>
              <a:t>программе.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b="1" dirty="0" smtClean="0"/>
              <a:t>интеграция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68473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463</TotalTime>
  <Words>4179</Words>
  <Application>Microsoft Office PowerPoint</Application>
  <PresentationFormat>Экран (4:3)</PresentationFormat>
  <Paragraphs>388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Сетка</vt:lpstr>
      <vt:lpstr>Основы компенсирующего воспитания в семье  детей с отклонениями в развитии </vt:lpstr>
      <vt:lpstr>Роль семьи в коррекционном воспитании ребенка </vt:lpstr>
      <vt:lpstr>Презентация PowerPoint</vt:lpstr>
      <vt:lpstr>Основные положения коррекционной работы </vt:lpstr>
      <vt:lpstr>Презентация PowerPoint</vt:lpstr>
      <vt:lpstr>Презентация PowerPoint</vt:lpstr>
      <vt:lpstr>Основные формы взаимодействия  специалистов и родителей </vt:lpstr>
      <vt:lpstr>Презентация PowerPoint</vt:lpstr>
      <vt:lpstr>интеграция</vt:lpstr>
      <vt:lpstr>Презентация PowerPoint</vt:lpstr>
      <vt:lpstr>Презентация PowerPoint</vt:lpstr>
      <vt:lpstr>Презентация PowerPoint</vt:lpstr>
      <vt:lpstr>Презентация PowerPoint</vt:lpstr>
      <vt:lpstr>Письмо Министерства образования и науки РФ от 18 апреля 2008 г. N АФ-150/06 О создании условий для получения образования детьми с ограниченными возможностями здоровья и детьми-инвалидами.  </vt:lpstr>
      <vt:lpstr>Презентация PowerPoint</vt:lpstr>
      <vt:lpstr>Презентация PowerPoint</vt:lpstr>
      <vt:lpstr>Презентация PowerPoint</vt:lpstr>
      <vt:lpstr>Задачи и этапы коррекционного воспитания</vt:lpstr>
      <vt:lpstr>Презентация PowerPoint</vt:lpstr>
      <vt:lpstr>коррекционные задачи</vt:lpstr>
      <vt:lpstr>Презентация PowerPoint</vt:lpstr>
      <vt:lpstr>Презентация PowerPoint</vt:lpstr>
      <vt:lpstr>Презентация PowerPoint</vt:lpstr>
      <vt:lpstr>Единство процессов воспитания, обучения и ухода</vt:lpstr>
      <vt:lpstr>чтобы помочь ребенку показать себя с лучшей сто­роны, следует:</vt:lpstr>
      <vt:lpstr>Презентация PowerPoint</vt:lpstr>
      <vt:lpstr>Режим для ребенка раннего возраста  с отклонениями в развитии</vt:lpstr>
      <vt:lpstr>Презентация PowerPoint</vt:lpstr>
      <vt:lpstr>Развитие у ребенка навыков самообслуживания</vt:lpstr>
      <vt:lpstr>Обучение малыша навыкам опрятности </vt:lpstr>
      <vt:lpstr>Развитие сенсорных функций и различных видов памяти </vt:lpstr>
      <vt:lpstr>Презентация PowerPoint</vt:lpstr>
      <vt:lpstr>Презентация PowerPoint</vt:lpstr>
      <vt:lpstr>Развитие познавательной деятельности,  речи и навыков общения </vt:lpstr>
      <vt:lpstr>Презентация PowerPoint</vt:lpstr>
      <vt:lpstr>Развитие игровых навыков</vt:lpstr>
      <vt:lpstr>дидактические игры</vt:lpstr>
      <vt:lpstr>Психотерапевтическая роль игры</vt:lpstr>
      <vt:lpstr>Совершенствование дви­гательных функций и  ориентации в пространстве</vt:lpstr>
      <vt:lpstr>развития зрительно-моторной координации и  мотори­ки рук </vt:lpstr>
      <vt:lpstr>Организация лечебно-педагогической помощи детям с отклонениями в разви­тии.</vt:lpstr>
      <vt:lpstr>Презентация PowerPoint</vt:lpstr>
      <vt:lpstr>Презентация PowerPoint</vt:lpstr>
      <vt:lpstr>Презентация PowerPoint</vt:lpstr>
      <vt:lpstr>Таким образом,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компенсирующего воспитания в семье детей с отклонениями в развитии </dc:title>
  <dc:creator>Anastasiya Savina</dc:creator>
  <cp:lastModifiedBy>Анастасия</cp:lastModifiedBy>
  <cp:revision>59</cp:revision>
  <dcterms:created xsi:type="dcterms:W3CDTF">2014-12-14T11:18:38Z</dcterms:created>
  <dcterms:modified xsi:type="dcterms:W3CDTF">2014-12-19T13:26:31Z</dcterms:modified>
</cp:coreProperties>
</file>