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7" r:id="rId4"/>
    <p:sldId id="258" r:id="rId5"/>
    <p:sldId id="259" r:id="rId6"/>
    <p:sldId id="265" r:id="rId7"/>
    <p:sldId id="274" r:id="rId8"/>
    <p:sldId id="260" r:id="rId9"/>
    <p:sldId id="275" r:id="rId10"/>
    <p:sldId id="261" r:id="rId11"/>
    <p:sldId id="262" r:id="rId12"/>
    <p:sldId id="266" r:id="rId13"/>
    <p:sldId id="263" r:id="rId14"/>
    <p:sldId id="264" r:id="rId15"/>
    <p:sldId id="267" r:id="rId16"/>
    <p:sldId id="268" r:id="rId17"/>
    <p:sldId id="277" r:id="rId18"/>
    <p:sldId id="269" r:id="rId19"/>
    <p:sldId id="270" r:id="rId20"/>
    <p:sldId id="271" r:id="rId21"/>
    <p:sldId id="272" r:id="rId22"/>
    <p:sldId id="27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662" autoAdjust="0"/>
    <p:restoredTop sz="94660"/>
  </p:normalViewPr>
  <p:slideViewPr>
    <p:cSldViewPr>
      <p:cViewPr varScale="1">
        <p:scale>
          <a:sx n="73" d="100"/>
          <a:sy n="73" d="100"/>
        </p:scale>
        <p:origin x="-6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DFF5B0F-675B-4735-8391-02DDA7F042DF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15B887-F029-4EA8-A3B1-FDB7353E5B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5B0F-675B-4735-8391-02DDA7F042DF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5B887-F029-4EA8-A3B1-FDB7353E5B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DFF5B0F-675B-4735-8391-02DDA7F042DF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A15B887-F029-4EA8-A3B1-FDB7353E5B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5B0F-675B-4735-8391-02DDA7F042DF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15B887-F029-4EA8-A3B1-FDB7353E5B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5B0F-675B-4735-8391-02DDA7F042DF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A15B887-F029-4EA8-A3B1-FDB7353E5B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DFF5B0F-675B-4735-8391-02DDA7F042DF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A15B887-F029-4EA8-A3B1-FDB7353E5B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DFF5B0F-675B-4735-8391-02DDA7F042DF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A15B887-F029-4EA8-A3B1-FDB7353E5B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5B0F-675B-4735-8391-02DDA7F042DF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15B887-F029-4EA8-A3B1-FDB7353E5B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5B0F-675B-4735-8391-02DDA7F042DF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15B887-F029-4EA8-A3B1-FDB7353E5B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5B0F-675B-4735-8391-02DDA7F042DF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15B887-F029-4EA8-A3B1-FDB7353E5B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DFF5B0F-675B-4735-8391-02DDA7F042DF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A15B887-F029-4EA8-A3B1-FDB7353E5B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DFF5B0F-675B-4735-8391-02DDA7F042DF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A15B887-F029-4EA8-A3B1-FDB7353E5B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071678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Концепции семейного воспитания детей с </a:t>
            </a:r>
            <a:r>
              <a:rPr lang="ru-RU" b="1" dirty="0" smtClean="0"/>
              <a:t>отклонениями </a:t>
            </a:r>
            <a:r>
              <a:rPr lang="ru-RU" b="1" dirty="0"/>
              <a:t>в развитии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4612" y="4000504"/>
            <a:ext cx="5829296" cy="1752600"/>
          </a:xfrm>
        </p:spPr>
        <p:txBody>
          <a:bodyPr>
            <a:normAutofit/>
          </a:bodyPr>
          <a:lstStyle/>
          <a:p>
            <a:pPr algn="l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71538" y="285728"/>
            <a:ext cx="70009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Министерство образования и науки РФ</a:t>
            </a:r>
          </a:p>
          <a:p>
            <a:pPr algn="ctr"/>
            <a:r>
              <a:rPr lang="ru-RU" sz="1200" dirty="0" smtClean="0"/>
              <a:t>Федеральное  государственное бюджетное образовательное учреждение высшего профессионального образования</a:t>
            </a:r>
          </a:p>
          <a:p>
            <a:pPr algn="ctr"/>
            <a:r>
              <a:rPr lang="ru-RU" sz="1200" dirty="0" smtClean="0"/>
              <a:t>«Красноярский государственный педагогический университет им. В.П. Астафьева»</a:t>
            </a:r>
          </a:p>
          <a:p>
            <a:pPr algn="ctr"/>
            <a:r>
              <a:rPr lang="ru-RU" sz="1200" dirty="0" smtClean="0"/>
              <a:t>Институт социально-гуманитарных технологий</a:t>
            </a:r>
          </a:p>
          <a:p>
            <a:pPr algn="ctr"/>
            <a:r>
              <a:rPr lang="ru-RU" sz="1200" dirty="0" smtClean="0"/>
              <a:t>Кафедра коррекционной педагогики</a:t>
            </a:r>
          </a:p>
          <a:p>
            <a:pPr algn="ctr"/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2143108" y="6000768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Красноярск 2015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err="1" smtClean="0"/>
              <a:t>Самуэль</a:t>
            </a:r>
            <a:r>
              <a:rPr lang="ru-RU" dirty="0" smtClean="0"/>
              <a:t> </a:t>
            </a:r>
            <a:r>
              <a:rPr lang="ru-RU" dirty="0" err="1" smtClean="0"/>
              <a:t>Ове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Проблемами людей с недостатками в развитии — умственно отсталых, слепых, глухих — занимался </a:t>
            </a:r>
            <a:r>
              <a:rPr lang="ru-RU" dirty="0" err="1" smtClean="0"/>
              <a:t>Самуэль</a:t>
            </a:r>
            <a:r>
              <a:rPr lang="ru-RU" dirty="0" smtClean="0"/>
              <a:t> </a:t>
            </a:r>
            <a:r>
              <a:rPr lang="ru-RU" dirty="0" err="1" smtClean="0"/>
              <a:t>Ове</a:t>
            </a:r>
            <a:r>
              <a:rPr lang="ru-RU" dirty="0" smtClean="0"/>
              <a:t>. Он разрабатывал программы для специальных учреждений. Основой его разработок было достижение экономической и соци­альной полезности людей с недостатками в развитии. 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9455"/>
          <a:stretch/>
        </p:blipFill>
        <p:spPr>
          <a:xfrm>
            <a:off x="6516216" y="181280"/>
            <a:ext cx="2540700" cy="18795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988840"/>
            <a:ext cx="8153400" cy="449580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/>
              <a:t>		В этот период произошло существенное изменение модели семьи. В семейной жизни это выразилось в непопулярности пред­принимательского образца семьи с его ориентацией на конку­ренцию как основу выживания. </a:t>
            </a:r>
          </a:p>
          <a:p>
            <a:pPr algn="just">
              <a:buNone/>
            </a:pPr>
            <a:r>
              <a:rPr lang="ru-RU" dirty="0" smtClean="0"/>
              <a:t>		Предлагается другая модель семьи — модель, делающая акцент на дружественных отно­шениях между супругами, </a:t>
            </a:r>
            <a:r>
              <a:rPr lang="ru-RU" i="1" dirty="0" smtClean="0"/>
              <a:t>модель партнерской семьи, </a:t>
            </a:r>
            <a:r>
              <a:rPr lang="ru-RU" dirty="0" smtClean="0"/>
              <a:t>посто­янно подчеркивается примат взаимности, обоюдности, равно­правного партнерства между супругами. Таким образом, желание единства в обществе восторжествовало над индивидуа­лизмом.</a:t>
            </a:r>
          </a:p>
          <a:p>
            <a:pPr algn="just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Эпоха всеобщего благоден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ствия</a:t>
            </a:r>
            <a:r>
              <a:rPr lang="ru-RU" dirty="0" smtClean="0"/>
              <a:t> (1915—1965 гг.)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Исследование эффективности специальных учреждений для детей с отклонениями в развитии.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		 Ведущие специалисты по социальной политике изменили свои позиции в отношении этих учреждений и сделали вывод об их непригодности в сложившейся ситуации.</a:t>
            </a:r>
          </a:p>
          <a:p>
            <a:pPr algn="just">
              <a:buNone/>
            </a:pPr>
            <a:r>
              <a:rPr lang="ru-RU" dirty="0" smtClean="0"/>
              <a:t>		Были проведены специальные исследования, которые концентрировались вокруг двух связанных между собой вопросов.</a:t>
            </a:r>
          </a:p>
          <a:p>
            <a:pPr algn="just"/>
            <a:r>
              <a:rPr lang="ru-RU" dirty="0" smtClean="0"/>
              <a:t>1. Как наличие в семье ребенка с отклонениями в развитии влияет на семейные отношения, жизнь родителей, братьев, сестер, общее благосостояние семьи?</a:t>
            </a:r>
          </a:p>
          <a:p>
            <a:pPr algn="just"/>
            <a:r>
              <a:rPr lang="ru-RU" dirty="0" smtClean="0"/>
              <a:t>2. Решается ли проблема семьи помещением ребенка в учреждение?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Исследования Фарбера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		В своих ранних исследованиях Фарбер (1959 г.) определил </a:t>
            </a:r>
            <a:r>
              <a:rPr lang="ru-RU" i="1" dirty="0" smtClean="0"/>
              <a:t>характер кризиса семьи, </a:t>
            </a:r>
            <a:r>
              <a:rPr lang="ru-RU" dirty="0" smtClean="0"/>
              <a:t>имеющей ребенка с тяжелым недостатком в развитии, как </a:t>
            </a:r>
            <a:r>
              <a:rPr lang="ru-RU" i="1" dirty="0" smtClean="0"/>
              <a:t>остановку ее жизненного цикла:</a:t>
            </a:r>
            <a:endParaRPr lang="ru-RU" dirty="0" smtClean="0"/>
          </a:p>
          <a:p>
            <a:pPr algn="just"/>
            <a:r>
              <a:rPr lang="ru-RU" dirty="0" smtClean="0"/>
              <a:t>1. Развитие цикла замедляется, смены семейных ролей не происходит.</a:t>
            </a:r>
          </a:p>
          <a:p>
            <a:pPr algn="just"/>
            <a:r>
              <a:rPr lang="ru-RU" dirty="0" smtClean="0"/>
              <a:t>2. Жизненный цикл семьи теряет свою синхронность, при этом чем больше его асинхронность, тем больше степень семейного кризиса.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Эпоха борьбы с бюрократизмом 1965г. по настоящее время.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		Произошел переход от партнерской семьи с традиционным согласием между членами семьи к </a:t>
            </a:r>
            <a:r>
              <a:rPr lang="ru-RU" i="1" dirty="0" smtClean="0"/>
              <a:t>плюралистической семейной модели, </a:t>
            </a:r>
            <a:r>
              <a:rPr lang="ru-RU" dirty="0" smtClean="0"/>
              <a:t>с подчеркиванием важности индивидуальных прав ее членов.</a:t>
            </a:r>
          </a:p>
          <a:p>
            <a:pPr>
              <a:buNone/>
            </a:pPr>
            <a:r>
              <a:rPr lang="ru-RU" dirty="0" smtClean="0"/>
              <a:t>		Было предложено реконструировать модель семьи по следующим на­правлениям:</a:t>
            </a:r>
          </a:p>
          <a:p>
            <a:r>
              <a:rPr lang="ru-RU" dirty="0" smtClean="0"/>
              <a:t>1) права всех членов семьи;</a:t>
            </a:r>
          </a:p>
          <a:p>
            <a:r>
              <a:rPr lang="ru-RU" dirty="0" smtClean="0"/>
              <a:t>2) особое выделение прав женщин и детей для более полного развития каждого члена семьи.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Изменение представлений о семье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4248472" cy="504056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		В 60-е годы прошлого века представление о семье существенно изменилось как в социологии и психологии, так и на уровне массового сознания. Большое внимание стало уделяться тем методам, с помощью которых семья как социальный институт вносит свой вклад в поддержку социального порядка. С другой стороны, ставился под сомнение вопрос универсальности ядерной семьи (состоящей из родителей и детей — без бабушек, дедушек и др.) как социального института.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751" r="8074"/>
          <a:stretch/>
        </p:blipFill>
        <p:spPr>
          <a:xfrm>
            <a:off x="4901802" y="1916832"/>
            <a:ext cx="3864246" cy="38214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Плюралистическая модель семьи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		В1979—1980 гг. было предложено описание типичной плюралистической семьи. Обращалось вни­мание на то, что важно утвердить правомерность плюралисти­ческих стилей семейной жизни в обществе, а также проводить социальную политику, которая обеспечивала бы гражданские права не только обычным, но и </a:t>
            </a:r>
            <a:r>
              <a:rPr lang="ru-RU" dirty="0" err="1" smtClean="0"/>
              <a:t>девиантным</a:t>
            </a:r>
            <a:r>
              <a:rPr lang="ru-RU" dirty="0" smtClean="0"/>
              <a:t> семьям, и возможно более широкий выбор жизненных стилей в рамках демократи­ческого общества.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Современная модель семьи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	Для </a:t>
            </a:r>
            <a:r>
              <a:rPr lang="ru-RU" dirty="0"/>
              <a:t>модели современной семьи, согласно А.К. </a:t>
            </a:r>
            <a:r>
              <a:rPr lang="ru-RU" dirty="0" err="1"/>
              <a:t>Дзагкоеву</a:t>
            </a:r>
            <a:r>
              <a:rPr lang="ru-RU" dirty="0"/>
              <a:t>, характерно следующее</a:t>
            </a:r>
            <a:r>
              <a:rPr lang="ru-RU" dirty="0" smtClean="0"/>
              <a:t>:</a:t>
            </a:r>
          </a:p>
          <a:p>
            <a:r>
              <a:rPr lang="ru-RU" dirty="0"/>
              <a:t>стирание границ между социально-половыми ролями, вариабельность выполнения семейных </a:t>
            </a:r>
            <a:r>
              <a:rPr lang="ru-RU" dirty="0" smtClean="0"/>
              <a:t>функций;</a:t>
            </a:r>
            <a:endParaRPr lang="ru-RU" dirty="0"/>
          </a:p>
          <a:p>
            <a:r>
              <a:rPr lang="ru-RU" dirty="0" smtClean="0"/>
              <a:t>преимущественно </a:t>
            </a:r>
            <a:r>
              <a:rPr lang="ru-RU" dirty="0" err="1"/>
              <a:t>нуклеарный</a:t>
            </a:r>
            <a:r>
              <a:rPr lang="ru-RU" dirty="0"/>
              <a:t> тип семьи, состоящей из одной пары родителей и их несовершеннолетних </a:t>
            </a:r>
            <a:r>
              <a:rPr lang="ru-RU" dirty="0" smtClean="0"/>
              <a:t>детей;</a:t>
            </a:r>
            <a:endParaRPr lang="ru-RU" dirty="0"/>
          </a:p>
          <a:p>
            <a:r>
              <a:rPr lang="ru-RU" dirty="0" smtClean="0"/>
              <a:t>симметричная </a:t>
            </a:r>
            <a:r>
              <a:rPr lang="ru-RU" dirty="0"/>
              <a:t>модель семьи, в которой мужчина и женщина равноправны в распоряжении семейными средствами, воспитании детей, решении всех других вопросов;</a:t>
            </a:r>
          </a:p>
          <a:p>
            <a:r>
              <a:rPr lang="ru-RU" dirty="0" smtClean="0"/>
              <a:t>профессиональная </a:t>
            </a:r>
            <a:r>
              <a:rPr lang="ru-RU" dirty="0"/>
              <a:t>занятость всех взрослых трудоспособных членов </a:t>
            </a:r>
            <a:r>
              <a:rPr lang="ru-RU" dirty="0" smtClean="0"/>
              <a:t>семьи;</a:t>
            </a:r>
            <a:endParaRPr lang="ru-RU" dirty="0"/>
          </a:p>
          <a:p>
            <a:r>
              <a:rPr lang="ru-RU" dirty="0" smtClean="0"/>
              <a:t>функциональная </a:t>
            </a:r>
            <a:r>
              <a:rPr lang="ru-RU" dirty="0"/>
              <a:t>дифференциация жизнедеятельности семьи в обществе, разделение функций между семьей и многочисленными другими институтами;</a:t>
            </a:r>
          </a:p>
          <a:p>
            <a:r>
              <a:rPr lang="ru-RU" dirty="0" smtClean="0"/>
              <a:t>регулируемый </a:t>
            </a:r>
            <a:r>
              <a:rPr lang="ru-RU" dirty="0"/>
              <a:t>характер репродуктивного поведения, снижение рождаемости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041388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Концепция нормализации семейной жизни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 Концепция стратегии нормализации семейной жизни акцентирует внимание на попытках </a:t>
            </a:r>
            <a:r>
              <a:rPr lang="ru-RU" i="1" dirty="0" smtClean="0"/>
              <a:t>сохранить подобие нормальности при взаимодействии семьи </a:t>
            </a:r>
            <a:r>
              <a:rPr lang="ru-RU" dirty="0" smtClean="0"/>
              <a:t>с </a:t>
            </a:r>
            <a:r>
              <a:rPr lang="ru-RU" i="1" dirty="0" smtClean="0"/>
              <a:t>обществом. </a:t>
            </a:r>
            <a:r>
              <a:rPr lang="ru-RU" dirty="0" smtClean="0"/>
              <a:t>Этот подход подразумевает, что оздоровительные программы должны быть направлены и на общество, чтобы изменить социальное отношение к таким семьям, что позволило бы этим семьям выжить.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Концепция семейного воспитания «Особые дети в России»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484784"/>
            <a:ext cx="8153400" cy="4495800"/>
          </a:xfrm>
        </p:spPr>
        <p:txBody>
          <a:bodyPr/>
          <a:lstStyle/>
          <a:p>
            <a:pPr algn="just">
              <a:buNone/>
            </a:pPr>
            <a:r>
              <a:rPr lang="ru-RU" i="1" dirty="0" smtClean="0"/>
              <a:t>		Целью государственной политики </a:t>
            </a:r>
            <a:r>
              <a:rPr lang="ru-RU" dirty="0" smtClean="0"/>
              <a:t>является обеспечение социализации детей, находящихся в особо трудных обстоятельствах, их полноценной реабилитации, в том числе медицинской, психологической и социальной, для успешной их интеграции в общество.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9122"/>
          <a:stretch/>
        </p:blipFill>
        <p:spPr>
          <a:xfrm>
            <a:off x="1060323" y="4234531"/>
            <a:ext cx="7258050" cy="25968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Концепция семейного воспитания ребенка с отклонениями в развитии выделяет основную идею работы с </a:t>
            </a:r>
            <a:r>
              <a:rPr lang="ru-RU" sz="2800" dirty="0" smtClean="0"/>
              <a:t>семьей -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2204864"/>
            <a:ext cx="8153400" cy="4495800"/>
          </a:xfrm>
        </p:spPr>
        <p:txBody>
          <a:bodyPr/>
          <a:lstStyle/>
          <a:p>
            <a:pPr algn="just"/>
            <a:r>
              <a:rPr lang="ru-RU" dirty="0"/>
              <a:t>достижение гармоничной жизни семьи с нестандартным ребенком, максимальное развитие потенциальных возможностей ребенка и каждого члена семьи и успешной их интеграции в общество. </a:t>
            </a:r>
          </a:p>
        </p:txBody>
      </p:sp>
    </p:spTree>
    <p:extLst>
      <p:ext uri="{BB962C8B-B14F-4D97-AF65-F5344CB8AC3E}">
        <p14:creationId xmlns:p14="http://schemas.microsoft.com/office/powerpoint/2010/main" xmlns="" val="22878980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Главные направления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приоритет семейного воспитания детей с различными от­клонениями и особенностями в развитии, защита их прав и интересов;</a:t>
            </a:r>
          </a:p>
          <a:p>
            <a:pPr algn="just"/>
            <a:r>
              <a:rPr lang="ru-RU" dirty="0" smtClean="0"/>
              <a:t>разработка эффективных методов помощи семьям, воспитывающим детей с отклонениями и особенностями в развитии; </a:t>
            </a:r>
          </a:p>
          <a:p>
            <a:pPr algn="just"/>
            <a:r>
              <a:rPr lang="ru-RU" dirty="0" smtClean="0"/>
              <a:t>создание новых учреждений, ориентированных на специфические проблемы семьи, имеющей ребенка с той или иной формой средовой </a:t>
            </a:r>
            <a:r>
              <a:rPr lang="ru-RU" dirty="0" err="1" smtClean="0"/>
              <a:t>дезадаптации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Главная идея концепции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95936" y="3645024"/>
            <a:ext cx="4892595" cy="3057872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i="1" dirty="0" smtClean="0"/>
              <a:t>		Главной идеей </a:t>
            </a:r>
            <a:r>
              <a:rPr lang="ru-RU" dirty="0" smtClean="0"/>
              <a:t>настоящей концепции является достижение совместной гармоничной жизни с нестандартным ребенком, максимальное развитие потенциальных возможностей ребенка и каждого члена семьи и успешной интеграции неста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нд</a:t>
            </a:r>
            <a:r>
              <a:rPr lang="ru-RU" dirty="0" smtClean="0"/>
              <a:t>артной семьи и нестандартного ребенка в общество.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Безрукова В.С. Основы духовной культуры (энциклопедический словарь педагога). – </a:t>
            </a:r>
            <a:r>
              <a:rPr lang="ru-RU" dirty="0" err="1"/>
              <a:t>Екатиринбург</a:t>
            </a:r>
            <a:r>
              <a:rPr lang="ru-RU" dirty="0"/>
              <a:t>, 2000 г.</a:t>
            </a:r>
          </a:p>
          <a:p>
            <a:r>
              <a:rPr lang="ru-RU" dirty="0"/>
              <a:t>Куликова Т.А. Семейная педагогика и домашнее воспитание: Учебник для студ. сред. и </a:t>
            </a:r>
            <a:r>
              <a:rPr lang="ru-RU" dirty="0" err="1"/>
              <a:t>высш</a:t>
            </a:r>
            <a:r>
              <a:rPr lang="ru-RU" dirty="0"/>
              <a:t>. </a:t>
            </a:r>
            <a:r>
              <a:rPr lang="ru-RU" dirty="0" err="1"/>
              <a:t>пед</a:t>
            </a:r>
            <a:r>
              <a:rPr lang="ru-RU" dirty="0"/>
              <a:t>. учеб. заведений. - М.: Издательский центр «Академия», 1999. </a:t>
            </a:r>
          </a:p>
          <a:p>
            <a:r>
              <a:rPr lang="ru-RU" dirty="0" err="1" smtClean="0"/>
              <a:t>Мастюкова</a:t>
            </a:r>
            <a:r>
              <a:rPr lang="ru-RU" dirty="0" smtClean="0"/>
              <a:t> </a:t>
            </a:r>
            <a:r>
              <a:rPr lang="ru-RU" dirty="0"/>
              <a:t>Е.М., Московкина А.Г. Семейное воспитание детей с отклонениями в развитии: Учеб. пособие для студ. </a:t>
            </a:r>
            <a:r>
              <a:rPr lang="ru-RU" dirty="0" err="1"/>
              <a:t>высш</a:t>
            </a:r>
            <a:r>
              <a:rPr lang="ru-RU" dirty="0"/>
              <a:t>. учеб. заведений / Под ред. </a:t>
            </a:r>
            <a:r>
              <a:rPr lang="ru-RU" dirty="0" err="1" smtClean="0"/>
              <a:t>В.И.Селиверстова</a:t>
            </a:r>
            <a:r>
              <a:rPr lang="ru-RU" dirty="0" smtClean="0"/>
              <a:t>. — </a:t>
            </a:r>
            <a:r>
              <a:rPr lang="ru-RU" dirty="0"/>
              <a:t>М.: </a:t>
            </a:r>
            <a:r>
              <a:rPr lang="ru-RU" dirty="0" err="1"/>
              <a:t>Гуманит</a:t>
            </a:r>
            <a:r>
              <a:rPr lang="ru-RU" dirty="0"/>
              <a:t>. изд. центр ВЛАДОС, 2003. </a:t>
            </a:r>
          </a:p>
          <a:p>
            <a:r>
              <a:rPr lang="ru-RU" dirty="0" err="1" smtClean="0"/>
              <a:t>Солодянкина</a:t>
            </a:r>
            <a:r>
              <a:rPr lang="ru-RU" dirty="0" smtClean="0"/>
              <a:t> </a:t>
            </a:r>
            <a:r>
              <a:rPr lang="ru-RU" dirty="0"/>
              <a:t>О.В. Воспитание ребенка с ограниченными возможностями здоровья в </a:t>
            </a:r>
            <a:r>
              <a:rPr lang="ru-RU" dirty="0" smtClean="0"/>
              <a:t>семье. — </a:t>
            </a:r>
            <a:r>
              <a:rPr lang="ru-RU" dirty="0"/>
              <a:t>М.: АРКТИ, 2007. </a:t>
            </a:r>
          </a:p>
          <a:p>
            <a:r>
              <a:rPr lang="ru-RU" dirty="0" smtClean="0"/>
              <a:t>Трапезникова </a:t>
            </a:r>
            <a:r>
              <a:rPr lang="ru-RU" dirty="0"/>
              <a:t>Т.М. Психологические аспекты семейных </a:t>
            </a:r>
            <a:r>
              <a:rPr lang="ru-RU" dirty="0" smtClean="0"/>
              <a:t>отношений. Вестник </a:t>
            </a:r>
            <a:r>
              <a:rPr lang="ru-RU" dirty="0"/>
              <a:t>СПб. ун-та. Философия. Политология. Социология. Психология. </a:t>
            </a:r>
            <a:r>
              <a:rPr lang="ru-RU" dirty="0" smtClean="0"/>
              <a:t>Право,1992</a:t>
            </a:r>
            <a:r>
              <a:rPr lang="ru-RU" dirty="0"/>
              <a:t>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781112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emy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4429132"/>
            <a:ext cx="3254372" cy="21714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Исторический аспект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571612"/>
            <a:ext cx="8153400" cy="347187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		Особенно хорошо изучена и документирована история семьи, где воспитывается ребенок с отклонением в развитии, в США. История американской семьи делится на четко очерченные вре­менные периоды. Всего выделяют четыре исторических периода и соответствующих им четыре типа семьи.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Исторические периоды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7207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i="1" dirty="0" smtClean="0"/>
              <a:t>1-й период </a:t>
            </a:r>
            <a:r>
              <a:rPr lang="ru-RU" dirty="0" smtClean="0"/>
              <a:t>— колониальный — 1600—1820 гг. В этот период семья рассматривалась как маленькое государство. Это патриархальная, авторитарная семья.</a:t>
            </a:r>
          </a:p>
          <a:p>
            <a:pPr algn="just"/>
            <a:r>
              <a:rPr lang="ru-RU" i="1" dirty="0" smtClean="0"/>
              <a:t>2-й период </a:t>
            </a:r>
            <a:r>
              <a:rPr lang="ru-RU" dirty="0" smtClean="0"/>
              <a:t>— викторианская эпоха — 1820—1915 гг. Семья на этом этапе развития общества рассматривалась как деловая фирма, преобладала предпринимательская модель семьи.</a:t>
            </a:r>
          </a:p>
          <a:p>
            <a:pPr algn="just"/>
            <a:r>
              <a:rPr lang="ru-RU" dirty="0" smtClean="0"/>
              <a:t>3-й </a:t>
            </a:r>
            <a:r>
              <a:rPr lang="ru-RU" i="1" dirty="0" smtClean="0"/>
              <a:t>период </a:t>
            </a:r>
            <a:r>
              <a:rPr lang="ru-RU" dirty="0" smtClean="0"/>
              <a:t>— эпоха всеобщего благоденствия —1915—1965 гг. Социально приемлемой считалась семья, основанная на взаимопонимании и поддержке. Была предложена и поддерживалась социальными институтами партнерская модель семьи.</a:t>
            </a:r>
          </a:p>
          <a:p>
            <a:pPr algn="just"/>
            <a:r>
              <a:rPr lang="ru-RU" i="1" dirty="0" smtClean="0"/>
              <a:t>4-й период </a:t>
            </a:r>
            <a:r>
              <a:rPr lang="ru-RU" dirty="0" smtClean="0"/>
              <a:t>— эпоха борьбы с бюрократизмом. Семья рассматривается как плюралистический коллектив, с 1965 г. по настоящее время.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Семья колониальной эпохи (1600—1820 гг.)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785926"/>
            <a:ext cx="5316674" cy="4500594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		На этом отрезке исторического развития </a:t>
            </a:r>
            <a:r>
              <a:rPr lang="ru-RU" i="1" dirty="0" smtClean="0"/>
              <a:t>семья рассматривалась как сущностный аналог государства. </a:t>
            </a:r>
            <a:r>
              <a:rPr lang="ru-RU" dirty="0" smtClean="0"/>
              <a:t>Всячески подчеркивалось мужское главенство в семье над женой, детьми, слугами. Это закреплялось в законах государства. Каждый рожденный в стране ребенок принадлежит только отцу. Крепость такой семьи рассматривается как основа незыблемости государственных устоев.</a:t>
            </a:r>
          </a:p>
          <a:p>
            <a:pPr algn="just"/>
            <a:endParaRPr lang="ru-RU" dirty="0"/>
          </a:p>
        </p:txBody>
      </p:sp>
      <p:pic>
        <p:nvPicPr>
          <p:cNvPr id="4" name="Рисунок 3" descr="1771 William Williams (American colonial era artist, 1727-1791). The Wiley Family..jpg"/>
          <p:cNvPicPr>
            <a:picLocks noChangeAspect="1"/>
          </p:cNvPicPr>
          <p:nvPr/>
        </p:nvPicPr>
        <p:blipFill>
          <a:blip r:embed="rId2"/>
          <a:srcRect l="13125" r="11874"/>
          <a:stretch>
            <a:fillRect/>
          </a:stretch>
        </p:blipFill>
        <p:spPr>
          <a:xfrm>
            <a:off x="5500694" y="2071678"/>
            <a:ext cx="3342535" cy="36433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Патриархальная семья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043114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		Это большая по численности семья, где в одном «гнезде» проживают разные поколения родственников и свойственников. В семье много детей, которые зависят от родителей, почитают старших, строго соблюдают национальные и религиозные обычаи. Семьи с чертами патриархальности сохранились в сельской местности, в малых городах.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55776" y="3429000"/>
            <a:ext cx="4320480" cy="31169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Авторитарная семья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916832"/>
            <a:ext cx="4391400" cy="442108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это семья, основанная на жестком и непререкаемом авторитете родителей</a:t>
            </a:r>
            <a:r>
              <a:rPr lang="ru-RU" dirty="0" smtClean="0"/>
              <a:t>. </a:t>
            </a:r>
            <a:r>
              <a:rPr lang="ru-RU" dirty="0"/>
              <a:t>В основе отношений членов авторитарной семьи лежит жесткий авторитаризм, в ней складывается система авторитарного воспитания, используются принципы и методы авторитарной педагогики.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929" r="7143"/>
          <a:stretch/>
        </p:blipFill>
        <p:spPr>
          <a:xfrm>
            <a:off x="5220072" y="2420888"/>
            <a:ext cx="3384376" cy="30243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1360484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Викторианская эпоха (1820—1915 гг.)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86116" y="1600200"/>
            <a:ext cx="5479932" cy="449580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i="1" dirty="0" smtClean="0"/>
              <a:t>		Семья была реорганизована в соответствии с предпринимательской моделью. </a:t>
            </a:r>
            <a:r>
              <a:rPr lang="ru-RU" dirty="0" smtClean="0"/>
              <a:t>Поддерживался культ супермена мужчины, достигшего всего своими силами, а образ истинной женщины подразумевал благочестие, чистоту, покорность, хо­зяйственность. Эти требования не относились к женщинам-эмигранткам.</a:t>
            </a:r>
          </a:p>
          <a:p>
            <a:pPr algn="just">
              <a:buNone/>
            </a:pPr>
            <a:r>
              <a:rPr lang="ru-RU" dirty="0" smtClean="0"/>
              <a:t>		В этот период уже были доступны </a:t>
            </a:r>
            <a:r>
              <a:rPr lang="ru-RU" i="1" dirty="0" smtClean="0"/>
              <a:t>государственные учреждения для детей с отклонениями в развитии.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1804350_22cf590b.jpg"/>
          <p:cNvPicPr>
            <a:picLocks noChangeAspect="1"/>
          </p:cNvPicPr>
          <p:nvPr/>
        </p:nvPicPr>
        <p:blipFill>
          <a:blip r:embed="rId2">
            <a:lum bright="10000" contrast="10000"/>
          </a:blip>
          <a:stretch>
            <a:fillRect/>
          </a:stretch>
        </p:blipFill>
        <p:spPr>
          <a:xfrm>
            <a:off x="285720" y="1714488"/>
            <a:ext cx="3185674" cy="45720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Потребительская модель семьи -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	В </a:t>
            </a:r>
            <a:r>
              <a:rPr lang="ru-RU" dirty="0"/>
              <a:t>соответствии с этой моделью супруги рассматривались как партнеры в бизнесе. При этом муж яв­лялся представителем фирмы вне дома и занимался внешни­ми отношениями фирмы. Женщина являлась внутренним представителем фирмы и занималась внутренними отношени­ями семьи.</a:t>
            </a:r>
          </a:p>
        </p:txBody>
      </p:sp>
    </p:spTree>
    <p:extLst>
      <p:ext uri="{BB962C8B-B14F-4D97-AF65-F5344CB8AC3E}">
        <p14:creationId xmlns:p14="http://schemas.microsoft.com/office/powerpoint/2010/main" xmlns="" val="38768710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222</TotalTime>
  <Words>492</Words>
  <Application>Microsoft Office PowerPoint</Application>
  <PresentationFormat>Экран (4:3)</PresentationFormat>
  <Paragraphs>74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Обычная</vt:lpstr>
      <vt:lpstr>Концепции семейного воспитания детей с отклонениями в развитии</vt:lpstr>
      <vt:lpstr>Концепция семейного воспитания ребенка с отклонениями в развитии выделяет основную идею работы с семьей - </vt:lpstr>
      <vt:lpstr>Исторический аспект</vt:lpstr>
      <vt:lpstr>Исторические периоды</vt:lpstr>
      <vt:lpstr>Семья колониальной эпохи (1600—1820 гг.)</vt:lpstr>
      <vt:lpstr>Патриархальная семья</vt:lpstr>
      <vt:lpstr>Авторитарная семья</vt:lpstr>
      <vt:lpstr>Викторианская эпоха (1820—1915 гг.)</vt:lpstr>
      <vt:lpstr>Потребительская модель семьи - </vt:lpstr>
      <vt:lpstr> Самуэль Ове</vt:lpstr>
      <vt:lpstr>Эпоха всеобщего благоденствия (1915—1965 гг.)</vt:lpstr>
      <vt:lpstr>Исследование эффективности специальных учреждений для детей с отклонениями в развитии.</vt:lpstr>
      <vt:lpstr>Исследования Фарбера</vt:lpstr>
      <vt:lpstr>Эпоха борьбы с бюрократизмом 1965г. по настоящее время.</vt:lpstr>
      <vt:lpstr>Изменение представлений о семье</vt:lpstr>
      <vt:lpstr>Плюралистическая модель семьи</vt:lpstr>
      <vt:lpstr>Современная модель семьи</vt:lpstr>
      <vt:lpstr>Концепция нормализации семейной жизни</vt:lpstr>
      <vt:lpstr>Концепция семейного воспитания «Особые дети в России»</vt:lpstr>
      <vt:lpstr>Главные направления</vt:lpstr>
      <vt:lpstr>Главная идея концепции</vt:lpstr>
      <vt:lpstr>Литература: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Концепции семейного воспитания детей с отклонениями в развитии</dc:title>
  <dc:creator>Enter</dc:creator>
  <cp:lastModifiedBy>XP GAME 2010</cp:lastModifiedBy>
  <cp:revision>9</cp:revision>
  <dcterms:created xsi:type="dcterms:W3CDTF">2015-02-28T15:45:39Z</dcterms:created>
  <dcterms:modified xsi:type="dcterms:W3CDTF">2015-04-03T02:58:09Z</dcterms:modified>
</cp:coreProperties>
</file>