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0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6AC-8C7B-44CC-8D21-5B52763D9F43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C9679-A792-497C-8B80-251D5611A9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6AC-8C7B-44CC-8D21-5B52763D9F43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C9679-A792-497C-8B80-251D5611A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6AC-8C7B-44CC-8D21-5B52763D9F43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C9679-A792-497C-8B80-251D5611A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6AC-8C7B-44CC-8D21-5B52763D9F43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C9679-A792-497C-8B80-251D5611A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6AC-8C7B-44CC-8D21-5B52763D9F43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C9679-A792-497C-8B80-251D5611A9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6AC-8C7B-44CC-8D21-5B52763D9F43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C9679-A792-497C-8B80-251D5611A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6AC-8C7B-44CC-8D21-5B52763D9F43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C9679-A792-497C-8B80-251D5611A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6AC-8C7B-44CC-8D21-5B52763D9F43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C9679-A792-497C-8B80-251D5611A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6AC-8C7B-44CC-8D21-5B52763D9F43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C9679-A792-497C-8B80-251D5611A9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6AC-8C7B-44CC-8D21-5B52763D9F43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C9679-A792-497C-8B80-251D5611A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6AC-8C7B-44CC-8D21-5B52763D9F43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C9679-A792-497C-8B80-251D5611A9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75626AC-8C7B-44CC-8D21-5B52763D9F43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2C9679-A792-497C-8B80-251D5611A9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210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профессионального образования</a:t>
            </a:r>
            <a:br>
              <a:rPr lang="ru-RU" sz="27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Красноярский государственный педагогический университет им. В.П. Астафьева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7406640" cy="1752600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Воспитание ребёнка с нарушением зрения в семье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292080" y="5445224"/>
            <a:ext cx="3457575" cy="1101725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Симптом кукольных глаз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6592776" cy="147714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Глазные яблоки движутся в противоположную сторону.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kaz2.docdat.com/pars_docs/refs/154/153557/153557_html_m1e9fc6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996952"/>
            <a:ext cx="2563781" cy="3573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40448" cy="240905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движениях глазных яблок вниз, спонтанных или быстрых перемещениях головы в пространстве, между верхним веком и радужной оболочкой видна белая полоса склеры.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255307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Глазные яблоки резко отклоняются вниз, так, что часть яблока, а в тяжелых случаях и зрачок скрываются под нижним веком. Между радужной оболочкой и верхним веком остается белая полоса склеры.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33265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Симптом «заходящего солнца»</a:t>
            </a:r>
            <a:endParaRPr lang="ru-RU" sz="24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62976" y="548680"/>
            <a:ext cx="2425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Симптом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Грефе</a:t>
            </a:r>
            <a:endParaRPr lang="ru-RU" sz="2400" i="1" dirty="0"/>
          </a:p>
        </p:txBody>
      </p:sp>
      <p:pic>
        <p:nvPicPr>
          <p:cNvPr id="23554" name="Picture 2" descr="http://womanadvice.ru/sites/default/files/imagecache/width_250/sindrom_grefe_u_mladenc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437112"/>
            <a:ext cx="2381250" cy="1790701"/>
          </a:xfrm>
          <a:prstGeom prst="rect">
            <a:avLst/>
          </a:prstGeom>
          <a:noFill/>
        </p:spPr>
      </p:pic>
      <p:pic>
        <p:nvPicPr>
          <p:cNvPr id="23556" name="Picture 4" descr="http://izhevsk.ru/forums/icons/forum_pictures/005117/51170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6087" y="4293096"/>
            <a:ext cx="2813940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404664"/>
            <a:ext cx="7530040" cy="58437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Начиная со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второго месяца жизни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закономерно появляются у всех здоровых детей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зрительная фиксация и слежение.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четырем месяцам жизни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судить по наличию у ребенка зрительного поведения, а также по характеру прослеживания за предметом и способности локализовать зрительный стимул, находящийся на разном расстоянии.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5 месяцев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функция прослеживания предмета приобретает другой характер: следуя за предметом, ребенок как бы его осматривает, «ощупывает» взглядом; если его внимание переключается на другой предмет, то через очень короткий период он может активно вернуться к прослеживанию за тем же предметом.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Зрительная локализация предмета в пространстве. Формируется на базе зрительно-тактильного сочетанного рефлекса у ребенка 3 месяцев.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Дифференциация на «близко и далеко» наблюдают у ребенка 4 месяцев.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5—6 месяцев ребенок локализует предметы, расположенные с разных сторон.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Заболевания, которые можно выявить на 4-ом месяце жизни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/>
              <a:t>Зрительно-моторная апраксия (</a:t>
            </a:r>
            <a:r>
              <a:rPr lang="ru-RU" dirty="0" smtClean="0"/>
              <a:t>нарушено прослеживание за предметом в горизонтальной плоскости);</a:t>
            </a:r>
          </a:p>
          <a:p>
            <a:r>
              <a:rPr lang="ru-RU" i="1" dirty="0" smtClean="0"/>
              <a:t>Катаракта</a:t>
            </a:r>
            <a:r>
              <a:rPr lang="ru-RU" dirty="0" smtClean="0"/>
              <a:t> (помутнение хрусталика глаза, вызывающее различные степени расстройства зрения вплоть до полной его утраты);</a:t>
            </a:r>
          </a:p>
          <a:p>
            <a:r>
              <a:rPr lang="ru-RU" i="1" dirty="0" err="1" smtClean="0"/>
              <a:t>Ретролентальная</a:t>
            </a:r>
            <a:r>
              <a:rPr lang="ru-RU" i="1" dirty="0" smtClean="0"/>
              <a:t> </a:t>
            </a:r>
            <a:r>
              <a:rPr lang="ru-RU" i="1" dirty="0" err="1" smtClean="0"/>
              <a:t>фиброплазия</a:t>
            </a:r>
            <a:r>
              <a:rPr lang="ru-RU" i="1" dirty="0" smtClean="0"/>
              <a:t> </a:t>
            </a:r>
            <a:r>
              <a:rPr lang="ru-RU" dirty="0" smtClean="0"/>
              <a:t>(тяжёлое заболевание глаз, развивающееся преимущественно у </a:t>
            </a:r>
            <a:r>
              <a:rPr lang="ru-RU" dirty="0" err="1" smtClean="0"/>
              <a:t>глубоконедоношенных</a:t>
            </a:r>
            <a:r>
              <a:rPr lang="ru-RU" dirty="0" smtClean="0"/>
              <a:t> детей, сопровождающееся изменениями в сетчатке и стекловидном теле);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Заболевания, которые можно выявить в возрасте 6-9  месяцев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Амавротическая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идиотия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(ребенок перестает фиксировать взор на предмете, развивается косоглазие, нарушается координация глазных яблок);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Нистагм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(непроизвольные колебательные движения глаз высокой частоты);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Катаракта.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Заболевания, которые можно выявить к концу первого года жизни ребёнка</a:t>
            </a:r>
            <a:endParaRPr lang="ru-RU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2348880"/>
            <a:ext cx="2736304" cy="792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79912" y="24928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Косоглазие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203848" y="3284984"/>
            <a:ext cx="720080" cy="7920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732240" y="3284984"/>
            <a:ext cx="648072" cy="72008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293096"/>
            <a:ext cx="23622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115616" y="38610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Содружественное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437112"/>
            <a:ext cx="23812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300192" y="40050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аралитическое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Позиции родителей детей с нарушениями зрения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Адекватные</a:t>
            </a:r>
          </a:p>
          <a:p>
            <a:r>
              <a:rPr lang="ru-RU" dirty="0" smtClean="0"/>
              <a:t>Ребенок воспринимается в семье как здоровый, но имеющий ряд особенностей, которые следует учитывать в процессе воспитания;</a:t>
            </a:r>
          </a:p>
          <a:p>
            <a:r>
              <a:rPr lang="ru-RU" dirty="0" smtClean="0"/>
              <a:t>Ребенок и недостаточность у него зрения родителями принимаются.</a:t>
            </a:r>
          </a:p>
          <a:p>
            <a:r>
              <a:rPr lang="ru-RU" dirty="0" smtClean="0"/>
              <a:t>Готовность к включению ребенка в свою жизненную программу.</a:t>
            </a:r>
          </a:p>
          <a:p>
            <a:r>
              <a:rPr lang="ru-RU" dirty="0" smtClean="0"/>
              <a:t>Создание в семье условий для полноценного развития ребенка;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Неадекватные </a:t>
            </a:r>
          </a:p>
          <a:p>
            <a:r>
              <a:rPr lang="ru-RU" dirty="0" smtClean="0"/>
              <a:t>Ребенок воспринимается как жертва обстоятельств, обиженное судьбой существо, которое нуждается в постоянной опеке и защите;</a:t>
            </a:r>
          </a:p>
          <a:p>
            <a:r>
              <a:rPr lang="ru-RU" dirty="0" smtClean="0"/>
              <a:t>Родители (чаще матери) испытывают чувство вины перед ним, которую они постоянно пытаются искупить;</a:t>
            </a:r>
          </a:p>
          <a:p>
            <a:r>
              <a:rPr lang="ru-RU" dirty="0" smtClean="0"/>
              <a:t>Родители психологически отвергают ребенка, смирившись с недостатком зрения у него;</a:t>
            </a:r>
          </a:p>
          <a:p>
            <a:r>
              <a:rPr lang="ru-RU" dirty="0" smtClean="0"/>
              <a:t>Принятие родителями ребенка, но отрицание наличия у него каких-либо особенностей;</a:t>
            </a:r>
          </a:p>
          <a:p>
            <a:r>
              <a:rPr lang="ru-RU" dirty="0" smtClean="0"/>
              <a:t>Непринятие как недостатка, так и самого ребенка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Помощь специалистов родителям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Офтальмолог;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Дошкольный педагог-дефектолог;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Специальный психолог;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Тифлопедагог;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Ранняя стимуляция психического развития ребенка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Начинать с первых месяцев жизни;</a:t>
            </a:r>
          </a:p>
          <a:p>
            <a:r>
              <a:rPr lang="ru-RU" dirty="0" smtClean="0"/>
              <a:t>Наладить эмоциональный контакт и всячески его поддерживать;</a:t>
            </a:r>
          </a:p>
          <a:p>
            <a:r>
              <a:rPr lang="ru-RU" dirty="0" smtClean="0"/>
              <a:t>Обогащать опыт тактильными и кинестетическими ощущениями;</a:t>
            </a:r>
          </a:p>
          <a:p>
            <a:r>
              <a:rPr lang="ru-RU" dirty="0" smtClean="0"/>
              <a:t> Менять положение тела;</a:t>
            </a:r>
          </a:p>
          <a:p>
            <a:r>
              <a:rPr lang="ru-RU" dirty="0" smtClean="0"/>
              <a:t>Проводить пассивно-активные упражнения с ножками, ручками, привлекая внимание к возникающим при этом ощущениям и сопровождая эти упражнения речью, пением, музыкой;</a:t>
            </a:r>
          </a:p>
          <a:p>
            <a:r>
              <a:rPr lang="ru-RU" dirty="0" smtClean="0"/>
              <a:t>Чаще брать на руки и разговаривать с ребенком;</a:t>
            </a:r>
          </a:p>
          <a:p>
            <a:r>
              <a:rPr lang="ru-RU" dirty="0" smtClean="0"/>
              <a:t>Тренировать слух и кожное восприятие в процессе ежедневного ухода, обогащая его жизненный опыт.</a:t>
            </a:r>
            <a:r>
              <a:rPr lang="en-US" dirty="0" smtClean="0"/>
              <a:t>[2]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143000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56872" cy="5472608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Структура сложного дефекта при сочетании нарушений зрения и интеллекта;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Особенности развития зрительных функций на первом году жизни, их нарушения;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Позиции родителей детей с нарушениями зрения;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Ранняя стимуляция психического развития ребенка;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остаточного зрения;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Воспитание восприятия частей собственного тела, формирование начальных пространственных представлений, развитие чувствительности пальцев рук;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Общие стратегии нормализации жизни семьи;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Причины неадекватного эмоционального развития ребенка с нарушением зрения;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Причины своеобразного снижения результативности интеллектуальной активности у детей с нарушением зрения;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Особенности мышления, речи и других предпосылок интеллекта;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Формы организации работы специалистов детского сада с родителями незрячих детей;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Развитие остаточного зрения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активное осязание;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ощупывать различные предметы, одновременно называя их и говоря об их назначении;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Учить совместно со взрослым пользоваться различными предметами, комментируя действия ребенка.</a:t>
            </a:r>
            <a:r>
              <a:rPr lang="ru-RU" dirty="0" smtClean="0"/>
              <a:t> </a:t>
            </a:r>
            <a:r>
              <a:rPr lang="en-US" dirty="0" smtClean="0"/>
              <a:t>[2]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98080" cy="280831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Воспитание восприятия частей собственного тела, формирование начальных пространственных представлений, развитие чувствительности пальцев рук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140968"/>
            <a:ext cx="7498080" cy="345638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Начинать в первые годы жизни;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Обучать показывать и называть части собственного тела, понимать и выполнять задания, требующие понимания расположения предметов в пространстве, местонахождение игрушек по отношению к себе;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озвученные игрушки и игрушки с хорошо воспринимаемой на ощупь фактурой;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музыку;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Обогащать чувственный и практический опыт ребенка;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чувствительность пальцев рук;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ребенка ориентироваться в своей квартире и передвигаться;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ребенка использовать слух, осязание рук и ног, остаточное зрение в восприятии окружающего мира;</a:t>
            </a:r>
            <a:r>
              <a:rPr lang="en-US" dirty="0" smtClean="0"/>
              <a:t> [2]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Родителей слепого ребенка специалисты научат: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постоянно расширять представления ребенка об окружающих его предметах;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предоставить ребенку возможность для обследования предметов, разных по назначению, фактуре и т. д.;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привлекать его к выполнению домашних дел — для обогащения сюжетной и творческой игры и трудового воспитания ребенка;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заинтересовать ребенка игрой в хватание, дерганье, отталкивание подвешенных погремушек, доставляющих ребенку удовольствие от новых осязательных и слуховых впечатлений;</a:t>
            </a:r>
            <a:r>
              <a:rPr lang="en-US" dirty="0" smtClean="0"/>
              <a:t> [2]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 2-х лет ребенка можно знакомить: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 сюжетными игрушками;</a:t>
            </a:r>
          </a:p>
          <a:p>
            <a:r>
              <a:rPr lang="ru-RU" dirty="0" smtClean="0"/>
              <a:t>С элементарными предметными действиями;</a:t>
            </a:r>
          </a:p>
          <a:p>
            <a:r>
              <a:rPr lang="ru-RU" dirty="0" smtClean="0"/>
              <a:t>С использованием предметов-заместителей;</a:t>
            </a:r>
          </a:p>
          <a:p>
            <a:r>
              <a:rPr lang="ru-RU" dirty="0" smtClean="0"/>
              <a:t>С навыками самообслуживания и личной гигиены;</a:t>
            </a:r>
          </a:p>
          <a:p>
            <a:r>
              <a:rPr lang="ru-RU" dirty="0" smtClean="0"/>
              <a:t>С окружающим миром;</a:t>
            </a:r>
          </a:p>
          <a:p>
            <a:r>
              <a:rPr lang="ru-RU" dirty="0" smtClean="0"/>
              <a:t>С обстановкой квартиры;</a:t>
            </a:r>
          </a:p>
          <a:p>
            <a:r>
              <a:rPr lang="ru-RU" dirty="0" smtClean="0"/>
              <a:t>С сильно пахнущими предметами;</a:t>
            </a:r>
            <a:r>
              <a:rPr lang="en-US" dirty="0" smtClean="0"/>
              <a:t> [2]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Общие стратегии нормализации жизни семьи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замыкайтесь в своем горе. Попытайтесь найти опору в родителях других детей с особенностями в развитии;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скрывайте ничего от близких;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Находите и изучайте информацию о возможностях обучения и воспитания вашего ребенка;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Ищите подходящие образовательные учреждения;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Будьте реалистами, но не пессимистами;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Научитесь справляться со своими чувствами;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забывайте о себе, своих увлечениях и пристрастиях;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Помогайте другим людям с аналогичными проблемами, почувствуйте себя сильными;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пренебрегайте обычными повседневными обязанностями, но не давайте им себя захлестнуть;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забывайте, что это ваш ребенок, и вы ему нужны здоровые и счастливые;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Находите возможности для собственного развития, а также развития и совершенствования нравственного и профессионального других членов семьи.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4847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Стратегии воспитания и обучения слепого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Тесный физический контакт;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Терпение;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Опора на сохранные органы чувств;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Дозированная помощь;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Отказаться от спешки и раздражения;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Поощрение ребенка;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Хорошее настроение;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Интересные и увлекательные занятия.</a:t>
            </a:r>
            <a:r>
              <a:rPr lang="en-US" dirty="0" smtClean="0"/>
              <a:t> [2]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3718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Недостаточная двигательная активность;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Медлительность;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Особенности психомоторики детей с дефектами зрения</a:t>
            </a:r>
            <a:endParaRPr kumimoji="0" lang="ru-RU" sz="43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194" name="Picture 2" descr="очки Фотография - Cтраница 9551 на Snaparazzi.e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429000"/>
            <a:ext cx="4032448" cy="2691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6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Особенности психической деятельности детей с дефектами зрения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916832"/>
            <a:ext cx="7498080" cy="458457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Вязкость;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Обстоятельность;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Склонность к детализации;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Инертность психических процессов;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Замедленность;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Повышенная истощаемость;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Высокий уровень развития вербальной памяти;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Причины неадекватного эмоционального развития ребенка с нарушением зрения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Недостаточное взаимодействие «мать-ребенок» в раннем возрасте;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Недостаточно правильное его воспитание в детских учреждениях;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Дефицит эмоционально-положительного общения со взрослым.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Особенности интеллектуального развития у слепых и слабовидящих детей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Позднее формирование первичного обобщения;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Дефицит информации;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Замедления развития познавательных процессов.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Структура сложного дефекта при сочетании нарушений зрения и интеллекта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60848"/>
            <a:ext cx="7456872" cy="44644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При нарушении зрения явления изоляции выступают в недостаточной связи речи и действия, явления генерализации — в </a:t>
            </a:r>
            <a:r>
              <a:rPr lang="ru-RU" dirty="0" err="1" smtClean="0"/>
              <a:t>диффузности</a:t>
            </a:r>
            <a:r>
              <a:rPr lang="ru-RU" dirty="0" smtClean="0"/>
              <a:t> этой связи между ними. </a:t>
            </a:r>
          </a:p>
          <a:p>
            <a:pPr>
              <a:buNone/>
            </a:pPr>
            <a:r>
              <a:rPr lang="ru-RU" dirty="0" smtClean="0"/>
              <a:t> Явления </a:t>
            </a:r>
            <a:r>
              <a:rPr lang="ru-RU" dirty="0" err="1" smtClean="0"/>
              <a:t>асинхронии</a:t>
            </a:r>
            <a:r>
              <a:rPr lang="ru-RU" dirty="0" smtClean="0"/>
              <a:t> развития: сочетание ретардации и акселерации .</a:t>
            </a:r>
          </a:p>
          <a:p>
            <a:pPr>
              <a:buNone/>
            </a:pPr>
            <a:r>
              <a:rPr lang="ru-RU" dirty="0" smtClean="0"/>
              <a:t>При сохранности других анализаторов и интеллектуальных возможностей в целом может быть осуществлен высокий уровень компенсации. </a:t>
            </a:r>
          </a:p>
          <a:p>
            <a:pPr>
              <a:buNone/>
            </a:pPr>
            <a:r>
              <a:rPr lang="ru-RU" dirty="0" smtClean="0"/>
              <a:t>При </a:t>
            </a:r>
            <a:r>
              <a:rPr lang="ru-RU" dirty="0" err="1" smtClean="0"/>
              <a:t>общемозговом</a:t>
            </a:r>
            <a:r>
              <a:rPr lang="ru-RU" dirty="0" smtClean="0"/>
              <a:t> поражении в зависимости от его интенсивности аномалия развития, обусловленная дефектом, будет сочетаться с выраженным общим нарушением развития, либо функциональным — по типу своеобразной задержки психического развития, либо более грубо органическим — по типу олигофрении.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Особенности мышления, речи и других предпосылок интеллекта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53650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Слабость абстрактного мышления и преобладание чувственно-образного способа суждения;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Задержка развития речи;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Затруднения в овладении навыками письма и чтения;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Основные направления в работе педагогов детского сада с семьей детей с нарушениями зрения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38275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особенностей семейного воспитания ребенка;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и реализация совместно с семьей индивидуальных программ помощи ребенку;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просвещение родителей с целью расширения представлений об особенностях развития детей со зрительной патологией и методам обучения коррекционно-развивающей работы с ними;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на дифференцированной основе системы взаимодействия с семьями воспитанников с целью коррекции детско-родительских отношений.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024824" cy="3205336"/>
          </a:xfrm>
        </p:spPr>
        <p:txBody>
          <a:bodyPr>
            <a:normAutofit fontScale="70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Лебединский В.В. Нарушения психического развития у детей: Учебное пособие. –– М.: Издательство Московского университета, 1985;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Мастюкова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 М., Московкина А. Г.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Семейное воспитание детей с отклонениями в развитии: Учеб. пособие для студ.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высш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учеб. заведений / Под ред. В.И.Селиверстова.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М.:Гуманит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изд. центр ВЛАДОС, 2003. — 408 с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tvermetr.ru/files/photos/news_12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3155" y="4941168"/>
            <a:ext cx="1591254" cy="1623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altfast.ru/uploads/posts/2010-09/1284703136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7228"/>
            <a:ext cx="6768752" cy="6105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Особенности развития зрительных функций на первом году жизни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 период (новорожденность)</a:t>
            </a:r>
          </a:p>
          <a:p>
            <a:pPr>
              <a:buNone/>
            </a:pPr>
            <a:r>
              <a:rPr lang="ru-RU" dirty="0" smtClean="0"/>
              <a:t>Зрительная функция еще очень примитивна и проявляется общей реакцией на световой раздражитель. </a:t>
            </a:r>
          </a:p>
          <a:p>
            <a:pPr>
              <a:buNone/>
            </a:pPr>
            <a:r>
              <a:rPr lang="ru-RU" dirty="0" smtClean="0"/>
              <a:t>На очень сильный свет ребенок реагирует беспокойством и громким криком.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Рефлекс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Пейпера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132856"/>
            <a:ext cx="6376752" cy="1333128"/>
          </a:xfrm>
        </p:spPr>
        <p:txBody>
          <a:bodyPr/>
          <a:lstStyle/>
          <a:p>
            <a:r>
              <a:rPr lang="ru-RU" dirty="0" smtClean="0"/>
              <a:t>Сужение зрачка, смыкание век и закидывание головы назад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26" name="AutoShape 2" descr="data:image/jpeg;base64,/9j/4AAQSkZJRgABAQAAAQABAAD/2wCEAAkGBxQTEhQUEhQVFBQVFRQVFRUVFxQUFBUVFBQWFhQUFBUYHCggGBolHBQUITEhJSksLi4uFx8zODMsNygtLisBCgoKDg0OFxAQGiwcHBwsLCwsLCwsLCwsLCwsLCwsLCwsLCwsLCwsLCwsLCwsLCwsLCwsLCwsLCwsLCwsLCwsLP/AABEIAMkA+wMBIgACEQEDEQH/xAAbAAABBQEBAAAAAAAAAAAAAAADAAECBAUGB//EADoQAAEDAgQDBQcDAwMFAAAAAAEAAgMEERIhMUEFUWETInGBkQZCobHB0fAUMlJicuEHFYIjM1Oisv/EABkBAAMBAQEAAAAAAAAAAAAAAAABAgMEBf/EACIRAQEAAgICAgMBAQAAAAAAAAABAhEDIRIxQVETImEEMv/aAAwDAQACEQMRAD8A9kCeyinUpPZJMUigHBSKZSBQEUiUikgHBTJEpyUAkimToBWSCZOCkDp7qN1IFAJOmSQDhJMmLkwiSkE1090BINUwohSQDOKGVNxUMKATQiBQUroBOKgErpwgGsnSKVkAwKkogJ0AkilkmcUA90wThIhAJMU1kiEgSSiE2JATumumumugJ3TkoeJNiQYuJIuQsSfEghLpXQi9NjQB8SG5yH2ih2iDHBUrquHp8aBpZD1LGqgkU+1QNDFyV1W7RLtEyGc5R7RDCM0IBAKYCQCa6Ae6RKbEnxICN1KyinBQD2STOSQDlMUkkgYlMU91AoBEprpiVAlBpEprqBKg56AKXJsaAZFAyoNaL1EyKm+ZV5aqyQ00XTobqhZElcs+fjAGmaVykXMLfTonVKBJxBrf3OAXKTcTe7e3gqzqgDM/dReT6bY/5/t1j+OsGl3eA+6E7jjj+1nqVyw4owfy9Cis40zk7zaR8UvOr/DhHQu4rMdMI8rpNnmd758gAseLjkfvXA56j1WtRcQjdo4eOyN0/HGfAzDKM8ZSM0xIGPLoBf1VsNBUsOSfaet+jMDwP3u9VnR1Ur5pWSynCwNLW5NxA7m2vJX5LrE4rwt5ljnabuj9zTGNxfmjdXhjjvt0FFxAA4e9h5nmtiMLmoJXPaHNZhDtjqDyK26Oqu0NORGR6q8a5+bDXcXCUrqDTdEVucxKdQTlATumUQldIJXTXTFyjdASKg4psSg4oMiVBzkznILnoNNzkFz0OSRVXzJHIsmVV5ahVZJlVlmS2qRZlqFRmqSq1VVhozKw6yvLjYeizyz02w4rVqv4kdNlnx1Ln6ZDcnQIQiLv3ZD4n7IzTfugWA2WXd7rrxxk6grTyz6q1DDfX/CjDFZaNPGiHYrmmyVKppzbZb/YoE9MPzNNOnF1hLTb8/PJU46h7TdriOn3C6TiFDfT5LHnpnjLIgc8j/7JyqvHGpwn2nlisH95mmd+756hdpQ8bZKBhOfLdeYfp3bNy5g/PbyUIJ5YXXblby/Aq2yuGnsrJAitaCFy3AOMduwEfu95u4P2W/E+w1VMr7PLQ3BAcW3zyO/NNSwvZo4O/u19VElxvYjTK/NX+G0WI3dnbX7Jz2rK6x/b0vQOBaDz25JzJ1R2Uw8lLs28lq4b7VsSliWe2tYdHD1CK2oCQ0tNcmxoAmTiRAHumLggmRVTxBtyL572FwPEpHJavEoL3obJgRcG6G+RASe9VnyKMsqpSypbVILJMqj5EGSVV5JlNq5BpJVl13EA3TMqNTOTk3zJ0CBFTtvc948zoPJRcvpvhx/NVWxvk7xuG89z4D6orWtw2aNdeeXMq/HCTqVmyx9lIHH/ALb3a7NechfkDl5+KmRsMynA1RBSgZhX6mnGC4VCgnubck/4ud9xbih5q1TtUiQAlG5SLdrTVB6TXqdrpp9KM7Oizqikvrb855Le7AFAlowRrZJfk5So4cD+1zb/ANgPyGSzpqXBqRl4Aj0tZdLV0RNxjNug/wA29VlfpGC9mg21c4hw6jMZf8Qg/anw2tMEgkjNjuNj4jkV7FwWvhqYWytAzycMu64agryh9Mx37bW0IyuPTULY/wBP63sJ3QvPcktbli90/RaYZfDl5+Pc3HpX6eO+TB9FNkhtkAB0RIxfZTdktnFbaE57vBM0u5hTKSaXlQkR46pw0JVNpRQuXyer4Rox8Tf/ACd6o8fF5b5G/iAssLX4NQd3G91ha9lUyrPPjxxiEvGXu7lw2/7iNfALV4c9jRa6xOGUoMrnEZE5LoGUvROW3tNxxnUTfBbvNKz5+Jhps4OB8FotZbTJUuI02JpuMxmCnuxHjLe1GXig2BKE6sBVfsk5hUedafhxJ01+SqTT3yHmeQ+6rcW7guq1JLdgP8s/LZK5Lx4VrHsr9BTXzWfTa5rdp5g0KN7bZfrOk5GgDNZdZMwXBs4HItOYI5EKHGKkl7e9hYbk26C9lDgkbZ7Pa2zToTqbEi/wVb1UzDrdBfO4MLWAkWs0HMjpfcdVPhFG5ozGeq6aPhtjorjKQAJ6tTcpj6YZYbElKKMnM+isVZtdQpZAfJC93Q0QVlgQ2sRGnkhOki3JNbJWGMQZIkF0zK9txYfD8yWaaUN8BbTcrfqbALJI94/tByHPyQcZ1TGAb4cjva3oQs6ocWuDxlhIsulmi7tyc+Wo8LLHrIrtNha40QL3Hpvs7XiWBr75nI+I1VyeYLg/YHiFo3MOxP58l1Ejy7PZdEu483PHWVi1JWcgl27lTD+ZuhOmTTp5+1yPGVSY5WY3rkeutsQa+ve0tYL2Oqmx6rVYHaAnkgq2eEY3i5NuVl0EAcBqVjcGnAAABW9HM08x4rWOfP2li5pTkFjvAqYsqvGHBrct8k6ynd0xmxonZqDZVMzhYupie1UH/RcRsFjcF70cZ/ob8gum4gO0YQdwuV4CcLSw6sLm+hy+FlNbcf8AzWpXODG4uSjw+uEoBab30sqdbJc4TpYrPp6Y0z2FptG45/0vJuB4HP4KpOl44bnbrJqNuRkOXLfySgcYGRWGRlZGR0ebNI80SiPbPD9uXJbVRTggdCCPJPW/SLl46lachPd8AozOsqLqzIDdEe+4Vbc/iw+LzXe4N0CBQPLXZoLAf1DgfeNx8iPr5rTkpNCEa+W2NknivxhWYGoMQyCOEVnRghyWKWJQcckJCli1VB7Be50Gg681dfLsqNS65y0CSorVkyy5JPn6BHrJ7XP5msaWc7an8CW1ydNf2UmAfINy7Lw/PkuwjnvluuF9mYSJJHdSCuvjfbw+IW+Ppwc0/arrmnVTDh09EGOW+mics5K2LznGiMkVWQ2UWyrjey14nojyC5l9b5LMjmVg961jmE4mus4bFZbDWLlaGrlaQMnDwz9V01LLcXWsc2azFGsXjTyT0GS1XSHZU5IwQboyZ4+9sAgoRYeavVEFj8lARLGumVXYVz0rcFVIBo4Mf5m4P/yF1JiWPxKlHaMk2Hdd4E3afW4/5Ia4XsGuonPbiY3vNzHXoh0wbNGWvGRGEg7HfzWzwSoxPcPdBsOqBXU2CYlmjsyNr7/RXPteGWr41R4BenJhcTYHEwndhP0XUmqyXNcdgxRiVhwujIJHNpNnC/5otHhbrgX5JW69FlJl+zVhzKvsZkqUIstSBuSMe2GXTLq+HB2ehBuCNQVGGU2wuFnDUfUdNVsNaq9ZTB1juND03HgrRvsJhu1FByQadpGRVjCkqqs09lXkqidEHiDu8RtZZ08+wUnI0JakHTzVKeqysPNZk1SQbXQXVCD0asluegWbV1OCx318ualW1YWDUOfO7BGC4nLL6omN2MstR1HslO59+9a5OZ6ld1S0+IAZ3GR5LE9jeCNhiYXgh4vivvy8F1kU+EDDsMuvNdEjz88t08NG7TT4XVxtGLZ39UNkpOZyOwU3ON9SqZV5RUxrOmNlsVDFlVjFy6eyG2ZW4KiyyS9MKhBvROCVAkHIhdJBHZcB7L1f2Xc0tQrxrk5MO1wsy5BAkai41B6KiRRqYrhUWtWu5ipzwJWNJVYtVeppg4EHQixVtpzsVPAoaSud4eDAcDueTv5D7q7M8OKuVVK1ws6x6LBrA+HPNzOe48fujbbHKZX+i8QHcLdir3D2WaPBZjakPAWpTSCyXunlLJpehdzWnBJksVj1bgqAql0yym2ljTYlW7ZCfVBPafFcNk0slgsw1nVU+IcYawZlLyP8dD4vVAO/PzdZFRWADIrneNe0YL7g5LKbVT1APYMdIAbHDsTpi5XtunMbSuUjcqeJNFzcevzWP/uz3kiFj5iP/G1zgPRanBPYl8lnVOI3OcYuG+B0J8Qu84dwRkQDWRYALZC+o5krSYxhlyvOqP2XramznlsTDqCe+Ojm5WXb8E9m2wNAFydybZnxXSxULx7vy+aMKY8vp8Sq0xyz2rQwctNx1VxrLWyUmMI211P35FEjDjnY/G6plaRc7lqiCJ/P89UeOmORsjY7ZFNO3mEwWbWMV98qoVL1zPWYtQyxVYuV2rWa5JTV4DV4ZLH3tPFej8OnuAvIO1sQRtn6L0P2fr8bGnmE4jObjsGPRAVRgerbXKmIoUHsSBU2oJTnhus+oJGRdZu+x8ytmRqoVkNwlV41Q/VxgWDm+oUZHtd7zfVV3QAJgwKNNJph8ToXQntIxdnvNG39TRy6I9DXggZrSey2i5LjT/07wRkx502a7p0KVjfHLc1XVtqkUT9VyMHFxzRn8aaBckBLs9adO+ttusmt42AbA3PIXJ9AqNDFNVHK8Uf8yMz/AGt+pXU8I4PHAO4Lu3e7NxPU/QKpjazy5ccP7WPBT1UwBa0Ma4XxPNiB1brdGj9iTJnUTucP4x9weZNyulD1ZhctMcI5eT/Rnf4weG+wVIxwIixHW7y55G2Vz+XXQQcHiiyYxrOeENbe2ejVeiaCFJ8a105LnagyMG2WfPS6sRsF7kXQo2HIDUfmZRsFiL+dvgmi0dguNxb8yCdseVh8/ioNZvnnp4IvY58gmkZtOPHTNTbD6IdyLKUbvwpkIG/NI04O/wAk5cpX6IDzCT2cb7rnWPO3qFlVXs1Nd2FzSM8NyQT05XXbyadAckIREuGX5zUeEdM5858vKuIUcsf72OHW1x6jJZFS4g2IIPXVe0vpC6/ILOrOAMfm9gJIcL6HvCxOW+Wqi4Np/p+3jj5V0fsfxCxLCeo8Dr+dV2k3spTG5MI0w6keB11y1WfB7GMiINnOzcWuGouLAfnJK4LnPjXRUM1wtKNy5+OhnjNg3E0AXNwM7XPitShke4HunL8yS1YLZ7laTVK6pQVwc4taCXAXI3ACJPUhuRyP3ST8rD3KpO5VZuJsHvBUp+KN538EttMcaaV+viVUMyryVD3HuxvI6NKFJw2pIxCPLldt/S6XbSanuizVC5b2vdjgcPMeK6D/AGGqJN2gb5uFj4WRaj2KfKxwMgFwPdJz33RMctnlyccnt4zQVErnBjSLnS5AXpXsz7OtFpJA5z8sn2s08wAum4N/pzSwPLwHlzrWxONm87f5XWQcMY3INGX5uuizfpwzlsmrdsKniOw+CuRwuOxW7HR20FlYZTZ7JeCLysWGgO+XRaEdFbZabafqjthCqRnc7VGOC1vkpYbZAeuivdkkWjkqRtnvZna6Y6k7b+ivPZ4KsY89c0htNrjbkPzREjG5+aC0db8kWNp1OqYGDAfBO2PllzKi05I90ECY81PCdlJwTYEBzogRRDsFYHikDmkewhHa9t9UF0F8ufmrWD/Kk1tkGqvgF887KcVOLZjTPzRyFLDsgbV2U99eamyAC9kZjFJzdkHsEU4Avlc6+CBNRMfbE0G25sVetnpsk5maWh5Vl/7RECD2bPMDJDj4RGw9xoaCbmwFrk3+61nBRIRqK/Jl9qBps8tPonMNj4q7h8UgNMvldGk+SsKcanP6JBoHiVacwX3UXR6JlsLAjxRZX/wpsaOSMzxQSEcXqjRxJ2gZogKCINUwE2JInomD35JiM0gAldAQcDzQpGfn0ViyjIEBUbGb3yz+CLG0I4aptagAsCniRCmaxAO0JGybDZOEBiZpMBUzonjQZNaptTx6qQQQYF9kVjUm7qRQCATEealBuk3VBmdeyiUd6ENkBEDopFnNG2UZEEGGdE3Zi+fwRhonGqAAY+qVlJ+qmNEAKwGymw2smUz9kBLFySDs/BRKeLfyQBQVJxTDdTbogIp2t5qSkUz0jZMAptTNQDWUgEhupIBrJYU4STNHCkGqSig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xQTEhQUEhQVFBQVFRQVFRUVFxQUFBUVFBQWFhQUFBUYHCggGBolHBQUITEhJSksLi4uFx8zODMsNygtLisBCgoKDg0OFxAQGiwcHBwsLCwsLCwsLCwsLCwsLCwsLCwsLCwsLCwsLCwsLCwsLCwsLCwsLCwsLCwsLCwsLCwsLP/AABEIAMkA+wMBIgACEQEDEQH/xAAbAAABBQEBAAAAAAAAAAAAAAADAAECBAUGB//EADoQAAEDAgQDBQcDAwMFAAAAAAEAAgMEERIhMUEFUWETInGBkQZCobHB0fAUMlJicuEHFYIjM1Oisv/EABkBAAMBAQEAAAAAAAAAAAAAAAABAgMEBf/EACIRAQEAAgICAgMBAQAAAAAAAAABAhEDIRIxQVETImEEMv/aAAwDAQACEQMRAD8A9kCeyinUpPZJMUigHBSKZSBQEUiUikgHBTJEpyUAkimToBWSCZOCkDp7qN1IFAJOmSQDhJMmLkwiSkE1090BINUwohSQDOKGVNxUMKATQiBQUroBOKgErpwgGsnSKVkAwKkogJ0AkilkmcUA90wThIhAJMU1kiEgSSiE2JATumumumugJ3TkoeJNiQYuJIuQsSfEghLpXQi9NjQB8SG5yH2ih2iDHBUrquHp8aBpZD1LGqgkU+1QNDFyV1W7RLtEyGc5R7RDCM0IBAKYCQCa6Ae6RKbEnxICN1KyinBQD2STOSQDlMUkkgYlMU91AoBEprpiVAlBpEprqBKg56AKXJsaAZFAyoNaL1EyKm+ZV5aqyQ00XTobqhZElcs+fjAGmaVykXMLfTonVKBJxBrf3OAXKTcTe7e3gqzqgDM/dReT6bY/5/t1j+OsGl3eA+6E7jjj+1nqVyw4owfy9Cis40zk7zaR8UvOr/DhHQu4rMdMI8rpNnmd758gAseLjkfvXA56j1WtRcQjdo4eOyN0/HGfAzDKM8ZSM0xIGPLoBf1VsNBUsOSfaet+jMDwP3u9VnR1Ur5pWSynCwNLW5NxA7m2vJX5LrE4rwt5ljnabuj9zTGNxfmjdXhjjvt0FFxAA4e9h5nmtiMLmoJXPaHNZhDtjqDyK26Oqu0NORGR6q8a5+bDXcXCUrqDTdEVucxKdQTlATumUQldIJXTXTFyjdASKg4psSg4oMiVBzkznILnoNNzkFz0OSRVXzJHIsmVV5ahVZJlVlmS2qRZlqFRmqSq1VVhozKw6yvLjYeizyz02w4rVqv4kdNlnx1Ln6ZDcnQIQiLv3ZD4n7IzTfugWA2WXd7rrxxk6grTyz6q1DDfX/CjDFZaNPGiHYrmmyVKppzbZb/YoE9MPzNNOnF1hLTb8/PJU46h7TdriOn3C6TiFDfT5LHnpnjLIgc8j/7JyqvHGpwn2nlisH95mmd+756hdpQ8bZKBhOfLdeYfp3bNy5g/PbyUIJ5YXXblby/Aq2yuGnsrJAitaCFy3AOMduwEfu95u4P2W/E+w1VMr7PLQ3BAcW3zyO/NNSwvZo4O/u19VElxvYjTK/NX+G0WI3dnbX7Jz2rK6x/b0vQOBaDz25JzJ1R2Uw8lLs28lq4b7VsSliWe2tYdHD1CK2oCQ0tNcmxoAmTiRAHumLggmRVTxBtyL572FwPEpHJavEoL3obJgRcG6G+RASe9VnyKMsqpSypbVILJMqj5EGSVV5JlNq5BpJVl13EA3TMqNTOTk3zJ0CBFTtvc948zoPJRcvpvhx/NVWxvk7xuG89z4D6orWtw2aNdeeXMq/HCTqVmyx9lIHH/ALb3a7NechfkDl5+KmRsMynA1RBSgZhX6mnGC4VCgnubck/4ud9xbih5q1TtUiQAlG5SLdrTVB6TXqdrpp9KM7Oizqikvrb855Le7AFAlowRrZJfk5So4cD+1zb/ANgPyGSzpqXBqRl4Aj0tZdLV0RNxjNug/wA29VlfpGC9mg21c4hw6jMZf8Qg/anw2tMEgkjNjuNj4jkV7FwWvhqYWytAzycMu64agryh9Mx37bW0IyuPTULY/wBP63sJ3QvPcktbli90/RaYZfDl5+Pc3HpX6eO+TB9FNkhtkAB0RIxfZTdktnFbaE57vBM0u5hTKSaXlQkR46pw0JVNpRQuXyer4Rox8Tf/ACd6o8fF5b5G/iAssLX4NQd3G91ha9lUyrPPjxxiEvGXu7lw2/7iNfALV4c9jRa6xOGUoMrnEZE5LoGUvROW3tNxxnUTfBbvNKz5+Jhps4OB8FotZbTJUuI02JpuMxmCnuxHjLe1GXig2BKE6sBVfsk5hUedafhxJ01+SqTT3yHmeQ+6rcW7guq1JLdgP8s/LZK5Lx4VrHsr9BTXzWfTa5rdp5g0KN7bZfrOk5GgDNZdZMwXBs4HItOYI5EKHGKkl7e9hYbk26C9lDgkbZ7Pa2zToTqbEi/wVb1UzDrdBfO4MLWAkWs0HMjpfcdVPhFG5ozGeq6aPhtjorjKQAJ6tTcpj6YZYbElKKMnM+isVZtdQpZAfJC93Q0QVlgQ2sRGnkhOki3JNbJWGMQZIkF0zK9txYfD8yWaaUN8BbTcrfqbALJI94/tByHPyQcZ1TGAb4cjva3oQs6ocWuDxlhIsulmi7tyc+Wo8LLHrIrtNha40QL3Hpvs7XiWBr75nI+I1VyeYLg/YHiFo3MOxP58l1Ejy7PZdEu483PHWVi1JWcgl27lTD+ZuhOmTTp5+1yPGVSY5WY3rkeutsQa+ve0tYL2Oqmx6rVYHaAnkgq2eEY3i5NuVl0EAcBqVjcGnAAABW9HM08x4rWOfP2li5pTkFjvAqYsqvGHBrct8k6ynd0xmxonZqDZVMzhYupie1UH/RcRsFjcF70cZ/ob8gum4gO0YQdwuV4CcLSw6sLm+hy+FlNbcf8AzWpXODG4uSjw+uEoBab30sqdbJc4TpYrPp6Y0z2FptG45/0vJuB4HP4KpOl44bnbrJqNuRkOXLfySgcYGRWGRlZGR0ebNI80SiPbPD9uXJbVRTggdCCPJPW/SLl46lachPd8AozOsqLqzIDdEe+4Vbc/iw+LzXe4N0CBQPLXZoLAf1DgfeNx8iPr5rTkpNCEa+W2NknivxhWYGoMQyCOEVnRghyWKWJQcckJCli1VB7Be50Gg681dfLsqNS65y0CSorVkyy5JPn6BHrJ7XP5msaWc7an8CW1ydNf2UmAfINy7Lw/PkuwjnvluuF9mYSJJHdSCuvjfbw+IW+Ppwc0/arrmnVTDh09EGOW+mics5K2LznGiMkVWQ2UWyrjey14nojyC5l9b5LMjmVg961jmE4mus4bFZbDWLlaGrlaQMnDwz9V01LLcXWsc2azFGsXjTyT0GS1XSHZU5IwQboyZ4+9sAgoRYeavVEFj8lARLGumVXYVz0rcFVIBo4Mf5m4P/yF1JiWPxKlHaMk2Hdd4E3afW4/5Ia4XsGuonPbiY3vNzHXoh0wbNGWvGRGEg7HfzWzwSoxPcPdBsOqBXU2CYlmjsyNr7/RXPteGWr41R4BenJhcTYHEwndhP0XUmqyXNcdgxRiVhwujIJHNpNnC/5otHhbrgX5JW69FlJl+zVhzKvsZkqUIstSBuSMe2GXTLq+HB2ehBuCNQVGGU2wuFnDUfUdNVsNaq9ZTB1juND03HgrRvsJhu1FByQadpGRVjCkqqs09lXkqidEHiDu8RtZZ08+wUnI0JakHTzVKeqysPNZk1SQbXQXVCD0asluegWbV1OCx318ualW1YWDUOfO7BGC4nLL6omN2MstR1HslO59+9a5OZ6ld1S0+IAZ3GR5LE9jeCNhiYXgh4vivvy8F1kU+EDDsMuvNdEjz88t08NG7TT4XVxtGLZ39UNkpOZyOwU3ON9SqZV5RUxrOmNlsVDFlVjFy6eyG2ZW4KiyyS9MKhBvROCVAkHIhdJBHZcB7L1f2Xc0tQrxrk5MO1wsy5BAkai41B6KiRRqYrhUWtWu5ipzwJWNJVYtVeppg4EHQixVtpzsVPAoaSud4eDAcDueTv5D7q7M8OKuVVK1ws6x6LBrA+HPNzOe48fujbbHKZX+i8QHcLdir3D2WaPBZjakPAWpTSCyXunlLJpehdzWnBJksVj1bgqAql0yym2ljTYlW7ZCfVBPafFcNk0slgsw1nVU+IcYawZlLyP8dD4vVAO/PzdZFRWADIrneNe0YL7g5LKbVT1APYMdIAbHDsTpi5XtunMbSuUjcqeJNFzcevzWP/uz3kiFj5iP/G1zgPRanBPYl8lnVOI3OcYuG+B0J8Qu84dwRkQDWRYALZC+o5krSYxhlyvOqP2XramznlsTDqCe+Ojm5WXb8E9m2wNAFydybZnxXSxULx7vy+aMKY8vp8Sq0xyz2rQwctNx1VxrLWyUmMI211P35FEjDjnY/G6plaRc7lqiCJ/P89UeOmORsjY7ZFNO3mEwWbWMV98qoVL1zPWYtQyxVYuV2rWa5JTV4DV4ZLH3tPFej8OnuAvIO1sQRtn6L0P2fr8bGnmE4jObjsGPRAVRgerbXKmIoUHsSBU2oJTnhus+oJGRdZu+x8ytmRqoVkNwlV41Q/VxgWDm+oUZHtd7zfVV3QAJgwKNNJph8ToXQntIxdnvNG39TRy6I9DXggZrSey2i5LjT/07wRkx502a7p0KVjfHLc1XVtqkUT9VyMHFxzRn8aaBckBLs9adO+ttusmt42AbA3PIXJ9AqNDFNVHK8Uf8yMz/AGt+pXU8I4PHAO4Lu3e7NxPU/QKpjazy5ccP7WPBT1UwBa0Ma4XxPNiB1brdGj9iTJnUTucP4x9weZNyulD1ZhctMcI5eT/Rnf4weG+wVIxwIixHW7y55G2Vz+XXQQcHiiyYxrOeENbe2ejVeiaCFJ8a105LnagyMG2WfPS6sRsF7kXQo2HIDUfmZRsFiL+dvgmi0dguNxb8yCdseVh8/ioNZvnnp4IvY58gmkZtOPHTNTbD6IdyLKUbvwpkIG/NI04O/wAk5cpX6IDzCT2cb7rnWPO3qFlVXs1Nd2FzSM8NyQT05XXbyadAckIREuGX5zUeEdM5858vKuIUcsf72OHW1x6jJZFS4g2IIPXVe0vpC6/ILOrOAMfm9gJIcL6HvCxOW+Wqi4Np/p+3jj5V0fsfxCxLCeo8Dr+dV2k3spTG5MI0w6keB11y1WfB7GMiINnOzcWuGouLAfnJK4LnPjXRUM1wtKNy5+OhnjNg3E0AXNwM7XPitShke4HunL8yS1YLZ7laTVK6pQVwc4taCXAXI3ACJPUhuRyP3ST8rD3KpO5VZuJsHvBUp+KN538EttMcaaV+viVUMyryVD3HuxvI6NKFJw2pIxCPLldt/S6XbSanuizVC5b2vdjgcPMeK6D/AGGqJN2gb5uFj4WRaj2KfKxwMgFwPdJz33RMctnlyccnt4zQVErnBjSLnS5AXpXsz7OtFpJA5z8sn2s08wAum4N/pzSwPLwHlzrWxONm87f5XWQcMY3INGX5uuizfpwzlsmrdsKniOw+CuRwuOxW7HR20FlYZTZ7JeCLysWGgO+XRaEdFbZabafqjthCqRnc7VGOC1vkpYbZAeuivdkkWjkqRtnvZna6Y6k7b+ivPZ4KsY89c0htNrjbkPzREjG5+aC0db8kWNp1OqYGDAfBO2PllzKi05I90ECY81PCdlJwTYEBzogRRDsFYHikDmkewhHa9t9UF0F8ufmrWD/Kk1tkGqvgF887KcVOLZjTPzRyFLDsgbV2U99eamyAC9kZjFJzdkHsEU4Avlc6+CBNRMfbE0G25sVetnpsk5maWh5Vl/7RECD2bPMDJDj4RGw9xoaCbmwFrk3+61nBRIRqK/Jl9qBps8tPonMNj4q7h8UgNMvldGk+SsKcanP6JBoHiVacwX3UXR6JlsLAjxRZX/wpsaOSMzxQSEcXqjRxJ2gZogKCINUwE2JInomD35JiM0gAldAQcDzQpGfn0ViyjIEBUbGb3yz+CLG0I4aptagAsCniRCmaxAO0JGybDZOEBiZpMBUzonjQZNaptTx6qQQQYF9kVjUm7qRQCATEealBuk3VBmdeyiUd6ENkBEDopFnNG2UZEEGGdE3Zi+fwRhonGqAAY+qVlJ+qmNEAKwGymw2smUz9kBLFySDs/BRKeLfyQBQVJxTDdTbogIp2t5qSkUz0jZMAptTNQDWUgEhupIBrJYU4STNHCkGqSig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net-burg.org/images/ruchki-novorozhdennogo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789040"/>
            <a:ext cx="3476160" cy="2780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404664"/>
            <a:ext cx="7240848" cy="3493368"/>
          </a:xfrm>
        </p:spPr>
        <p:txBody>
          <a:bodyPr>
            <a:normAutofit/>
          </a:bodyPr>
          <a:lstStyle/>
          <a:p>
            <a:r>
              <a:rPr lang="ru-RU" i="1" dirty="0" smtClean="0"/>
              <a:t>К концу периода новорожденности</a:t>
            </a:r>
            <a:r>
              <a:rPr lang="ru-RU" dirty="0" smtClean="0"/>
              <a:t>, появляется возможность кратковременно удерживать взгляд на блестящем предмете, иногда появляется попытка проследить глазами за движущимся предметом. </a:t>
            </a:r>
            <a:endParaRPr lang="ru-RU" dirty="0"/>
          </a:p>
        </p:txBody>
      </p:sp>
      <p:pic>
        <p:nvPicPr>
          <p:cNvPr id="18434" name="Picture 2" descr="http://sleepenfield.ru/uploads/2012/07/ikota_u_novorozhdenny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73016"/>
            <a:ext cx="3714750" cy="282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Синдром Клода-Бернара-Горнера</a:t>
            </a:r>
            <a:endParaRPr lang="ru-RU" b="1" dirty="0"/>
          </a:p>
        </p:txBody>
      </p:sp>
      <p:pic>
        <p:nvPicPr>
          <p:cNvPr id="19458" name="Picture 2" descr="http://prosindrom.com/media/sindrom-gornera-simptom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780928"/>
            <a:ext cx="2857500" cy="2857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15616" y="1772816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Ассиметрия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зрачков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Косоглазие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484784"/>
            <a:ext cx="5801848" cy="13792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Движения глазных яблок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некоординированные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толчкообразные. Часто движутся по направлению к носу.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perwenec.ru/wp-content/uploads/kosoglazie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005064"/>
            <a:ext cx="3009900" cy="1704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Птоз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s://encrypted-tbn3.gstatic.com/images?q=tbn:ANd9GcSvvCR2o-rXQor3DMabLtp-AiizqIXQLiNUledU7dBbS5G6ST-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132856"/>
            <a:ext cx="2736304" cy="273630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03648" y="522920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Односторонний  птоз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4" descr="http://www.vitaminov.net/pics/1249_8629414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564904"/>
            <a:ext cx="2732100" cy="176783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24128" y="465313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Полуптоз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976</TotalTime>
  <Words>1509</Words>
  <Application>Microsoft Office PowerPoint</Application>
  <PresentationFormat>Экран (4:3)</PresentationFormat>
  <Paragraphs>164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Солнцестояние</vt:lpstr>
      <vt:lpstr>Федеральное государственное бюджетное образовательное учреждение высшего профессионального образования Красноярский государственный педагогический университет им. В.П. Астафьева </vt:lpstr>
      <vt:lpstr>План</vt:lpstr>
      <vt:lpstr>Структура сложного дефекта при сочетании нарушений зрения и интеллекта</vt:lpstr>
      <vt:lpstr>Особенности развития зрительных функций на первом году жизни</vt:lpstr>
      <vt:lpstr>Рефлекс Пейпера</vt:lpstr>
      <vt:lpstr>Слайд 6</vt:lpstr>
      <vt:lpstr>Синдром Клода-Бернара-Горнера</vt:lpstr>
      <vt:lpstr>Косоглазие</vt:lpstr>
      <vt:lpstr>Птоз</vt:lpstr>
      <vt:lpstr>Симптом кукольных глаз</vt:lpstr>
      <vt:lpstr>Слайд 11</vt:lpstr>
      <vt:lpstr>Слайд 12</vt:lpstr>
      <vt:lpstr>Слайд 13</vt:lpstr>
      <vt:lpstr>Заболевания, которые можно выявить на 4-ом месяце жизни</vt:lpstr>
      <vt:lpstr>Заболевания, которые можно выявить в возрасте 6-9  месяцев</vt:lpstr>
      <vt:lpstr>Заболевания, которые можно выявить к концу первого года жизни ребёнка</vt:lpstr>
      <vt:lpstr>Позиции родителей детей с нарушениями зрения </vt:lpstr>
      <vt:lpstr>Помощь специалистов родителям</vt:lpstr>
      <vt:lpstr>Ранняя стимуляция психического развития ребенка</vt:lpstr>
      <vt:lpstr>Развитие остаточного зрения</vt:lpstr>
      <vt:lpstr>Воспитание восприятия частей собственного тела, формирование начальных пространственных представлений, развитие чувствительности пальцев рук</vt:lpstr>
      <vt:lpstr>Родителей слепого ребенка специалисты научат:</vt:lpstr>
      <vt:lpstr>С 2-х лет ребенка можно знакомить:</vt:lpstr>
      <vt:lpstr>Общие стратегии нормализации жизни семьи</vt:lpstr>
      <vt:lpstr>Стратегии воспитания и обучения слепого ребенка </vt:lpstr>
      <vt:lpstr>Слайд 26</vt:lpstr>
      <vt:lpstr>Особенности психической деятельности детей с дефектами зрения</vt:lpstr>
      <vt:lpstr>Причины неадекватного эмоционального развития ребенка с нарушением зрения</vt:lpstr>
      <vt:lpstr>Особенности интеллектуального развития у слепых и слабовидящих детей</vt:lpstr>
      <vt:lpstr>Особенности мышления, речи и других предпосылок интеллекта</vt:lpstr>
      <vt:lpstr>Основные направления в работе педагогов детского сада с семьей детей с нарушениями зрения</vt:lpstr>
      <vt:lpstr>Список литературы</vt:lpstr>
      <vt:lpstr>Слайд 33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профессионального образования Красноярский государственный педагогический университет им. В.П. Астафьева</dc:title>
  <dc:creator>User</dc:creator>
  <cp:lastModifiedBy>XP GAME 2010</cp:lastModifiedBy>
  <cp:revision>92</cp:revision>
  <dcterms:created xsi:type="dcterms:W3CDTF">2015-02-28T04:01:07Z</dcterms:created>
  <dcterms:modified xsi:type="dcterms:W3CDTF">2015-04-03T02:58:59Z</dcterms:modified>
</cp:coreProperties>
</file>